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Bitter Light"/>
      <p:regular r:id="rId30"/>
      <p:bold r:id="rId31"/>
      <p:italic r:id="rId32"/>
      <p:boldItalic r:id="rId33"/>
    </p:embeddedFont>
    <p:embeddedFont>
      <p:font typeface="Montserrat"/>
      <p:regular r:id="rId34"/>
      <p:bold r:id="rId35"/>
      <p:italic r:id="rId36"/>
      <p:boldItalic r:id="rId37"/>
    </p:embeddedFont>
    <p:embeddedFont>
      <p:font typeface="Montserrat Light"/>
      <p:regular r:id="rId38"/>
      <p:bold r:id="rId39"/>
      <p:italic r:id="rId40"/>
      <p:boldItalic r:id="rId41"/>
    </p:embeddedFont>
    <p:embeddedFont>
      <p:font typeface="Bitter"/>
      <p:regular r:id="rId42"/>
      <p:bold r:id="rId43"/>
      <p:italic r:id="rId44"/>
      <p:boldItalic r:id="rId45"/>
    </p:embeddedFont>
    <p:embeddedFont>
      <p:font typeface="Helvetica Neue"/>
      <p:regular r:id="rId46"/>
      <p:bold r:id="rId47"/>
      <p:italic r:id="rId48"/>
      <p:boldItalic r:id="rId49"/>
    </p:embeddedFont>
    <p:embeddedFont>
      <p:font typeface="Bree Serif"/>
      <p:regular r:id="rId50"/>
    </p:embeddedFont>
    <p:embeddedFont>
      <p:font typeface="Bitter ExtraBold"/>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10">
          <p15:clr>
            <a:srgbClr val="9AA0A6"/>
          </p15:clr>
        </p15:guide>
        <p15:guide id="2" pos="2608">
          <p15:clr>
            <a:srgbClr val="9AA0A6"/>
          </p15:clr>
        </p15:guide>
        <p15:guide id="3" pos="5067">
          <p15:clr>
            <a:srgbClr val="9AA0A6"/>
          </p15:clr>
        </p15:guide>
        <p15:guide id="4"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p:guide pos="2608"/>
        <p:guide pos="5067"/>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italic.fntdata"/><Relationship Id="rId42" Type="http://schemas.openxmlformats.org/officeDocument/2006/relationships/font" Target="fonts/Bitter-regular.fntdata"/><Relationship Id="rId41" Type="http://schemas.openxmlformats.org/officeDocument/2006/relationships/font" Target="fonts/MontserratLight-boldItalic.fntdata"/><Relationship Id="rId44" Type="http://schemas.openxmlformats.org/officeDocument/2006/relationships/font" Target="fonts/Bitter-italic.fntdata"/><Relationship Id="rId43" Type="http://schemas.openxmlformats.org/officeDocument/2006/relationships/font" Target="fonts/Bitter-bold.fntdata"/><Relationship Id="rId46" Type="http://schemas.openxmlformats.org/officeDocument/2006/relationships/font" Target="fonts/HelveticaNeue-regular.fntdata"/><Relationship Id="rId45" Type="http://schemas.openxmlformats.org/officeDocument/2006/relationships/font" Target="fonts/Bitter-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itterLight-bold.fntdata"/><Relationship Id="rId30" Type="http://schemas.openxmlformats.org/officeDocument/2006/relationships/font" Target="fonts/BitterLight-regular.fntdata"/><Relationship Id="rId33" Type="http://schemas.openxmlformats.org/officeDocument/2006/relationships/font" Target="fonts/BitterLight-boldItalic.fntdata"/><Relationship Id="rId32" Type="http://schemas.openxmlformats.org/officeDocument/2006/relationships/font" Target="fonts/BitterLight-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MontserratLight-bold.fntdata"/><Relationship Id="rId38" Type="http://schemas.openxmlformats.org/officeDocument/2006/relationships/font" Target="fonts/MontserratLigh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itterExtraBold-bold.fntdata"/><Relationship Id="rId50" Type="http://schemas.openxmlformats.org/officeDocument/2006/relationships/font" Target="fonts/BreeSerif-regular.fntdata"/><Relationship Id="rId52" Type="http://schemas.openxmlformats.org/officeDocument/2006/relationships/font" Target="fonts/BitterExtraBol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677401575_3_34: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9" name="Google Shape;99;g8677401575_3_34: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0dd592fe7_0_57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67" name="Google Shape;267;gb0dd592fe7_0_57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0dd592fe7_0_58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79" name="Google Shape;279;gb0dd592fe7_0_58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c8bd6bf2e_0_93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92" name="Google Shape;292;gac8bd6bf2e_0_93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0dd592fe7_0_600: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02" name="Google Shape;302;gb0dd592fe7_0_600: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0dd592fe7_0_61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14" name="Google Shape;314;gb0dd592fe7_0_61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0dd592fe7_0_623: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26" name="Google Shape;326;gb0dd592fe7_0_623: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0dd592fe7_0_63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39" name="Google Shape;339;gb0dd592fe7_0_63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b0dd592fe7_0_64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49" name="Google Shape;349;gb0dd592fe7_0_64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0dd592fe7_0_65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60" name="Google Shape;360;gb0dd592fe7_0_65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b0dd592fe7_0_67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73" name="Google Shape;373;gb0dd592fe7_0_67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77401575_3_89: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8" name="Google Shape;108;g8677401575_3_89: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0dd592fe7_0_68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83" name="Google Shape;383;gb0dd592fe7_0_68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b0dd592fe7_0_69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92" name="Google Shape;392;gb0dd592fe7_0_69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2f1728ac4_0_14: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01" name="Google Shape;401;ga2f1728ac4_0_1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b0dd592fe7_0_704: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09" name="Google Shape;409;gb0dd592fe7_0_70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0dd592fe7_0_71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23" name="Google Shape;123;gb0dd592fe7_0_71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0dd592fe7_0_2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32" name="Google Shape;132;gb0dd592fe7_0_2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677401575_3_425: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13" name="Google Shape;213;g8677401575_3_425: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0dd592fe7_0_51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23" name="Google Shape;223;gb0dd592fe7_0_51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0dd592fe7_0_54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35" name="Google Shape;235;gb0dd592fe7_0_54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677401575_3_248: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48" name="Google Shape;248;g8677401575_3_248: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0dd592fe7_0_56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55" name="Google Shape;255;gb0dd592fe7_0_56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58" name="Google Shape;58;p14"/>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59" name="Google Shape;59;p14"/>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0" name="Google Shape;60;p14"/>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 name="Shape 61"/>
        <p:cNvGrpSpPr/>
        <p:nvPr/>
      </p:nvGrpSpPr>
      <p:grpSpPr>
        <a:xfrm>
          <a:off x="0" y="0"/>
          <a:ext cx="0" cy="0"/>
          <a:chOff x="0" y="0"/>
          <a:chExt cx="0" cy="0"/>
        </a:xfrm>
      </p:grpSpPr>
      <p:sp>
        <p:nvSpPr>
          <p:cNvPr id="62" name="Google Shape;62;p15"/>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3" name="Google Shape;63;p15"/>
          <p:cNvSpPr txBox="1"/>
          <p:nvPr>
            <p:ph idx="1" type="body"/>
          </p:nvPr>
        </p:nvSpPr>
        <p:spPr>
          <a:xfrm>
            <a:off x="569295" y="1182384"/>
            <a:ext cx="3966347" cy="163084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b="0" i="0" sz="1900">
                <a:solidFill>
                  <a:schemeClr val="lt1"/>
                </a:solidFill>
                <a:latin typeface="Times New Roman"/>
                <a:ea typeface="Times New Roman"/>
                <a:cs typeface="Times New Roman"/>
                <a:sym typeface="Times New Roman"/>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64" name="Google Shape;64;p15"/>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5" name="Google Shape;65;p15"/>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6" name="Google Shape;66;p15"/>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p16"/>
          <p:cNvSpPr txBox="1"/>
          <p:nvPr>
            <p:ph type="ctrTitle"/>
          </p:nvPr>
        </p:nvSpPr>
        <p:spPr>
          <a:xfrm>
            <a:off x="4909123" y="1455016"/>
            <a:ext cx="1519764" cy="411827"/>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9" name="Google Shape;69;p16"/>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0" name="Google Shape;70;p16"/>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1" name="Google Shape;71;p16"/>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2" name="Google Shape;72;p16"/>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3" name="Shape 73"/>
        <p:cNvGrpSpPr/>
        <p:nvPr/>
      </p:nvGrpSpPr>
      <p:grpSpPr>
        <a:xfrm>
          <a:off x="0" y="0"/>
          <a:ext cx="0" cy="0"/>
          <a:chOff x="0" y="0"/>
          <a:chExt cx="0" cy="0"/>
        </a:xfrm>
      </p:grpSpPr>
      <p:sp>
        <p:nvSpPr>
          <p:cNvPr id="74" name="Google Shape;74;p17"/>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5" name="Google Shape;75;p17"/>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6" name="Google Shape;76;p17"/>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7" name="Shape 77"/>
        <p:cNvGrpSpPr/>
        <p:nvPr/>
      </p:nvGrpSpPr>
      <p:grpSpPr>
        <a:xfrm>
          <a:off x="0" y="0"/>
          <a:ext cx="0" cy="0"/>
          <a:chOff x="0" y="0"/>
          <a:chExt cx="0" cy="0"/>
        </a:xfrm>
      </p:grpSpPr>
      <p:sp>
        <p:nvSpPr>
          <p:cNvPr id="78" name="Google Shape;78;p18"/>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79" name="Google Shape;79;p18"/>
          <p:cNvSpPr txBox="1"/>
          <p:nvPr>
            <p:ph idx="1" type="body"/>
          </p:nvPr>
        </p:nvSpPr>
        <p:spPr>
          <a:xfrm>
            <a:off x="457200" y="1183005"/>
            <a:ext cx="3977640" cy="339471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0" name="Google Shape;80;p18"/>
          <p:cNvSpPr txBox="1"/>
          <p:nvPr>
            <p:ph idx="2" type="body"/>
          </p:nvPr>
        </p:nvSpPr>
        <p:spPr>
          <a:xfrm>
            <a:off x="4709160" y="1183005"/>
            <a:ext cx="3977640" cy="339471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1" name="Google Shape;81;p18"/>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2" name="Google Shape;82;p18"/>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3" name="Google Shape;83;p18"/>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0"/>
          <p:cNvSpPr txBox="1"/>
          <p:nvPr>
            <p:ph idx="12" type="sldNum"/>
          </p:nvPr>
        </p:nvSpPr>
        <p:spPr>
          <a:xfrm>
            <a:off x="8418871" y="116806"/>
            <a:ext cx="548700" cy="215700"/>
          </a:xfrm>
          <a:prstGeom prst="rect">
            <a:avLst/>
          </a:prstGeom>
        </p:spPr>
        <p:txBody>
          <a:bodyPr anchorCtr="0" anchor="t" bIns="0" lIns="0" spcFirstLastPara="1" rIns="0" wrap="square" tIns="0">
            <a:noAutofit/>
          </a:bodyPr>
          <a:lstStyle>
            <a:lvl1pPr lvl="0" rtl="0">
              <a:buNone/>
              <a:defRPr b="1" sz="600">
                <a:solidFill>
                  <a:schemeClr val="tx1"/>
                </a:solidFill>
                <a:latin typeface="Helvetica Neue"/>
                <a:ea typeface="Helvetica Neue"/>
                <a:cs typeface="Helvetica Neue"/>
                <a:sym typeface="Helvetica Neue"/>
              </a:defRPr>
            </a:lvl1pPr>
            <a:lvl2pPr lvl="1" rtl="0">
              <a:buNone/>
              <a:defRPr b="1" sz="600">
                <a:solidFill>
                  <a:schemeClr val="tx1"/>
                </a:solidFill>
                <a:latin typeface="Helvetica Neue"/>
                <a:ea typeface="Helvetica Neue"/>
                <a:cs typeface="Helvetica Neue"/>
                <a:sym typeface="Helvetica Neue"/>
              </a:defRPr>
            </a:lvl2pPr>
            <a:lvl3pPr lvl="2" rtl="0">
              <a:buNone/>
              <a:defRPr b="1" sz="600">
                <a:solidFill>
                  <a:schemeClr val="tx1"/>
                </a:solidFill>
                <a:latin typeface="Helvetica Neue"/>
                <a:ea typeface="Helvetica Neue"/>
                <a:cs typeface="Helvetica Neue"/>
                <a:sym typeface="Helvetica Neue"/>
              </a:defRPr>
            </a:lvl3pPr>
            <a:lvl4pPr lvl="3" rtl="0">
              <a:buNone/>
              <a:defRPr b="1" sz="600">
                <a:solidFill>
                  <a:schemeClr val="tx1"/>
                </a:solidFill>
                <a:latin typeface="Helvetica Neue"/>
                <a:ea typeface="Helvetica Neue"/>
                <a:cs typeface="Helvetica Neue"/>
                <a:sym typeface="Helvetica Neue"/>
              </a:defRPr>
            </a:lvl4pPr>
            <a:lvl5pPr lvl="4" rtl="0">
              <a:buNone/>
              <a:defRPr b="1" sz="600">
                <a:solidFill>
                  <a:schemeClr val="tx1"/>
                </a:solidFill>
                <a:latin typeface="Helvetica Neue"/>
                <a:ea typeface="Helvetica Neue"/>
                <a:cs typeface="Helvetica Neue"/>
                <a:sym typeface="Helvetica Neue"/>
              </a:defRPr>
            </a:lvl5pPr>
            <a:lvl6pPr lvl="5" rtl="0">
              <a:buNone/>
              <a:defRPr b="1" sz="600">
                <a:solidFill>
                  <a:schemeClr val="tx1"/>
                </a:solidFill>
                <a:latin typeface="Helvetica Neue"/>
                <a:ea typeface="Helvetica Neue"/>
                <a:cs typeface="Helvetica Neue"/>
                <a:sym typeface="Helvetica Neue"/>
              </a:defRPr>
            </a:lvl6pPr>
            <a:lvl7pPr lvl="6" rtl="0">
              <a:buNone/>
              <a:defRPr b="1" sz="600">
                <a:solidFill>
                  <a:schemeClr val="tx1"/>
                </a:solidFill>
                <a:latin typeface="Helvetica Neue"/>
                <a:ea typeface="Helvetica Neue"/>
                <a:cs typeface="Helvetica Neue"/>
                <a:sym typeface="Helvetica Neue"/>
              </a:defRPr>
            </a:lvl7pPr>
            <a:lvl8pPr lvl="7" rtl="0">
              <a:buNone/>
              <a:defRPr b="1" sz="600">
                <a:solidFill>
                  <a:schemeClr val="tx1"/>
                </a:solidFill>
                <a:latin typeface="Helvetica Neue"/>
                <a:ea typeface="Helvetica Neue"/>
                <a:cs typeface="Helvetica Neue"/>
                <a:sym typeface="Helvetica Neue"/>
              </a:defRPr>
            </a:lvl8pPr>
            <a:lvl9pPr lvl="8" rtl="0">
              <a:buNone/>
              <a:defRPr b="1" sz="600">
                <a:solidFill>
                  <a:schemeClr val="tx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s"/>
              <a:t>‹#›</a:t>
            </a:fld>
            <a:endParaRPr/>
          </a:p>
        </p:txBody>
      </p:sp>
      <p:sp>
        <p:nvSpPr>
          <p:cNvPr id="87" name="Google Shape;87;p20"/>
          <p:cNvSpPr txBox="1"/>
          <p:nvPr/>
        </p:nvSpPr>
        <p:spPr>
          <a:xfrm>
            <a:off x="5612662" y="4831708"/>
            <a:ext cx="3354900" cy="227700"/>
          </a:xfrm>
          <a:prstGeom prst="rect">
            <a:avLst/>
          </a:prstGeom>
          <a:noFill/>
          <a:ln>
            <a:noFill/>
          </a:ln>
        </p:spPr>
        <p:txBody>
          <a:bodyPr anchorCtr="0" anchor="t" bIns="75200" lIns="75200" spcFirstLastPara="1" rIns="75200" wrap="square" tIns="75200">
            <a:noAutofit/>
          </a:bodyPr>
          <a:lstStyle/>
          <a:p>
            <a:pPr indent="0" lvl="0" marL="0" rtl="0" algn="r">
              <a:spcBef>
                <a:spcPts val="0"/>
              </a:spcBef>
              <a:spcAft>
                <a:spcPts val="0"/>
              </a:spcAft>
              <a:buNone/>
            </a:pPr>
            <a:r>
              <a:rPr b="1" lang="es" sz="600">
                <a:solidFill>
                  <a:srgbClr val="03286B"/>
                </a:solidFill>
                <a:latin typeface="Helvetica Neue"/>
                <a:ea typeface="Helvetica Neue"/>
                <a:cs typeface="Helvetica Neue"/>
                <a:sym typeface="Helvetica Neue"/>
              </a:rPr>
              <a:t>Síntesis de Resultados Fase Diagnóstico  l</a:t>
            </a:r>
            <a:r>
              <a:rPr lang="es" sz="600">
                <a:solidFill>
                  <a:srgbClr val="03286B"/>
                </a:solidFill>
                <a:latin typeface="Helvetica Neue"/>
                <a:ea typeface="Helvetica Neue"/>
                <a:cs typeface="Helvetica Neue"/>
                <a:sym typeface="Helvetica Neue"/>
              </a:rPr>
              <a:t>   Mayo  2020</a:t>
            </a:r>
            <a:endParaRPr sz="600">
              <a:solidFill>
                <a:srgbClr val="03286B"/>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1075">
          <p15:clr>
            <a:srgbClr val="FA7B17"/>
          </p15:clr>
        </p15:guide>
        <p15:guide id="2" pos="1981">
          <p15:clr>
            <a:srgbClr val="FA7B17"/>
          </p15:clr>
        </p15:guide>
        <p15:guide id="3" pos="2887">
          <p15:clr>
            <a:srgbClr val="FA7B17"/>
          </p15:clr>
        </p15:guide>
        <p15:guide id="4" pos="3793">
          <p15:clr>
            <a:srgbClr val="FA7B17"/>
          </p15:clr>
        </p15:guide>
        <p15:guide id="5" pos="4699">
          <p15:clr>
            <a:srgbClr val="FA7B17"/>
          </p15:clr>
        </p15:guide>
        <p15:guide id="6" orient="horz" pos="162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3">
  <p:cSld name="TITLE_3">
    <p:spTree>
      <p:nvGrpSpPr>
        <p:cNvPr id="88" name="Shape 88"/>
        <p:cNvGrpSpPr/>
        <p:nvPr/>
      </p:nvGrpSpPr>
      <p:grpSpPr>
        <a:xfrm>
          <a:off x="0" y="0"/>
          <a:ext cx="0" cy="0"/>
          <a:chOff x="0" y="0"/>
          <a:chExt cx="0" cy="0"/>
        </a:xfrm>
      </p:grpSpPr>
    </p:spTree>
  </p:cSld>
  <p:clrMapOvr>
    <a:masterClrMapping/>
  </p:clrMapOvr>
  <p:extLst>
    <p:ext uri="{DCECCB84-F9BA-43D5-87BE-67443E8EF086}">
      <p15:sldGuideLst>
        <p15:guide id="1" pos="1075">
          <p15:clr>
            <a:srgbClr val="FA7B17"/>
          </p15:clr>
        </p15:guide>
        <p15:guide id="2" pos="1981">
          <p15:clr>
            <a:srgbClr val="FA7B17"/>
          </p15:clr>
        </p15:guide>
        <p15:guide id="3" pos="2887">
          <p15:clr>
            <a:srgbClr val="FA7B17"/>
          </p15:clr>
        </p15:guide>
        <p15:guide id="4" pos="3793">
          <p15:clr>
            <a:srgbClr val="FA7B17"/>
          </p15:clr>
        </p15:guide>
        <p15:guide id="5" pos="4699">
          <p15:clr>
            <a:srgbClr val="FA7B17"/>
          </p15:clr>
        </p15:guide>
        <p15:guide id="6" orient="horz" pos="162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1" name="Google Shape;91;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2" name="Google Shape;9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3" name="Shape 93"/>
        <p:cNvGrpSpPr/>
        <p:nvPr/>
      </p:nvGrpSpPr>
      <p:grpSpPr>
        <a:xfrm>
          <a:off x="0" y="0"/>
          <a:ext cx="0" cy="0"/>
          <a:chOff x="0" y="0"/>
          <a:chExt cx="0" cy="0"/>
        </a:xfrm>
      </p:grpSpPr>
      <p:sp>
        <p:nvSpPr>
          <p:cNvPr id="94" name="Google Shape;94;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95" name="Google Shape;95;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600"/>
              <a:buNone/>
              <a:defRPr b="0" i="0" sz="2600" u="none" cap="none" strike="noStrike">
                <a:solidFill>
                  <a:schemeClr val="lt1"/>
                </a:solidFill>
                <a:latin typeface="Arial"/>
                <a:ea typeface="Arial"/>
                <a:cs typeface="Arial"/>
                <a:sym typeface="Arial"/>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p:txBody>
      </p:sp>
      <p:sp>
        <p:nvSpPr>
          <p:cNvPr id="52" name="Google Shape;52;p13"/>
          <p:cNvSpPr txBox="1"/>
          <p:nvPr>
            <p:ph idx="1" type="body"/>
          </p:nvPr>
        </p:nvSpPr>
        <p:spPr>
          <a:xfrm>
            <a:off x="569295" y="1182384"/>
            <a:ext cx="3966347" cy="163084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600"/>
              <a:buNone/>
              <a:defRPr b="0" i="0" sz="1900" u="none" cap="none" strike="noStrike">
                <a:solidFill>
                  <a:schemeClr val="lt1"/>
                </a:solidFill>
                <a:latin typeface="Times New Roman"/>
                <a:ea typeface="Times New Roman"/>
                <a:cs typeface="Times New Roman"/>
                <a:sym typeface="Times New Roman"/>
              </a:defRPr>
            </a:lvl1pPr>
            <a:lvl2pPr indent="-228600" lvl="1" marL="914400" marR="0" rtl="0" algn="l">
              <a:spcBef>
                <a:spcPts val="0"/>
              </a:spcBef>
              <a:spcAft>
                <a:spcPts val="0"/>
              </a:spcAft>
              <a:buSzPts val="600"/>
              <a:buNone/>
              <a:defRPr b="0" i="0" sz="800" u="none" cap="none" strike="noStrike">
                <a:latin typeface="Calibri"/>
                <a:ea typeface="Calibri"/>
                <a:cs typeface="Calibri"/>
                <a:sym typeface="Calibri"/>
              </a:defRPr>
            </a:lvl2pPr>
            <a:lvl3pPr indent="-228600" lvl="2" marL="1371600" marR="0" rtl="0" algn="l">
              <a:spcBef>
                <a:spcPts val="0"/>
              </a:spcBef>
              <a:spcAft>
                <a:spcPts val="0"/>
              </a:spcAft>
              <a:buSzPts val="600"/>
              <a:buNone/>
              <a:defRPr b="0" i="0" sz="800" u="none" cap="none" strike="noStrike">
                <a:latin typeface="Calibri"/>
                <a:ea typeface="Calibri"/>
                <a:cs typeface="Calibri"/>
                <a:sym typeface="Calibri"/>
              </a:defRPr>
            </a:lvl3pPr>
            <a:lvl4pPr indent="-228600" lvl="3" marL="1828800" marR="0" rtl="0" algn="l">
              <a:spcBef>
                <a:spcPts val="0"/>
              </a:spcBef>
              <a:spcAft>
                <a:spcPts val="0"/>
              </a:spcAft>
              <a:buSzPts val="600"/>
              <a:buNone/>
              <a:defRPr b="0" i="0" sz="800" u="none" cap="none" strike="noStrike">
                <a:latin typeface="Calibri"/>
                <a:ea typeface="Calibri"/>
                <a:cs typeface="Calibri"/>
                <a:sym typeface="Calibri"/>
              </a:defRPr>
            </a:lvl4pPr>
            <a:lvl5pPr indent="-228600" lvl="4" marL="2286000" marR="0" rtl="0" algn="l">
              <a:spcBef>
                <a:spcPts val="0"/>
              </a:spcBef>
              <a:spcAft>
                <a:spcPts val="0"/>
              </a:spcAft>
              <a:buSzPts val="600"/>
              <a:buNone/>
              <a:defRPr b="0" i="0" sz="800" u="none" cap="none" strike="noStrike">
                <a:latin typeface="Calibri"/>
                <a:ea typeface="Calibri"/>
                <a:cs typeface="Calibri"/>
                <a:sym typeface="Calibri"/>
              </a:defRPr>
            </a:lvl5pPr>
            <a:lvl6pPr indent="-228600" lvl="5" marL="2743200" marR="0" rtl="0" algn="l">
              <a:spcBef>
                <a:spcPts val="0"/>
              </a:spcBef>
              <a:spcAft>
                <a:spcPts val="0"/>
              </a:spcAft>
              <a:buSzPts val="600"/>
              <a:buNone/>
              <a:defRPr b="0" i="0" sz="800" u="none" cap="none" strike="noStrike">
                <a:latin typeface="Calibri"/>
                <a:ea typeface="Calibri"/>
                <a:cs typeface="Calibri"/>
                <a:sym typeface="Calibri"/>
              </a:defRPr>
            </a:lvl6pPr>
            <a:lvl7pPr indent="-228600" lvl="6" marL="3200400" marR="0" rtl="0" algn="l">
              <a:spcBef>
                <a:spcPts val="0"/>
              </a:spcBef>
              <a:spcAft>
                <a:spcPts val="0"/>
              </a:spcAft>
              <a:buSzPts val="600"/>
              <a:buNone/>
              <a:defRPr b="0" i="0" sz="800" u="none" cap="none" strike="noStrike">
                <a:latin typeface="Calibri"/>
                <a:ea typeface="Calibri"/>
                <a:cs typeface="Calibri"/>
                <a:sym typeface="Calibri"/>
              </a:defRPr>
            </a:lvl7pPr>
            <a:lvl8pPr indent="-228600" lvl="7" marL="3657600" marR="0" rtl="0" algn="l">
              <a:spcBef>
                <a:spcPts val="0"/>
              </a:spcBef>
              <a:spcAft>
                <a:spcPts val="0"/>
              </a:spcAft>
              <a:buSzPts val="600"/>
              <a:buNone/>
              <a:defRPr b="0" i="0" sz="800" u="none" cap="none" strike="noStrike">
                <a:latin typeface="Calibri"/>
                <a:ea typeface="Calibri"/>
                <a:cs typeface="Calibri"/>
                <a:sym typeface="Calibri"/>
              </a:defRPr>
            </a:lvl8pPr>
            <a:lvl9pPr indent="-228600" lvl="8" marL="4114800" marR="0" rtl="0" algn="l">
              <a:spcBef>
                <a:spcPts val="0"/>
              </a:spcBef>
              <a:spcAft>
                <a:spcPts val="0"/>
              </a:spcAft>
              <a:buSzPts val="600"/>
              <a:buNone/>
              <a:defRPr b="0" i="0" sz="800" u="none" cap="none" strike="noStrike">
                <a:latin typeface="Calibri"/>
                <a:ea typeface="Calibri"/>
                <a:cs typeface="Calibri"/>
                <a:sym typeface="Calibri"/>
              </a:defRPr>
            </a:lvl9pPr>
          </a:lstStyle>
          <a:p/>
        </p:txBody>
      </p:sp>
      <p:sp>
        <p:nvSpPr>
          <p:cNvPr id="53" name="Google Shape;53;p13"/>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600"/>
              <a:buNone/>
              <a:defRPr b="0" i="0" sz="800" u="none" cap="none" strike="noStrike">
                <a:solidFill>
                  <a:srgbClr val="888888"/>
                </a:solidFill>
              </a:defRPr>
            </a:lvl1pPr>
            <a:lvl2pPr lvl="1" marR="0" rtl="0" algn="l">
              <a:spcBef>
                <a:spcPts val="0"/>
              </a:spcBef>
              <a:spcAft>
                <a:spcPts val="0"/>
              </a:spcAft>
              <a:buSzPts val="600"/>
              <a:buNone/>
              <a:defRPr b="0" i="0" sz="800" u="none" cap="none" strike="noStrike"/>
            </a:lvl2pPr>
            <a:lvl3pPr lvl="2" marR="0" rtl="0" algn="l">
              <a:spcBef>
                <a:spcPts val="0"/>
              </a:spcBef>
              <a:spcAft>
                <a:spcPts val="0"/>
              </a:spcAft>
              <a:buSzPts val="600"/>
              <a:buNone/>
              <a:defRPr b="0" i="0" sz="800" u="none" cap="none" strike="noStrike"/>
            </a:lvl3pPr>
            <a:lvl4pPr lvl="3" marR="0" rtl="0" algn="l">
              <a:spcBef>
                <a:spcPts val="0"/>
              </a:spcBef>
              <a:spcAft>
                <a:spcPts val="0"/>
              </a:spcAft>
              <a:buSzPts val="600"/>
              <a:buNone/>
              <a:defRPr b="0" i="0" sz="800" u="none" cap="none" strike="noStrike"/>
            </a:lvl4pPr>
            <a:lvl5pPr lvl="4" marR="0" rtl="0" algn="l">
              <a:spcBef>
                <a:spcPts val="0"/>
              </a:spcBef>
              <a:spcAft>
                <a:spcPts val="0"/>
              </a:spcAft>
              <a:buSzPts val="600"/>
              <a:buNone/>
              <a:defRPr b="0" i="0" sz="800" u="none" cap="none" strike="noStrike"/>
            </a:lvl5pPr>
            <a:lvl6pPr lvl="5" marR="0" rtl="0" algn="l">
              <a:spcBef>
                <a:spcPts val="0"/>
              </a:spcBef>
              <a:spcAft>
                <a:spcPts val="0"/>
              </a:spcAft>
              <a:buSzPts val="600"/>
              <a:buNone/>
              <a:defRPr b="0" i="0" sz="800" u="none" cap="none" strike="noStrike"/>
            </a:lvl6pPr>
            <a:lvl7pPr lvl="6" marR="0" rtl="0" algn="l">
              <a:spcBef>
                <a:spcPts val="0"/>
              </a:spcBef>
              <a:spcAft>
                <a:spcPts val="0"/>
              </a:spcAft>
              <a:buSzPts val="600"/>
              <a:buNone/>
              <a:defRPr b="0" i="0" sz="800" u="none" cap="none" strike="noStrike"/>
            </a:lvl7pPr>
            <a:lvl8pPr lvl="7" marR="0" rtl="0" algn="l">
              <a:spcBef>
                <a:spcPts val="0"/>
              </a:spcBef>
              <a:spcAft>
                <a:spcPts val="0"/>
              </a:spcAft>
              <a:buSzPts val="600"/>
              <a:buNone/>
              <a:defRPr b="0" i="0" sz="800" u="none" cap="none" strike="noStrike"/>
            </a:lvl8pPr>
            <a:lvl9pPr lvl="8" marR="0" rtl="0" algn="l">
              <a:spcBef>
                <a:spcPts val="0"/>
              </a:spcBef>
              <a:spcAft>
                <a:spcPts val="0"/>
              </a:spcAft>
              <a:buSzPts val="600"/>
              <a:buNone/>
              <a:defRPr b="0" i="0" sz="800" u="none" cap="none" strike="noStrike"/>
            </a:lvl9pPr>
          </a:lstStyle>
          <a:p/>
        </p:txBody>
      </p:sp>
      <p:sp>
        <p:nvSpPr>
          <p:cNvPr id="54" name="Google Shape;54;p13"/>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600"/>
              <a:buNone/>
              <a:defRPr b="0" i="0" sz="800" u="none" cap="none" strike="noStrike">
                <a:solidFill>
                  <a:srgbClr val="888888"/>
                </a:solidFill>
              </a:defRPr>
            </a:lvl1pPr>
            <a:lvl2pPr lvl="1" marR="0" rtl="0" algn="l">
              <a:spcBef>
                <a:spcPts val="0"/>
              </a:spcBef>
              <a:spcAft>
                <a:spcPts val="0"/>
              </a:spcAft>
              <a:buSzPts val="600"/>
              <a:buNone/>
              <a:defRPr b="0" i="0" sz="800" u="none" cap="none" strike="noStrike"/>
            </a:lvl2pPr>
            <a:lvl3pPr lvl="2" marR="0" rtl="0" algn="l">
              <a:spcBef>
                <a:spcPts val="0"/>
              </a:spcBef>
              <a:spcAft>
                <a:spcPts val="0"/>
              </a:spcAft>
              <a:buSzPts val="600"/>
              <a:buNone/>
              <a:defRPr b="0" i="0" sz="800" u="none" cap="none" strike="noStrike"/>
            </a:lvl3pPr>
            <a:lvl4pPr lvl="3" marR="0" rtl="0" algn="l">
              <a:spcBef>
                <a:spcPts val="0"/>
              </a:spcBef>
              <a:spcAft>
                <a:spcPts val="0"/>
              </a:spcAft>
              <a:buSzPts val="600"/>
              <a:buNone/>
              <a:defRPr b="0" i="0" sz="800" u="none" cap="none" strike="noStrike"/>
            </a:lvl4pPr>
            <a:lvl5pPr lvl="4" marR="0" rtl="0" algn="l">
              <a:spcBef>
                <a:spcPts val="0"/>
              </a:spcBef>
              <a:spcAft>
                <a:spcPts val="0"/>
              </a:spcAft>
              <a:buSzPts val="600"/>
              <a:buNone/>
              <a:defRPr b="0" i="0" sz="800" u="none" cap="none" strike="noStrike"/>
            </a:lvl5pPr>
            <a:lvl6pPr lvl="5" marR="0" rtl="0" algn="l">
              <a:spcBef>
                <a:spcPts val="0"/>
              </a:spcBef>
              <a:spcAft>
                <a:spcPts val="0"/>
              </a:spcAft>
              <a:buSzPts val="600"/>
              <a:buNone/>
              <a:defRPr b="0" i="0" sz="800" u="none" cap="none" strike="noStrike"/>
            </a:lvl6pPr>
            <a:lvl7pPr lvl="6" marR="0" rtl="0" algn="l">
              <a:spcBef>
                <a:spcPts val="0"/>
              </a:spcBef>
              <a:spcAft>
                <a:spcPts val="0"/>
              </a:spcAft>
              <a:buSzPts val="600"/>
              <a:buNone/>
              <a:defRPr b="0" i="0" sz="800" u="none" cap="none" strike="noStrike"/>
            </a:lvl7pPr>
            <a:lvl8pPr lvl="7" marR="0" rtl="0" algn="l">
              <a:spcBef>
                <a:spcPts val="0"/>
              </a:spcBef>
              <a:spcAft>
                <a:spcPts val="0"/>
              </a:spcAft>
              <a:buSzPts val="600"/>
              <a:buNone/>
              <a:defRPr b="0" i="0" sz="800" u="none" cap="none" strike="noStrike"/>
            </a:lvl8pPr>
            <a:lvl9pPr lvl="8" marR="0" rtl="0" algn="l">
              <a:spcBef>
                <a:spcPts val="0"/>
              </a:spcBef>
              <a:spcAft>
                <a:spcPts val="0"/>
              </a:spcAft>
              <a:buSzPts val="600"/>
              <a:buNone/>
              <a:defRPr b="0" i="0" sz="800" u="none" cap="none" strike="noStrike"/>
            </a:lvl9pPr>
          </a:lstStyle>
          <a:p/>
        </p:txBody>
      </p:sp>
      <p:sp>
        <p:nvSpPr>
          <p:cNvPr id="55" name="Google Shape;55;p13"/>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800" u="none" cap="none" strike="noStrike">
                <a:solidFill>
                  <a:srgbClr val="888888"/>
                </a:solidFill>
              </a:defRPr>
            </a:lvl1pPr>
            <a:lvl2pPr indent="0" lvl="1" marL="0" marR="0" rtl="0" algn="r">
              <a:spcBef>
                <a:spcPts val="0"/>
              </a:spcBef>
              <a:buNone/>
              <a:defRPr b="0" i="0" sz="800" u="none" cap="none" strike="noStrike">
                <a:solidFill>
                  <a:srgbClr val="888888"/>
                </a:solidFill>
              </a:defRPr>
            </a:lvl2pPr>
            <a:lvl3pPr indent="0" lvl="2" marL="0" marR="0" rtl="0" algn="r">
              <a:spcBef>
                <a:spcPts val="0"/>
              </a:spcBef>
              <a:buNone/>
              <a:defRPr b="0" i="0" sz="800" u="none" cap="none" strike="noStrike">
                <a:solidFill>
                  <a:srgbClr val="888888"/>
                </a:solidFill>
              </a:defRPr>
            </a:lvl3pPr>
            <a:lvl4pPr indent="0" lvl="3" marL="0" marR="0" rtl="0" algn="r">
              <a:spcBef>
                <a:spcPts val="0"/>
              </a:spcBef>
              <a:buNone/>
              <a:defRPr b="0" i="0" sz="800" u="none" cap="none" strike="noStrike">
                <a:solidFill>
                  <a:srgbClr val="888888"/>
                </a:solidFill>
              </a:defRPr>
            </a:lvl4pPr>
            <a:lvl5pPr indent="0" lvl="4" marL="0" marR="0" rtl="0" algn="r">
              <a:spcBef>
                <a:spcPts val="0"/>
              </a:spcBef>
              <a:buNone/>
              <a:defRPr b="0" i="0" sz="800" u="none" cap="none" strike="noStrike">
                <a:solidFill>
                  <a:srgbClr val="888888"/>
                </a:solidFill>
              </a:defRPr>
            </a:lvl5pPr>
            <a:lvl6pPr indent="0" lvl="5" marL="0" marR="0" rtl="0" algn="r">
              <a:spcBef>
                <a:spcPts val="0"/>
              </a:spcBef>
              <a:buNone/>
              <a:defRPr b="0" i="0" sz="800" u="none" cap="none" strike="noStrike">
                <a:solidFill>
                  <a:srgbClr val="888888"/>
                </a:solidFill>
              </a:defRPr>
            </a:lvl6pPr>
            <a:lvl7pPr indent="0" lvl="6" marL="0" marR="0" rtl="0" algn="r">
              <a:spcBef>
                <a:spcPts val="0"/>
              </a:spcBef>
              <a:buNone/>
              <a:defRPr b="0" i="0" sz="800" u="none" cap="none" strike="noStrike">
                <a:solidFill>
                  <a:srgbClr val="888888"/>
                </a:solidFill>
              </a:defRPr>
            </a:lvl7pPr>
            <a:lvl8pPr indent="0" lvl="7" marL="0" marR="0" rtl="0" algn="r">
              <a:spcBef>
                <a:spcPts val="0"/>
              </a:spcBef>
              <a:buNone/>
              <a:defRPr b="0" i="0" sz="800" u="none" cap="none" strike="noStrike">
                <a:solidFill>
                  <a:srgbClr val="888888"/>
                </a:solidFill>
              </a:defRPr>
            </a:lvl8pPr>
            <a:lvl9pPr indent="0" lvl="8" marL="0" marR="0" rtl="0" algn="r">
              <a:spcBef>
                <a:spcPts val="0"/>
              </a:spcBef>
              <a:buNone/>
              <a:defRPr b="0" i="0" sz="800" u="none" cap="none" strike="noStrike">
                <a:solidFill>
                  <a:srgbClr val="888888"/>
                </a:solidFill>
              </a:defRPr>
            </a:lvl9pPr>
          </a:lstStyle>
          <a:p>
            <a:pPr indent="0" lvl="0" marL="0" rtl="0" algn="r">
              <a:spcBef>
                <a:spcPts val="0"/>
              </a:spcBef>
              <a:spcAft>
                <a:spcPts val="0"/>
              </a:spcAft>
              <a:buNone/>
            </a:pPr>
            <a:fld id="{00000000-1234-1234-1234-123412341234}" type="slidenum">
              <a:rPr lang="es"/>
              <a:t>‹#›</a:t>
            </a:fld>
            <a:endParaRPr sz="6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s://www.careers.govt.nz/courses/find-out-about-study-and-training-options/"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100" name="Shape 100"/>
        <p:cNvGrpSpPr/>
        <p:nvPr/>
      </p:nvGrpSpPr>
      <p:grpSpPr>
        <a:xfrm>
          <a:off x="0" y="0"/>
          <a:ext cx="0" cy="0"/>
          <a:chOff x="0" y="0"/>
          <a:chExt cx="0" cy="0"/>
        </a:xfrm>
      </p:grpSpPr>
      <p:pic>
        <p:nvPicPr>
          <p:cNvPr id="101" name="Google Shape;101;p24"/>
          <p:cNvPicPr preferRelativeResize="0"/>
          <p:nvPr/>
        </p:nvPicPr>
        <p:blipFill>
          <a:blip r:embed="rId3">
            <a:alphaModFix/>
          </a:blip>
          <a:stretch>
            <a:fillRect/>
          </a:stretch>
        </p:blipFill>
        <p:spPr>
          <a:xfrm>
            <a:off x="8344150" y="171875"/>
            <a:ext cx="623225" cy="932125"/>
          </a:xfrm>
          <a:prstGeom prst="rect">
            <a:avLst/>
          </a:prstGeom>
          <a:noFill/>
          <a:ln>
            <a:noFill/>
          </a:ln>
        </p:spPr>
      </p:pic>
      <p:sp>
        <p:nvSpPr>
          <p:cNvPr id="102" name="Google Shape;102;p24"/>
          <p:cNvSpPr/>
          <p:nvPr/>
        </p:nvSpPr>
        <p:spPr>
          <a:xfrm>
            <a:off x="267950" y="450900"/>
            <a:ext cx="3156506" cy="4466463"/>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9C1F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3" name="Google Shape;103;p24"/>
          <p:cNvSpPr txBox="1"/>
          <p:nvPr>
            <p:ph type="title"/>
          </p:nvPr>
        </p:nvSpPr>
        <p:spPr>
          <a:xfrm>
            <a:off x="462801" y="1980788"/>
            <a:ext cx="2370000" cy="2786400"/>
          </a:xfrm>
          <a:prstGeom prst="rect">
            <a:avLst/>
          </a:prstGeom>
          <a:noFill/>
          <a:ln>
            <a:noFill/>
          </a:ln>
        </p:spPr>
        <p:txBody>
          <a:bodyPr anchorCtr="0" anchor="t" bIns="0" lIns="0" spcFirstLastPara="1" rIns="0" wrap="square" tIns="5475">
            <a:noAutofit/>
          </a:bodyPr>
          <a:lstStyle/>
          <a:p>
            <a:pPr indent="0" lvl="0" marL="0" rtl="0" algn="l">
              <a:lnSpc>
                <a:spcPct val="105285"/>
              </a:lnSpc>
              <a:spcBef>
                <a:spcPts val="0"/>
              </a:spcBef>
              <a:spcAft>
                <a:spcPts val="0"/>
              </a:spcAft>
              <a:buNone/>
            </a:pPr>
            <a:r>
              <a:rPr lang="es" sz="1500">
                <a:solidFill>
                  <a:srgbClr val="FFFFFF"/>
                </a:solidFill>
                <a:latin typeface="Bitter Light"/>
                <a:ea typeface="Bitter Light"/>
                <a:cs typeface="Bitter Light"/>
                <a:sym typeface="Bitter Light"/>
              </a:rPr>
              <a:t>Nuevos Futuros</a:t>
            </a:r>
            <a:endParaRPr sz="15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Light"/>
                <a:ea typeface="Bitter Light"/>
                <a:cs typeface="Bitter Light"/>
                <a:sym typeface="Bitter Light"/>
              </a:rPr>
              <a:t>Formar </a:t>
            </a:r>
            <a:endParaRPr sz="40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Light"/>
                <a:ea typeface="Bitter Light"/>
                <a:cs typeface="Bitter Light"/>
                <a:sym typeface="Bitter Light"/>
              </a:rPr>
              <a:t>para</a:t>
            </a:r>
            <a:endParaRPr sz="40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ExtraBold"/>
                <a:ea typeface="Bitter ExtraBold"/>
                <a:cs typeface="Bitter ExtraBold"/>
                <a:sym typeface="Bitter ExtraBold"/>
              </a:rPr>
              <a:t>trans-</a:t>
            </a:r>
            <a:endParaRPr sz="4000">
              <a:solidFill>
                <a:srgbClr val="FFFFFF"/>
              </a:solidFill>
              <a:latin typeface="Bitter ExtraBold"/>
              <a:ea typeface="Bitter ExtraBold"/>
              <a:cs typeface="Bitter ExtraBold"/>
              <a:sym typeface="Bitter ExtraBold"/>
            </a:endParaRPr>
          </a:p>
          <a:p>
            <a:pPr indent="0" lvl="0" marL="0" rtl="0" algn="l">
              <a:lnSpc>
                <a:spcPct val="105285"/>
              </a:lnSpc>
              <a:spcBef>
                <a:spcPts val="0"/>
              </a:spcBef>
              <a:spcAft>
                <a:spcPts val="0"/>
              </a:spcAft>
              <a:buNone/>
            </a:pPr>
            <a:r>
              <a:rPr lang="es" sz="4000">
                <a:solidFill>
                  <a:srgbClr val="FFFFFF"/>
                </a:solidFill>
                <a:latin typeface="Bitter ExtraBold"/>
                <a:ea typeface="Bitter ExtraBold"/>
                <a:cs typeface="Bitter ExtraBold"/>
                <a:sym typeface="Bitter ExtraBold"/>
              </a:rPr>
              <a:t>formar</a:t>
            </a:r>
            <a:endParaRPr sz="4000">
              <a:solidFill>
                <a:srgbClr val="FFFFFF"/>
              </a:solidFill>
              <a:latin typeface="Bitter ExtraBold"/>
              <a:ea typeface="Bitter ExtraBold"/>
              <a:cs typeface="Bitter ExtraBold"/>
              <a:sym typeface="Bitter ExtraBold"/>
            </a:endParaRPr>
          </a:p>
        </p:txBody>
      </p:sp>
      <p:pic>
        <p:nvPicPr>
          <p:cNvPr id="104" name="Google Shape;104;p24"/>
          <p:cNvPicPr preferRelativeResize="0"/>
          <p:nvPr/>
        </p:nvPicPr>
        <p:blipFill>
          <a:blip r:embed="rId4">
            <a:alphaModFix/>
          </a:blip>
          <a:stretch>
            <a:fillRect/>
          </a:stretch>
        </p:blipFill>
        <p:spPr>
          <a:xfrm>
            <a:off x="3657325" y="-1668500"/>
            <a:ext cx="4816651" cy="6812000"/>
          </a:xfrm>
          <a:prstGeom prst="rect">
            <a:avLst/>
          </a:prstGeom>
          <a:noFill/>
          <a:ln>
            <a:noFill/>
          </a:ln>
        </p:spPr>
      </p:pic>
      <p:pic>
        <p:nvPicPr>
          <p:cNvPr id="105" name="Google Shape;105;p24"/>
          <p:cNvPicPr preferRelativeResize="0"/>
          <p:nvPr/>
        </p:nvPicPr>
        <p:blipFill rotWithShape="1">
          <a:blip r:embed="rId5">
            <a:alphaModFix/>
          </a:blip>
          <a:srcRect b="0" l="0" r="0" t="0"/>
          <a:stretch/>
        </p:blipFill>
        <p:spPr>
          <a:xfrm>
            <a:off x="8344154" y="1771850"/>
            <a:ext cx="652925" cy="6333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33"/>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70" name="Google Shape;270;p33"/>
          <p:cNvSpPr/>
          <p:nvPr/>
        </p:nvSpPr>
        <p:spPr>
          <a:xfrm>
            <a:off x="0" y="672250"/>
            <a:ext cx="2568900" cy="276900"/>
          </a:xfrm>
          <a:prstGeom prst="rect">
            <a:avLst/>
          </a:prstGeom>
          <a:solidFill>
            <a:srgbClr val="055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Presentación de la capacitación</a:t>
            </a:r>
            <a:endParaRPr i="1" sz="1200">
              <a:solidFill>
                <a:srgbClr val="055CF2"/>
              </a:solidFill>
              <a:latin typeface="Bitter"/>
              <a:ea typeface="Bitter"/>
              <a:cs typeface="Bitter"/>
              <a:sym typeface="Bitter"/>
            </a:endParaRPr>
          </a:p>
        </p:txBody>
      </p:sp>
      <p:sp>
        <p:nvSpPr>
          <p:cNvPr id="272" name="Google Shape;272;p33"/>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273" name="Google Shape;273;p33"/>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9</a:t>
            </a:r>
            <a:endParaRPr sz="1500">
              <a:latin typeface="Bitter"/>
              <a:ea typeface="Bitter"/>
              <a:cs typeface="Bitter"/>
              <a:sym typeface="Bitter"/>
            </a:endParaRPr>
          </a:p>
        </p:txBody>
      </p:sp>
      <p:sp>
        <p:nvSpPr>
          <p:cNvPr id="274" name="Google Shape;274;p33"/>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275" name="Google Shape;275;p33"/>
          <p:cNvSpPr txBox="1"/>
          <p:nvPr/>
        </p:nvSpPr>
        <p:spPr>
          <a:xfrm>
            <a:off x="810000" y="1315450"/>
            <a:ext cx="3330000" cy="34761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None/>
            </a:pPr>
            <a:r>
              <a:rPr b="1" i="0" lang="es" sz="1000" u="none" cap="none" strike="noStrike">
                <a:solidFill>
                  <a:srgbClr val="9C1FF2"/>
                </a:solidFill>
                <a:latin typeface="Bitter"/>
                <a:ea typeface="Bitter"/>
                <a:cs typeface="Bitter"/>
                <a:sym typeface="Bitter"/>
              </a:rPr>
              <a:t>Enseñanza individualizada</a:t>
            </a:r>
            <a:r>
              <a:rPr b="1" lang="es" sz="1000">
                <a:solidFill>
                  <a:srgbClr val="9C1FF2"/>
                </a:solidFill>
                <a:latin typeface="Bitter"/>
                <a:ea typeface="Bitter"/>
                <a:cs typeface="Bitter"/>
                <a:sym typeface="Bitter"/>
              </a:rPr>
              <a:t>:</a:t>
            </a:r>
            <a:r>
              <a:rPr i="0" lang="es" sz="1000" u="none" cap="none" strike="noStrike">
                <a:solidFill>
                  <a:srgbClr val="9C1FF2"/>
                </a:solidFill>
                <a:latin typeface="Bitter"/>
                <a:ea typeface="Bitter"/>
                <a:cs typeface="Bitter"/>
                <a:sym typeface="Bitter"/>
              </a:rPr>
              <a:t> </a:t>
            </a:r>
            <a:br>
              <a:rPr i="0" lang="es" sz="1000" u="none" cap="none" strike="noStrike">
                <a:solidFill>
                  <a:srgbClr val="9C1FF2"/>
                </a:solidFill>
                <a:latin typeface="Bitter"/>
                <a:ea typeface="Bitter"/>
                <a:cs typeface="Bitter"/>
                <a:sym typeface="Bitter"/>
              </a:rPr>
            </a:br>
            <a:r>
              <a:rPr i="0" lang="es" sz="800" u="none" cap="none" strike="noStrike">
                <a:solidFill>
                  <a:srgbClr val="414140"/>
                </a:solidFill>
                <a:latin typeface="Montserrat"/>
                <a:ea typeface="Montserrat"/>
                <a:cs typeface="Montserrat"/>
                <a:sym typeface="Montserrat"/>
              </a:rPr>
              <a:t>El tiempo de aprendizaje es menor cuanto más individualizada sea la enseñanza aunque esto se relaciona inversamente con el costo. (Mertens, 1996).</a:t>
            </a:r>
            <a:endParaRPr i="0" sz="800" u="none" cap="none" strike="noStrike">
              <a:solidFill>
                <a:srgbClr val="414140"/>
              </a:solidFill>
              <a:latin typeface="Montserrat"/>
              <a:ea typeface="Montserrat"/>
              <a:cs typeface="Montserrat"/>
              <a:sym typeface="Montserrat"/>
            </a:endParaRPr>
          </a:p>
          <a:p>
            <a:pPr indent="0" lvl="0" marL="0" marR="0" rtl="0" algn="l">
              <a:lnSpc>
                <a:spcPct val="107916"/>
              </a:lnSpc>
              <a:spcBef>
                <a:spcPts val="1000"/>
              </a:spcBef>
              <a:spcAft>
                <a:spcPts val="0"/>
              </a:spcAft>
              <a:buNone/>
            </a:pPr>
            <a:r>
              <a:rPr b="1" i="0" lang="es" sz="1000" u="none" cap="none" strike="noStrike">
                <a:solidFill>
                  <a:srgbClr val="0F7AFF"/>
                </a:solidFill>
                <a:latin typeface="Bitter"/>
                <a:ea typeface="Bitter"/>
                <a:cs typeface="Bitter"/>
                <a:sym typeface="Bitter"/>
              </a:rPr>
              <a:t>Impacto de la capacitación en el empleo</a:t>
            </a:r>
            <a:r>
              <a:rPr b="1" lang="es" sz="1000">
                <a:solidFill>
                  <a:srgbClr val="0F7AFF"/>
                </a:solidFill>
                <a:latin typeface="Bitter"/>
                <a:ea typeface="Bitter"/>
                <a:cs typeface="Bitter"/>
                <a:sym typeface="Bitter"/>
              </a:rPr>
              <a:t>:</a:t>
            </a:r>
            <a:r>
              <a:rPr b="1" i="0" lang="es" sz="1000" u="none" cap="none" strike="noStrike">
                <a:solidFill>
                  <a:srgbClr val="0F7AFF"/>
                </a:solidFill>
                <a:latin typeface="Bitter"/>
                <a:ea typeface="Bitter"/>
                <a:cs typeface="Bitter"/>
                <a:sym typeface="Bitter"/>
              </a:rPr>
              <a:t> </a:t>
            </a:r>
            <a:br>
              <a:rPr b="1" i="0" lang="es" sz="1000" u="none" cap="none" strike="noStrike">
                <a:solidFill>
                  <a:srgbClr val="0F7AFF"/>
                </a:solidFill>
                <a:latin typeface="Bitter"/>
                <a:ea typeface="Bitter"/>
                <a:cs typeface="Bitter"/>
                <a:sym typeface="Bitter"/>
              </a:rPr>
            </a:br>
            <a:r>
              <a:rPr i="0" lang="es" sz="800" u="none" cap="none" strike="noStrike">
                <a:solidFill>
                  <a:srgbClr val="414140"/>
                </a:solidFill>
                <a:latin typeface="Montserrat"/>
                <a:ea typeface="Montserrat"/>
                <a:cs typeface="Montserrat"/>
                <a:sym typeface="Montserrat"/>
              </a:rPr>
              <a:t>Muchos modelos de formación no introducen explícitamente el tema del empleo. (Mertens, 1996).</a:t>
            </a:r>
            <a:endParaRPr i="0" sz="800" u="none" cap="none" strike="noStrike">
              <a:solidFill>
                <a:srgbClr val="414140"/>
              </a:solidFill>
              <a:latin typeface="Montserrat"/>
              <a:ea typeface="Montserrat"/>
              <a:cs typeface="Montserrat"/>
              <a:sym typeface="Montserrat"/>
            </a:endParaRPr>
          </a:p>
          <a:p>
            <a:pPr indent="0" lvl="0" marL="0" marR="0" rtl="0" algn="l">
              <a:lnSpc>
                <a:spcPct val="107916"/>
              </a:lnSpc>
              <a:spcBef>
                <a:spcPts val="1000"/>
              </a:spcBef>
              <a:spcAft>
                <a:spcPts val="0"/>
              </a:spcAft>
              <a:buNone/>
            </a:pPr>
            <a:r>
              <a:rPr b="1" i="0" lang="es" sz="1000" u="none" cap="none" strike="noStrike">
                <a:solidFill>
                  <a:srgbClr val="4FC9A3"/>
                </a:solidFill>
                <a:latin typeface="Bitter"/>
                <a:ea typeface="Bitter"/>
                <a:cs typeface="Bitter"/>
                <a:sym typeface="Bitter"/>
              </a:rPr>
              <a:t>Autonomía del trabajador</a:t>
            </a:r>
            <a:r>
              <a:rPr b="1" lang="es" sz="1000">
                <a:solidFill>
                  <a:srgbClr val="4FC9A3"/>
                </a:solidFill>
                <a:latin typeface="Bitter"/>
                <a:ea typeface="Bitter"/>
                <a:cs typeface="Bitter"/>
                <a:sym typeface="Bitter"/>
              </a:rPr>
              <a:t>:</a:t>
            </a:r>
            <a:r>
              <a:rPr b="1" i="0" lang="es" sz="800" u="none" cap="none" strike="noStrike">
                <a:solidFill>
                  <a:srgbClr val="4FC9A3"/>
                </a:solidFill>
                <a:latin typeface="Montserrat"/>
                <a:ea typeface="Montserrat"/>
                <a:cs typeface="Montserrat"/>
                <a:sym typeface="Montserrat"/>
              </a:rPr>
              <a:t> </a:t>
            </a:r>
            <a:br>
              <a:rPr b="1" i="0" lang="es" sz="800" u="none" cap="none" strike="noStrike">
                <a:solidFill>
                  <a:srgbClr val="4FC9A3"/>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Se supone que cuanto más autónomo sea el personal en relación con las responsabilidades mayores serán los estímulos para aprender. (Mertens, 1996).</a:t>
            </a:r>
            <a:endParaRPr i="0" sz="800" u="none" cap="none" strike="noStrike">
              <a:solidFill>
                <a:srgbClr val="414140"/>
              </a:solidFill>
              <a:latin typeface="Montserrat"/>
              <a:ea typeface="Montserrat"/>
              <a:cs typeface="Montserrat"/>
              <a:sym typeface="Montserrat"/>
            </a:endParaRPr>
          </a:p>
          <a:p>
            <a:pPr indent="0" lvl="0" marL="0" marR="0" rtl="0" algn="l">
              <a:lnSpc>
                <a:spcPct val="107916"/>
              </a:lnSpc>
              <a:spcBef>
                <a:spcPts val="1000"/>
              </a:spcBef>
              <a:spcAft>
                <a:spcPts val="1000"/>
              </a:spcAft>
              <a:buNone/>
            </a:pPr>
            <a:r>
              <a:rPr i="0" lang="es" sz="800" u="none" cap="none" strike="noStrike">
                <a:solidFill>
                  <a:srgbClr val="414140"/>
                </a:solidFill>
                <a:latin typeface="Montserrat"/>
                <a:ea typeface="Montserrat"/>
                <a:cs typeface="Montserrat"/>
                <a:sym typeface="Montserrat"/>
              </a:rPr>
              <a:t>Condiciones necesarias en la cultura de la empresa para la autonomía y el aprendizaje en la organización 🡪 las personas puedan asumir responsabilidad e iniciativas que impacten en el mejoramiento continuo de los procesos. (Chaves, Perea, Quintero, 2014) </a:t>
            </a:r>
            <a:endParaRPr i="0" sz="800" u="none" cap="none" strike="noStrike">
              <a:solidFill>
                <a:srgbClr val="414140"/>
              </a:solidFill>
              <a:latin typeface="Montserrat"/>
              <a:ea typeface="Montserrat"/>
              <a:cs typeface="Montserrat"/>
              <a:sym typeface="Montserrat"/>
            </a:endParaRPr>
          </a:p>
        </p:txBody>
      </p:sp>
      <p:sp>
        <p:nvSpPr>
          <p:cNvPr id="276" name="Google Shape;276;p33"/>
          <p:cNvSpPr txBox="1"/>
          <p:nvPr/>
        </p:nvSpPr>
        <p:spPr>
          <a:xfrm>
            <a:off x="4572000" y="1315450"/>
            <a:ext cx="3471300" cy="3476100"/>
          </a:xfrm>
          <a:prstGeom prst="rect">
            <a:avLst/>
          </a:prstGeom>
          <a:noFill/>
          <a:ln>
            <a:noFill/>
          </a:ln>
        </p:spPr>
        <p:txBody>
          <a:bodyPr anchorCtr="0" anchor="t" bIns="91425" lIns="91425" spcFirstLastPara="1" rIns="91425" wrap="square" tIns="91425">
            <a:noAutofit/>
          </a:bodyPr>
          <a:lstStyle/>
          <a:p>
            <a:pPr indent="0" lvl="0" marL="0" marR="0" rtl="0" algn="l">
              <a:lnSpc>
                <a:spcPct val="107916"/>
              </a:lnSpc>
              <a:spcBef>
                <a:spcPts val="0"/>
              </a:spcBef>
              <a:spcAft>
                <a:spcPts val="0"/>
              </a:spcAft>
              <a:buClr>
                <a:srgbClr val="000000"/>
              </a:buClr>
              <a:buSzPts val="1100"/>
              <a:buFont typeface="Arial"/>
              <a:buNone/>
            </a:pPr>
            <a:r>
              <a:rPr i="0" lang="es" sz="800" u="none" cap="none" strike="noStrike">
                <a:solidFill>
                  <a:srgbClr val="414140"/>
                </a:solidFill>
                <a:latin typeface="Montserrat"/>
                <a:ea typeface="Montserrat"/>
                <a:cs typeface="Montserrat"/>
                <a:sym typeface="Montserrat"/>
              </a:rPr>
              <a:t>Aprendizajes modelo México  (Duch, Garlbay, Quesnel, 2005).</a:t>
            </a: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100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Pasar de una concepción del capacitando pasivo al participante activo, sujeto de su propio aprendizaje.</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Entender la capacitación como un proceso y no como una capacitación-evento.</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Los principios no logran trascender a la práctica del personal.</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De la enseñanza-aprendizaje al trabajo-aprendizaje (reflexión sobre el trabajo se queda en un plano únicamente experiencial).</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Enfoque del desarrollo de competencias y no de la transmisión de contenidos a otro.</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46050" lvl="0" marL="269999" marR="0" rtl="0" algn="l">
              <a:lnSpc>
                <a:spcPct val="107916"/>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Rol de la reflexión en el proceso - Siguiendo la taxonomía de Bloom es fundamental que las personas incorporen la reflexión como mecanismos para abordar cambio de actitudes y habilidades. </a:t>
            </a:r>
            <a:endParaRPr i="0" sz="800" u="none" cap="none" strike="noStrike">
              <a:solidFill>
                <a:srgbClr val="41414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p34"/>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82" name="Google Shape;282;p34"/>
          <p:cNvSpPr/>
          <p:nvPr/>
        </p:nvSpPr>
        <p:spPr>
          <a:xfrm>
            <a:off x="0" y="672250"/>
            <a:ext cx="1903200" cy="276900"/>
          </a:xfrm>
          <a:prstGeom prst="rect">
            <a:avLst/>
          </a:prstGeom>
          <a:solidFill>
            <a:srgbClr val="055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4"/>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Definición del contenido de capacitación</a:t>
            </a:r>
            <a:endParaRPr i="1" sz="1200">
              <a:solidFill>
                <a:srgbClr val="055CF2"/>
              </a:solidFill>
              <a:latin typeface="Bitter"/>
              <a:ea typeface="Bitter"/>
              <a:cs typeface="Bitter"/>
              <a:sym typeface="Bitter"/>
            </a:endParaRPr>
          </a:p>
        </p:txBody>
      </p:sp>
      <p:sp>
        <p:nvSpPr>
          <p:cNvPr id="284" name="Google Shape;284;p34"/>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Modelo Chile</a:t>
            </a:r>
            <a:endParaRPr b="1" sz="1000">
              <a:solidFill>
                <a:srgbClr val="FFFFFF"/>
              </a:solidFill>
              <a:latin typeface="Bitter"/>
              <a:ea typeface="Bitter"/>
              <a:cs typeface="Bitter"/>
              <a:sym typeface="Bitter"/>
            </a:endParaRPr>
          </a:p>
        </p:txBody>
      </p:sp>
      <p:sp>
        <p:nvSpPr>
          <p:cNvPr id="285" name="Google Shape;285;p34"/>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10</a:t>
            </a:r>
            <a:endParaRPr sz="1500">
              <a:latin typeface="Bitter"/>
              <a:ea typeface="Bitter"/>
              <a:cs typeface="Bitter"/>
              <a:sym typeface="Bitter"/>
            </a:endParaRPr>
          </a:p>
        </p:txBody>
      </p:sp>
      <p:sp>
        <p:nvSpPr>
          <p:cNvPr id="286" name="Google Shape;286;p34"/>
          <p:cNvSpPr txBox="1"/>
          <p:nvPr/>
        </p:nvSpPr>
        <p:spPr>
          <a:xfrm>
            <a:off x="810000" y="1241100"/>
            <a:ext cx="333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s" sz="900">
                <a:solidFill>
                  <a:srgbClr val="9C1FF2"/>
                </a:solidFill>
                <a:latin typeface="Bitter"/>
                <a:ea typeface="Bitter"/>
                <a:cs typeface="Bitter"/>
                <a:sym typeface="Bitter"/>
              </a:rPr>
              <a:t>Marco de Cualificaciones</a:t>
            </a:r>
            <a:r>
              <a:rPr lang="es" sz="700">
                <a:solidFill>
                  <a:srgbClr val="9C1FF2"/>
                </a:solidFill>
                <a:latin typeface="Montserrat"/>
                <a:ea typeface="Montserrat"/>
                <a:cs typeface="Montserrat"/>
                <a:sym typeface="Montserrat"/>
              </a:rPr>
              <a:t> </a:t>
            </a:r>
            <a:r>
              <a:rPr lang="es" sz="700">
                <a:solidFill>
                  <a:srgbClr val="414140"/>
                </a:solidFill>
                <a:latin typeface="Montserrat"/>
                <a:ea typeface="Montserrat"/>
                <a:cs typeface="Montserrat"/>
                <a:sym typeface="Montserrat"/>
              </a:rPr>
              <a:t>en Chile presenta limitaciones para elaborar rutas formativas alineadas a las necesidades identificadas. </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s" sz="900">
                <a:solidFill>
                  <a:srgbClr val="055CF2"/>
                </a:solidFill>
                <a:latin typeface="Bitter"/>
                <a:ea typeface="Bitter"/>
                <a:cs typeface="Bitter"/>
                <a:sym typeface="Bitter"/>
              </a:rPr>
              <a:t>Complejidad del sistema</a:t>
            </a:r>
            <a:r>
              <a:rPr lang="es" sz="700">
                <a:solidFill>
                  <a:srgbClr val="414140"/>
                </a:solidFill>
                <a:latin typeface="Montserrat"/>
                <a:ea typeface="Montserrat"/>
                <a:cs typeface="Montserrat"/>
                <a:sym typeface="Montserrat"/>
              </a:rPr>
              <a:t> implica dificultad para la coordinación y alineación de incentivos, espacio para actores que asuman funciones ejecutivas al respecto. </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s" sz="900">
                <a:solidFill>
                  <a:srgbClr val="2EA9FF"/>
                </a:solidFill>
                <a:latin typeface="Bitter"/>
                <a:ea typeface="Bitter"/>
                <a:cs typeface="Bitter"/>
                <a:sym typeface="Bitter"/>
              </a:rPr>
              <a:t>Deslegitimación </a:t>
            </a:r>
            <a:r>
              <a:rPr lang="es" sz="700">
                <a:solidFill>
                  <a:srgbClr val="414140"/>
                </a:solidFill>
                <a:latin typeface="Montserrat"/>
                <a:ea typeface="Montserrat"/>
                <a:cs typeface="Montserrat"/>
                <a:sym typeface="Montserrat"/>
              </a:rPr>
              <a:t>de la educación técnico profesional en Chile. Institucionalidad técnico profesional no asegura un estándar de calidad y pertinencia de esta educación, tanto el CFT como el IP no cuentan con definiciones claras ni métricas de calidad (Alianza CPP, Inacap y DUOC UC, 2018) </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s" sz="700">
                <a:solidFill>
                  <a:srgbClr val="414140"/>
                </a:solidFill>
                <a:latin typeface="Montserrat"/>
                <a:ea typeface="Montserrat"/>
                <a:cs typeface="Montserrat"/>
                <a:sym typeface="Montserrat"/>
              </a:rPr>
              <a:t>Niveles insuficientes de</a:t>
            </a:r>
            <a:r>
              <a:rPr lang="es" sz="700">
                <a:solidFill>
                  <a:srgbClr val="A4DB3B"/>
                </a:solidFill>
                <a:latin typeface="Montserrat"/>
                <a:ea typeface="Montserrat"/>
                <a:cs typeface="Montserrat"/>
                <a:sym typeface="Montserrat"/>
              </a:rPr>
              <a:t> </a:t>
            </a:r>
            <a:r>
              <a:rPr b="1" lang="es" sz="900">
                <a:solidFill>
                  <a:srgbClr val="26BDBF"/>
                </a:solidFill>
                <a:latin typeface="Bitter"/>
                <a:ea typeface="Bitter"/>
                <a:cs typeface="Bitter"/>
                <a:sym typeface="Bitter"/>
              </a:rPr>
              <a:t>competencias básicas</a:t>
            </a:r>
            <a:r>
              <a:rPr lang="es" sz="700">
                <a:solidFill>
                  <a:srgbClr val="26BDBF"/>
                </a:solidFill>
                <a:latin typeface="Montserrat"/>
                <a:ea typeface="Montserrat"/>
                <a:cs typeface="Montserrat"/>
                <a:sym typeface="Montserrat"/>
              </a:rPr>
              <a:t> </a:t>
            </a:r>
            <a:r>
              <a:rPr lang="es" sz="700">
                <a:solidFill>
                  <a:srgbClr val="414140"/>
                </a:solidFill>
                <a:latin typeface="Montserrat"/>
                <a:ea typeface="Montserrat"/>
                <a:cs typeface="Montserrat"/>
                <a:sym typeface="Montserrat"/>
              </a:rPr>
              <a:t>dificultad cualquier tipo de capacitación. Habilidades lectores nivel insuficiente para el 50% de la población, matematicas para el 60% de la población (Programme for the International Assessment of Adult Competencies, 2015)</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b="1" sz="900">
              <a:solidFill>
                <a:srgbClr val="9C1FF2"/>
              </a:solidFill>
              <a:latin typeface="Bitter"/>
              <a:ea typeface="Bitter"/>
              <a:cs typeface="Bitter"/>
              <a:sym typeface="Bitter"/>
            </a:endParaRPr>
          </a:p>
          <a:p>
            <a:pPr indent="0" lvl="0" marL="0" marR="0" rtl="0" algn="l">
              <a:lnSpc>
                <a:spcPct val="100000"/>
              </a:lnSpc>
              <a:spcBef>
                <a:spcPts val="1000"/>
              </a:spcBef>
              <a:spcAft>
                <a:spcPts val="0"/>
              </a:spcAft>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None/>
            </a:pPr>
            <a:r>
              <a:t/>
            </a:r>
            <a:endParaRPr i="0" sz="700" u="none" cap="none" strike="noStrike">
              <a:solidFill>
                <a:srgbClr val="414140"/>
              </a:solidFill>
              <a:latin typeface="Montserrat"/>
              <a:ea typeface="Montserrat"/>
              <a:cs typeface="Montserrat"/>
              <a:sym typeface="Montserrat"/>
            </a:endParaRPr>
          </a:p>
        </p:txBody>
      </p:sp>
      <p:sp>
        <p:nvSpPr>
          <p:cNvPr id="287" name="Google Shape;287;p34"/>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288" name="Google Shape;288;p34"/>
          <p:cNvSpPr txBox="1"/>
          <p:nvPr/>
        </p:nvSpPr>
        <p:spPr>
          <a:xfrm>
            <a:off x="4478350" y="1241100"/>
            <a:ext cx="3564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s" sz="900">
                <a:solidFill>
                  <a:srgbClr val="A4DB3B"/>
                </a:solidFill>
                <a:latin typeface="Bitter"/>
                <a:ea typeface="Bitter"/>
                <a:cs typeface="Bitter"/>
                <a:sym typeface="Bitter"/>
              </a:rPr>
              <a:t>Modalidad de prestación alineada con objetivos:</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Formato alineado con generar capacidades a nivel individual pero también a nivel de la instituciones y el sistema.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CD608"/>
                </a:solidFill>
                <a:latin typeface="Bitter"/>
                <a:ea typeface="Bitter"/>
                <a:cs typeface="Bitter"/>
                <a:sym typeface="Bitter"/>
              </a:rPr>
              <a:t>Validación:</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Espacio para instituciones que ejerzan roles ejecutivos de toma de decisión a lo largo del sistema.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D4AD73"/>
                </a:solidFill>
                <a:latin typeface="Bitter"/>
                <a:ea typeface="Bitter"/>
                <a:cs typeface="Bitter"/>
                <a:sym typeface="Bitter"/>
              </a:rPr>
              <a:t>Mecanismos de interacción:</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Necesidad de establecer metodologías que cambien prácticas conjuntas. Se deben abordar mecanismos de interacción y formas de hacer institucionalizadas al interior de la residencia y con el intersector.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A5936"/>
                </a:solidFill>
                <a:latin typeface="Bitter"/>
                <a:ea typeface="Bitter"/>
                <a:cs typeface="Bitter"/>
                <a:sym typeface="Bitter"/>
              </a:rPr>
              <a:t>Progresión:</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Determinar con qué grupo de personas comenzará la capacitación y cómo será el flujo para continuar.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F5757"/>
                </a:solidFill>
                <a:latin typeface="Bitter"/>
                <a:ea typeface="Bitter"/>
                <a:cs typeface="Bitter"/>
                <a:sym typeface="Bitter"/>
              </a:rPr>
              <a:t>Ruta:</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Alinear necesidades a incentivos a lo largo de la ruta formativa ¿Roles intermedios en residencias? ¿Remuneración específica?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t/>
            </a:r>
            <a:endParaRPr sz="700">
              <a:solidFill>
                <a:srgbClr val="414140"/>
              </a:solidFill>
              <a:latin typeface="Montserrat"/>
              <a:ea typeface="Montserrat"/>
              <a:cs typeface="Montserrat"/>
              <a:sym typeface="Montserrat"/>
            </a:endParaRPr>
          </a:p>
        </p:txBody>
      </p:sp>
      <p:sp>
        <p:nvSpPr>
          <p:cNvPr id="289" name="Google Shape;289;p34"/>
          <p:cNvSpPr txBox="1"/>
          <p:nvPr/>
        </p:nvSpPr>
        <p:spPr>
          <a:xfrm>
            <a:off x="4362650" y="1096950"/>
            <a:ext cx="2071200" cy="240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03286B"/>
                </a:solidFill>
                <a:latin typeface="Bitter"/>
                <a:ea typeface="Bitter"/>
                <a:cs typeface="Bitter"/>
                <a:sym typeface="Bitter"/>
              </a:rPr>
              <a:t>Implicancias para el piloto</a:t>
            </a:r>
            <a:endParaRPr b="1" sz="1000">
              <a:solidFill>
                <a:srgbClr val="03286B"/>
              </a:solidFill>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3" name="Shape 293"/>
        <p:cNvGrpSpPr/>
        <p:nvPr/>
      </p:nvGrpSpPr>
      <p:grpSpPr>
        <a:xfrm>
          <a:off x="0" y="0"/>
          <a:ext cx="0" cy="0"/>
          <a:chOff x="0" y="0"/>
          <a:chExt cx="0" cy="0"/>
        </a:xfrm>
      </p:grpSpPr>
      <p:sp>
        <p:nvSpPr>
          <p:cNvPr id="294" name="Google Shape;294;p35"/>
          <p:cNvSpPr txBox="1"/>
          <p:nvPr/>
        </p:nvSpPr>
        <p:spPr>
          <a:xfrm>
            <a:off x="4309317" y="265500"/>
            <a:ext cx="4554600" cy="4548000"/>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2E75FF"/>
                </a:solidFill>
                <a:latin typeface="Arial"/>
                <a:ea typeface="Arial"/>
                <a:cs typeface="Arial"/>
                <a:sym typeface="Arial"/>
              </a:rPr>
              <a:t>Capítulo 1</a:t>
            </a:r>
            <a:endParaRPr sz="9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8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S</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300">
              <a:solidFill>
                <a:srgbClr val="2E75FF"/>
              </a:solidFill>
              <a:latin typeface="Arial"/>
              <a:ea typeface="Arial"/>
              <a:cs typeface="Arial"/>
              <a:sym typeface="Arial"/>
            </a:endParaRPr>
          </a:p>
          <a:p>
            <a:pPr indent="0" lvl="0" marL="4470400" marR="127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solidFill>
                <a:srgbClr val="2E75FF"/>
              </a:solidFill>
              <a:latin typeface="Arial"/>
              <a:ea typeface="Arial"/>
              <a:cs typeface="Arial"/>
              <a:sym typeface="Arial"/>
            </a:endParaRPr>
          </a:p>
          <a:p>
            <a:pPr indent="0" lvl="0" marL="4470400" marR="127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solidFill>
                <a:srgbClr val="2E75FF"/>
              </a:solidFill>
              <a:latin typeface="Arial"/>
              <a:ea typeface="Arial"/>
              <a:cs typeface="Arial"/>
              <a:sym typeface="Arial"/>
            </a:endParaRPr>
          </a:p>
          <a:p>
            <a:pPr indent="0" lvl="0" marL="4470400" marR="0" rtl="0" algn="l">
              <a:lnSpc>
                <a:spcPct val="104761"/>
              </a:lnSpc>
              <a:spcBef>
                <a:spcPts val="200"/>
              </a:spcBef>
              <a:spcAft>
                <a:spcPts val="0"/>
              </a:spcAft>
              <a:buNone/>
            </a:pPr>
            <a:r>
              <a:rPr lang="es" sz="500">
                <a:solidFill>
                  <a:srgbClr val="2E75FF"/>
                </a:solidFill>
                <a:latin typeface="Arial"/>
                <a:ea typeface="Arial"/>
                <a:cs typeface="Arial"/>
                <a:sym typeface="Arial"/>
              </a:rPr>
              <a:t>O</a:t>
            </a:r>
            <a:endParaRPr sz="500">
              <a:solidFill>
                <a:srgbClr val="2E75FF"/>
              </a:solidFill>
              <a:latin typeface="Arial"/>
              <a:ea typeface="Arial"/>
              <a:cs typeface="Arial"/>
              <a:sym typeface="Arial"/>
            </a:endParaRPr>
          </a:p>
          <a:p>
            <a:pPr indent="0" lvl="0" marL="4470400" marR="12700" rtl="0" algn="l">
              <a:lnSpc>
                <a:spcPct val="43100"/>
              </a:lnSpc>
              <a:spcBef>
                <a:spcPts val="300"/>
              </a:spcBef>
              <a:spcAft>
                <a:spcPts val="0"/>
              </a:spcAft>
              <a:buNone/>
            </a:pPr>
            <a:r>
              <a:rPr lang="es" sz="500">
                <a:solidFill>
                  <a:srgbClr val="2E75FF"/>
                </a:solidFill>
                <a:latin typeface="Arial"/>
                <a:ea typeface="Arial"/>
                <a:cs typeface="Arial"/>
                <a:sym typeface="Arial"/>
              </a:rPr>
              <a:t>V  I</a:t>
            </a:r>
            <a:endParaRPr sz="500">
              <a:solidFill>
                <a:srgbClr val="2E75FF"/>
              </a:solidFill>
              <a:latin typeface="Arial"/>
              <a:ea typeface="Arial"/>
              <a:cs typeface="Arial"/>
              <a:sym typeface="Arial"/>
            </a:endParaRPr>
          </a:p>
          <a:p>
            <a:pPr indent="0" lvl="0" marL="4470400" marR="0" rtl="0" algn="l">
              <a:lnSpc>
                <a:spcPct val="63809"/>
              </a:lnSpc>
              <a:spcBef>
                <a:spcPts val="0"/>
              </a:spcBef>
              <a:spcAft>
                <a:spcPts val="0"/>
              </a:spcAft>
              <a:buNone/>
            </a:pPr>
            <a:r>
              <a:rPr lang="es" sz="500">
                <a:solidFill>
                  <a:srgbClr val="2E75FF"/>
                </a:solidFill>
                <a:latin typeface="Arial"/>
                <a:ea typeface="Arial"/>
                <a:cs typeface="Arial"/>
                <a:sym typeface="Arial"/>
              </a:rPr>
              <a:t>T</a:t>
            </a:r>
            <a:endParaRPr sz="500">
              <a:solidFill>
                <a:srgbClr val="2E75FF"/>
              </a:solidFill>
              <a:latin typeface="Arial"/>
              <a:ea typeface="Arial"/>
              <a:cs typeface="Arial"/>
              <a:sym typeface="Arial"/>
            </a:endParaRPr>
          </a:p>
          <a:p>
            <a:pPr indent="0" lvl="0" marL="4470400" marR="127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solidFill>
                <a:srgbClr val="2E75FF"/>
              </a:solidFill>
              <a:latin typeface="Arial"/>
              <a:ea typeface="Arial"/>
              <a:cs typeface="Arial"/>
              <a:sym typeface="Arial"/>
            </a:endParaRPr>
          </a:p>
          <a:p>
            <a:pPr indent="0" lvl="0" marL="4470400" marR="127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M</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600">
              <a:solidFill>
                <a:srgbClr val="2E75FF"/>
              </a:solidFill>
              <a:latin typeface="Arial"/>
              <a:ea typeface="Arial"/>
              <a:cs typeface="Arial"/>
              <a:sym typeface="Arial"/>
            </a:endParaRPr>
          </a:p>
          <a:p>
            <a:pPr indent="0" lvl="0" marL="4445000" marR="0" rtl="0" algn="l">
              <a:lnSpc>
                <a:spcPct val="100000"/>
              </a:lnSpc>
              <a:spcBef>
                <a:spcPts val="0"/>
              </a:spcBef>
              <a:spcAft>
                <a:spcPts val="0"/>
              </a:spcAft>
              <a:buNone/>
            </a:pPr>
            <a:r>
              <a:rPr lang="es" sz="1500">
                <a:solidFill>
                  <a:srgbClr val="2E75FF"/>
                </a:solidFill>
                <a:latin typeface="Times New Roman"/>
                <a:ea typeface="Times New Roman"/>
                <a:cs typeface="Times New Roman"/>
                <a:sym typeface="Times New Roman"/>
              </a:rPr>
              <a:t>3</a:t>
            </a:r>
            <a:endParaRPr sz="1500">
              <a:solidFill>
                <a:srgbClr val="2E75FF"/>
              </a:solidFill>
              <a:latin typeface="Times New Roman"/>
              <a:ea typeface="Times New Roman"/>
              <a:cs typeface="Times New Roman"/>
              <a:sym typeface="Times New Roman"/>
            </a:endParaRPr>
          </a:p>
        </p:txBody>
      </p:sp>
      <p:sp>
        <p:nvSpPr>
          <p:cNvPr id="295" name="Google Shape;295;p35"/>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96" name="Google Shape;296;p35"/>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A4DB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97" name="Google Shape;297;p35"/>
          <p:cNvSpPr txBox="1"/>
          <p:nvPr/>
        </p:nvSpPr>
        <p:spPr>
          <a:xfrm>
            <a:off x="4909125" y="1507825"/>
            <a:ext cx="31341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3.</a:t>
            </a:r>
            <a:endParaRPr sz="30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Sello certificación instituciones</a:t>
            </a:r>
            <a:endParaRPr sz="3000">
              <a:solidFill>
                <a:srgbClr val="FFFFFF"/>
              </a:solidFill>
              <a:latin typeface="Bitter"/>
              <a:ea typeface="Bitter"/>
              <a:cs typeface="Bitter"/>
              <a:sym typeface="Bitter"/>
            </a:endParaRPr>
          </a:p>
        </p:txBody>
      </p:sp>
      <p:sp>
        <p:nvSpPr>
          <p:cNvPr id="298" name="Google Shape;298;p35"/>
          <p:cNvSpPr txBox="1"/>
          <p:nvPr/>
        </p:nvSpPr>
        <p:spPr>
          <a:xfrm>
            <a:off x="8601507" y="4577325"/>
            <a:ext cx="2703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2E75FF"/>
                </a:solidFill>
                <a:latin typeface="Bitter"/>
                <a:ea typeface="Bitter"/>
                <a:cs typeface="Bitter"/>
                <a:sym typeface="Bitter"/>
              </a:rPr>
              <a:t>11</a:t>
            </a:r>
            <a:endParaRPr sz="1500">
              <a:solidFill>
                <a:srgbClr val="2E75FF"/>
              </a:solidFill>
              <a:latin typeface="Bitter"/>
              <a:ea typeface="Bitter"/>
              <a:cs typeface="Bitter"/>
              <a:sym typeface="Bitter"/>
            </a:endParaRPr>
          </a:p>
        </p:txBody>
      </p:sp>
      <p:pic>
        <p:nvPicPr>
          <p:cNvPr id="299" name="Google Shape;299;p35"/>
          <p:cNvPicPr preferRelativeResize="0"/>
          <p:nvPr/>
        </p:nvPicPr>
        <p:blipFill>
          <a:blip r:embed="rId4">
            <a:alphaModFix/>
          </a:blip>
          <a:stretch>
            <a:fillRect/>
          </a:stretch>
        </p:blipFill>
        <p:spPr>
          <a:xfrm>
            <a:off x="587300" y="1055650"/>
            <a:ext cx="3845349" cy="281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3" name="Shape 303"/>
        <p:cNvGrpSpPr/>
        <p:nvPr/>
      </p:nvGrpSpPr>
      <p:grpSpPr>
        <a:xfrm>
          <a:off x="0" y="0"/>
          <a:ext cx="0" cy="0"/>
          <a:chOff x="0" y="0"/>
          <a:chExt cx="0" cy="0"/>
        </a:xfrm>
      </p:grpSpPr>
      <p:sp>
        <p:nvSpPr>
          <p:cNvPr id="304" name="Google Shape;304;p36"/>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05" name="Google Shape;305;p36"/>
          <p:cNvSpPr/>
          <p:nvPr/>
        </p:nvSpPr>
        <p:spPr>
          <a:xfrm>
            <a:off x="0" y="672250"/>
            <a:ext cx="2568900" cy="276900"/>
          </a:xfrm>
          <a:prstGeom prst="rect">
            <a:avLst/>
          </a:prstGeom>
          <a:solidFill>
            <a:srgbClr val="A4D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Sello certificación instituciones</a:t>
            </a:r>
            <a:endParaRPr i="1" sz="1200">
              <a:solidFill>
                <a:srgbClr val="055CF2"/>
              </a:solidFill>
              <a:latin typeface="Bitter"/>
              <a:ea typeface="Bitter"/>
              <a:cs typeface="Bitter"/>
              <a:sym typeface="Bitter"/>
            </a:endParaRPr>
          </a:p>
        </p:txBody>
      </p:sp>
      <p:sp>
        <p:nvSpPr>
          <p:cNvPr id="307" name="Google Shape;307;p36"/>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308" name="Google Shape;308;p3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12</a:t>
            </a:r>
            <a:endParaRPr sz="1500">
              <a:latin typeface="Bitter"/>
              <a:ea typeface="Bitter"/>
              <a:cs typeface="Bitter"/>
              <a:sym typeface="Bitter"/>
            </a:endParaRPr>
          </a:p>
        </p:txBody>
      </p:sp>
      <p:sp>
        <p:nvSpPr>
          <p:cNvPr id="309" name="Google Shape;309;p36"/>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10" name="Google Shape;310;p36"/>
          <p:cNvSpPr txBox="1"/>
          <p:nvPr/>
        </p:nvSpPr>
        <p:spPr>
          <a:xfrm>
            <a:off x="810000" y="1209875"/>
            <a:ext cx="3330000" cy="362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s" sz="1000">
                <a:solidFill>
                  <a:srgbClr val="9C1FF2"/>
                </a:solidFill>
                <a:latin typeface="Bitter"/>
                <a:ea typeface="Bitter"/>
                <a:cs typeface="Bitter"/>
                <a:sym typeface="Bitter"/>
              </a:rPr>
              <a:t>Establecimiento de normas:</a:t>
            </a:r>
            <a:r>
              <a:rPr lang="es" sz="800">
                <a:solidFill>
                  <a:srgbClr val="9C1FF2"/>
                </a:solidFill>
                <a:latin typeface="Montserrat"/>
                <a:ea typeface="Montserrat"/>
                <a:cs typeface="Montserrat"/>
                <a:sym typeface="Montserrat"/>
              </a:rPr>
              <a:t> </a:t>
            </a:r>
            <a:br>
              <a:rPr lang="es" sz="800">
                <a:solidFill>
                  <a:srgbClr val="414140"/>
                </a:solidFill>
                <a:latin typeface="Montserrat"/>
                <a:ea typeface="Montserrat"/>
                <a:cs typeface="Montserrat"/>
                <a:sym typeface="Montserrat"/>
              </a:rPr>
            </a:br>
            <a:r>
              <a:rPr lang="es" sz="800">
                <a:solidFill>
                  <a:srgbClr val="414140"/>
                </a:solidFill>
                <a:latin typeface="Montserrat"/>
                <a:ea typeface="Montserrat"/>
                <a:cs typeface="Montserrat"/>
                <a:sym typeface="Montserrat"/>
              </a:rPr>
              <a:t>Los sistemas deben definir las normas, establecer mecanismos de evaluación, verificación y certificación de los conocimientos.  (Mertens, 1996).</a:t>
            </a:r>
            <a:br>
              <a:rPr lang="es" sz="800">
                <a:solidFill>
                  <a:srgbClr val="414140"/>
                </a:solidFill>
                <a:latin typeface="Montserrat"/>
                <a:ea typeface="Montserrat"/>
                <a:cs typeface="Montserrat"/>
                <a:sym typeface="Montserrat"/>
              </a:rPr>
            </a:br>
            <a:endParaRPr sz="800">
              <a:solidFill>
                <a:srgbClr val="41414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s" sz="1000">
                <a:solidFill>
                  <a:srgbClr val="055CF2"/>
                </a:solidFill>
                <a:latin typeface="Bitter"/>
                <a:ea typeface="Bitter"/>
                <a:cs typeface="Bitter"/>
                <a:sym typeface="Bitter"/>
              </a:rPr>
              <a:t>Modular y flexible: </a:t>
            </a:r>
            <a:br>
              <a:rPr b="1" lang="es" sz="1000">
                <a:solidFill>
                  <a:srgbClr val="414140"/>
                </a:solidFill>
                <a:latin typeface="Bitter"/>
                <a:ea typeface="Bitter"/>
                <a:cs typeface="Bitter"/>
                <a:sym typeface="Bitter"/>
              </a:rPr>
            </a:br>
            <a:r>
              <a:rPr lang="es" sz="800">
                <a:solidFill>
                  <a:srgbClr val="414140"/>
                </a:solidFill>
                <a:latin typeface="Montserrat"/>
                <a:ea typeface="Montserrat"/>
                <a:cs typeface="Montserrat"/>
                <a:sym typeface="Montserrat"/>
              </a:rPr>
              <a:t>Transformar la oferta en un sistema modular basado en normas de competencia y flexible para permitir a los individuos transitar entre los módulos. (Duch, Garlbay, Quesnel, 2005).</a:t>
            </a:r>
            <a:br>
              <a:rPr lang="es" sz="800">
                <a:solidFill>
                  <a:srgbClr val="414140"/>
                </a:solidFill>
                <a:latin typeface="Montserrat"/>
                <a:ea typeface="Montserrat"/>
                <a:cs typeface="Montserrat"/>
                <a:sym typeface="Montserrat"/>
              </a:rPr>
            </a:br>
            <a:endParaRPr sz="800">
              <a:solidFill>
                <a:srgbClr val="41414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s" sz="1000">
                <a:solidFill>
                  <a:srgbClr val="26BDBF"/>
                </a:solidFill>
                <a:latin typeface="Bitter"/>
                <a:ea typeface="Bitter"/>
                <a:cs typeface="Bitter"/>
                <a:sym typeface="Bitter"/>
              </a:rPr>
              <a:t>Incentivos: </a:t>
            </a:r>
            <a:br>
              <a:rPr b="1" lang="es" sz="1000">
                <a:solidFill>
                  <a:srgbClr val="414140"/>
                </a:solidFill>
                <a:latin typeface="Bitter"/>
                <a:ea typeface="Bitter"/>
                <a:cs typeface="Bitter"/>
                <a:sym typeface="Bitter"/>
              </a:rPr>
            </a:br>
            <a:r>
              <a:rPr lang="es" sz="800">
                <a:solidFill>
                  <a:srgbClr val="414140"/>
                </a:solidFill>
                <a:latin typeface="Montserrat"/>
                <a:ea typeface="Montserrat"/>
                <a:cs typeface="Montserrat"/>
                <a:sym typeface="Montserrat"/>
              </a:rPr>
              <a:t>Crear estímulos de la demanda para promover el nuevo sistema entre el personal y las empresas/organizaciones. (Duch, Garlbay, Quesnel, 2005).</a:t>
            </a:r>
            <a:endParaRPr sz="800">
              <a:solidFill>
                <a:srgbClr val="414140"/>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p:txBody>
      </p:sp>
      <p:sp>
        <p:nvSpPr>
          <p:cNvPr id="311" name="Google Shape;311;p36"/>
          <p:cNvSpPr txBox="1"/>
          <p:nvPr/>
        </p:nvSpPr>
        <p:spPr>
          <a:xfrm>
            <a:off x="4571999" y="1209875"/>
            <a:ext cx="3471300" cy="31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lang="es" sz="800">
                <a:latin typeface="Montserrat"/>
                <a:ea typeface="Montserrat"/>
                <a:cs typeface="Montserrat"/>
                <a:sym typeface="Montserrat"/>
              </a:rPr>
              <a:t>¿Cuál es el rol? ¿Cuáles sus funciones? </a:t>
            </a:r>
            <a:endParaRPr b="1" sz="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CSN - Canadá: responsable de definir los lineamientos de la capacitación y asegurar que son seguidos en los establecimientos que han solicitado apoyo financiero. (Mertens, 1996).</a:t>
            </a:r>
            <a:br>
              <a:rPr lang="es" sz="800">
                <a:latin typeface="Montserrat"/>
                <a:ea typeface="Montserrat"/>
                <a:cs typeface="Montserrat"/>
                <a:sym typeface="Montserrat"/>
              </a:rPr>
            </a:br>
            <a:endParaRPr sz="800">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México: Establecer agentes intermediarios que hagan de nexo con las instancias y los grupos organizados. Función: promotor, capacitador, extensionista, asistente técnico, etc.  (Duch, Garlbay, Quesnel, 2005).</a:t>
            </a:r>
            <a:endParaRPr sz="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p37"/>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17" name="Google Shape;317;p37"/>
          <p:cNvSpPr/>
          <p:nvPr/>
        </p:nvSpPr>
        <p:spPr>
          <a:xfrm>
            <a:off x="0" y="672250"/>
            <a:ext cx="2568900" cy="276900"/>
          </a:xfrm>
          <a:prstGeom prst="rect">
            <a:avLst/>
          </a:prstGeom>
          <a:solidFill>
            <a:srgbClr val="A4D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Sello certificación instituciones</a:t>
            </a:r>
            <a:endParaRPr i="1" sz="1200">
              <a:solidFill>
                <a:srgbClr val="055CF2"/>
              </a:solidFill>
              <a:latin typeface="Bitter"/>
              <a:ea typeface="Bitter"/>
              <a:cs typeface="Bitter"/>
              <a:sym typeface="Bitter"/>
            </a:endParaRPr>
          </a:p>
        </p:txBody>
      </p:sp>
      <p:sp>
        <p:nvSpPr>
          <p:cNvPr id="319" name="Google Shape;319;p37"/>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320" name="Google Shape;320;p3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13</a:t>
            </a:r>
            <a:endParaRPr sz="1500">
              <a:latin typeface="Bitter"/>
              <a:ea typeface="Bitter"/>
              <a:cs typeface="Bitter"/>
              <a:sym typeface="Bitter"/>
            </a:endParaRPr>
          </a:p>
        </p:txBody>
      </p:sp>
      <p:sp>
        <p:nvSpPr>
          <p:cNvPr id="321" name="Google Shape;321;p37"/>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22" name="Google Shape;322;p37"/>
          <p:cNvSpPr txBox="1"/>
          <p:nvPr/>
        </p:nvSpPr>
        <p:spPr>
          <a:xfrm>
            <a:off x="4571999" y="1209875"/>
            <a:ext cx="3471300" cy="31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lang="es" sz="800">
                <a:latin typeface="Montserrat"/>
                <a:ea typeface="Montserrat"/>
                <a:cs typeface="Montserrat"/>
                <a:sym typeface="Montserrat"/>
              </a:rPr>
              <a:t>Maduración del concepto de capacitación: retroalimentación de la capacitación </a:t>
            </a:r>
            <a:r>
              <a:rPr lang="es" sz="800">
                <a:latin typeface="Montserrat"/>
                <a:ea typeface="Montserrat"/>
                <a:cs typeface="Montserrat"/>
                <a:sym typeface="Montserrat"/>
              </a:rPr>
              <a:t>(Duch, Garlbay, Quesnel, 2005)</a:t>
            </a:r>
            <a:endParaRPr sz="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México: Laboratorios metodológicos: alcances y fallas de las experiencias anteriores. Se revisaron y adecuaron herramientas metodológicas en función de las necesidades de capacitación detectadas, condiciones de los grupos y potencial de los enfoques.</a:t>
            </a:r>
            <a:br>
              <a:rPr lang="es" sz="800">
                <a:latin typeface="Montserrat"/>
                <a:ea typeface="Montserrat"/>
                <a:cs typeface="Montserrat"/>
                <a:sym typeface="Montserrat"/>
              </a:rPr>
            </a:br>
            <a:endParaRPr sz="800">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Desarrollar una estrategia para compartir entre gobierno y actores sociales recursos requeridos para mantener e impulsar el sistema de competencias.</a:t>
            </a:r>
            <a:endParaRPr sz="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latin typeface="Montserrat"/>
              <a:ea typeface="Montserrat"/>
              <a:cs typeface="Montserrat"/>
              <a:sym typeface="Montserrat"/>
            </a:endParaRPr>
          </a:p>
        </p:txBody>
      </p:sp>
      <p:sp>
        <p:nvSpPr>
          <p:cNvPr id="323" name="Google Shape;323;p37"/>
          <p:cNvSpPr txBox="1"/>
          <p:nvPr/>
        </p:nvSpPr>
        <p:spPr>
          <a:xfrm>
            <a:off x="809999" y="1209875"/>
            <a:ext cx="3471300" cy="31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lang="es" sz="800">
                <a:latin typeface="Montserrat"/>
                <a:ea typeface="Montserrat"/>
                <a:cs typeface="Montserrat"/>
                <a:sym typeface="Montserrat"/>
              </a:rPr>
              <a:t>Tareas/Funciones</a:t>
            </a:r>
            <a:r>
              <a:rPr lang="es" sz="800">
                <a:latin typeface="Montserrat"/>
                <a:ea typeface="Montserrat"/>
                <a:cs typeface="Montserrat"/>
                <a:sym typeface="Montserrat"/>
              </a:rPr>
              <a:t> (Mertens, 1996)</a:t>
            </a:r>
            <a:endParaRPr sz="8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Establecer marco para generar estándares y sistema de evaluación válidos y confiables.</a:t>
            </a:r>
            <a:br>
              <a:rPr lang="es" sz="800">
                <a:latin typeface="Montserrat"/>
                <a:ea typeface="Montserrat"/>
                <a:cs typeface="Montserrat"/>
                <a:sym typeface="Montserrat"/>
              </a:rPr>
            </a:br>
            <a:endParaRPr sz="800">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Establecer niveles comunes de calificación para los distintos ámbitos.</a:t>
            </a:r>
            <a:br>
              <a:rPr lang="es" sz="800">
                <a:latin typeface="Montserrat"/>
                <a:ea typeface="Montserrat"/>
                <a:cs typeface="Montserrat"/>
                <a:sym typeface="Montserrat"/>
              </a:rPr>
            </a:br>
            <a:endParaRPr sz="800">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Establecer procedimientos de comparación con otros países.</a:t>
            </a:r>
            <a:br>
              <a:rPr lang="es" sz="800">
                <a:latin typeface="Montserrat"/>
                <a:ea typeface="Montserrat"/>
                <a:cs typeface="Montserrat"/>
                <a:sym typeface="Montserrat"/>
              </a:rPr>
            </a:br>
            <a:endParaRPr sz="800">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lang="es" sz="800">
                <a:latin typeface="Montserrat"/>
                <a:ea typeface="Montserrat"/>
                <a:cs typeface="Montserrat"/>
                <a:sym typeface="Montserrat"/>
              </a:rPr>
              <a:t>Establecer criterios y procedimientos para para organismos que diseñan y otorgan certificados para asegurar la calidad de los sistemas de evaluación establecer procedimientos para diseminar los estándares a empresarios y sindicatos,proveedores de capacitación y educación, sistemas de evaluación e individuos.</a:t>
            </a:r>
            <a:endParaRPr sz="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38"/>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29" name="Google Shape;329;p38"/>
          <p:cNvSpPr/>
          <p:nvPr/>
        </p:nvSpPr>
        <p:spPr>
          <a:xfrm>
            <a:off x="0" y="672250"/>
            <a:ext cx="1903200" cy="276900"/>
          </a:xfrm>
          <a:prstGeom prst="rect">
            <a:avLst/>
          </a:prstGeom>
          <a:solidFill>
            <a:srgbClr val="A4DB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8"/>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Sello certificación instituciones</a:t>
            </a:r>
            <a:endParaRPr i="1" sz="1200">
              <a:solidFill>
                <a:srgbClr val="055CF2"/>
              </a:solidFill>
              <a:latin typeface="Bitter"/>
              <a:ea typeface="Bitter"/>
              <a:cs typeface="Bitter"/>
              <a:sym typeface="Bitter"/>
            </a:endParaRPr>
          </a:p>
        </p:txBody>
      </p:sp>
      <p:sp>
        <p:nvSpPr>
          <p:cNvPr id="331" name="Google Shape;331;p38"/>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Modelo Chile</a:t>
            </a:r>
            <a:endParaRPr b="1" sz="1000">
              <a:solidFill>
                <a:srgbClr val="FFFFFF"/>
              </a:solidFill>
              <a:latin typeface="Bitter"/>
              <a:ea typeface="Bitter"/>
              <a:cs typeface="Bitter"/>
              <a:sym typeface="Bitter"/>
            </a:endParaRPr>
          </a:p>
        </p:txBody>
      </p:sp>
      <p:sp>
        <p:nvSpPr>
          <p:cNvPr id="332" name="Google Shape;332;p38"/>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14</a:t>
            </a:r>
            <a:endParaRPr sz="1500">
              <a:latin typeface="Bitter"/>
              <a:ea typeface="Bitter"/>
              <a:cs typeface="Bitter"/>
              <a:sym typeface="Bitter"/>
            </a:endParaRPr>
          </a:p>
        </p:txBody>
      </p:sp>
      <p:sp>
        <p:nvSpPr>
          <p:cNvPr id="333" name="Google Shape;333;p38"/>
          <p:cNvSpPr txBox="1"/>
          <p:nvPr/>
        </p:nvSpPr>
        <p:spPr>
          <a:xfrm>
            <a:off x="810000" y="1317300"/>
            <a:ext cx="333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None/>
            </a:pPr>
            <a:r>
              <a:rPr b="1" lang="es" sz="900">
                <a:solidFill>
                  <a:srgbClr val="9C1FF2"/>
                </a:solidFill>
                <a:latin typeface="Bitter"/>
                <a:ea typeface="Bitter"/>
                <a:cs typeface="Bitter"/>
                <a:sym typeface="Bitter"/>
              </a:rPr>
              <a:t>Modelo de la Industria del Software:</a:t>
            </a:r>
            <a:br>
              <a:rPr b="1" lang="es" sz="900">
                <a:solidFill>
                  <a:srgbClr val="9C1FF2"/>
                </a:solidFill>
                <a:latin typeface="Bitter"/>
                <a:ea typeface="Bitter"/>
                <a:cs typeface="Bitter"/>
                <a:sym typeface="Bitter"/>
              </a:rPr>
            </a:br>
            <a:r>
              <a:rPr lang="es" sz="700">
                <a:solidFill>
                  <a:srgbClr val="414140"/>
                </a:solidFill>
                <a:latin typeface="Montserrat"/>
                <a:ea typeface="Montserrat"/>
                <a:cs typeface="Montserrat"/>
                <a:sym typeface="Montserrat"/>
              </a:rPr>
              <a:t>L</a:t>
            </a:r>
            <a:r>
              <a:rPr lang="es" sz="700">
                <a:solidFill>
                  <a:srgbClr val="414140"/>
                </a:solidFill>
                <a:latin typeface="Montserrat"/>
                <a:ea typeface="Montserrat"/>
                <a:cs typeface="Montserrat"/>
                <a:sym typeface="Montserrat"/>
              </a:rPr>
              <a:t>ocalmente  genera ejemplo de éxito de la certificación, estandarización de contenidos trabajado con la industria puede tener excelentes resultados. </a:t>
            </a:r>
            <a:endParaRPr sz="700">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None/>
            </a:pPr>
            <a:r>
              <a:rPr b="1" lang="es" sz="900">
                <a:solidFill>
                  <a:srgbClr val="055CF2"/>
                </a:solidFill>
                <a:latin typeface="Bitter"/>
                <a:ea typeface="Bitter"/>
                <a:cs typeface="Bitter"/>
                <a:sym typeface="Bitter"/>
              </a:rPr>
              <a:t>Supervisión:  </a:t>
            </a:r>
            <a:br>
              <a:rPr b="1" lang="es" sz="900">
                <a:solidFill>
                  <a:srgbClr val="055CF2"/>
                </a:solidFill>
                <a:latin typeface="Bitter"/>
                <a:ea typeface="Bitter"/>
                <a:cs typeface="Bitter"/>
                <a:sym typeface="Bitter"/>
              </a:rPr>
            </a:br>
            <a:r>
              <a:rPr lang="es" sz="700">
                <a:solidFill>
                  <a:srgbClr val="414140"/>
                </a:solidFill>
                <a:latin typeface="Montserrat"/>
                <a:ea typeface="Montserrat"/>
                <a:cs typeface="Montserrat"/>
                <a:sym typeface="Montserrat"/>
              </a:rPr>
              <a:t>Las funciones ejecutivas quedan en control de quien define el Enfoque (capacitación de capacitadores, definición de contenidos, toma de exámenes y certificación). Las OTEC son intermediarias pero no inciden en contenido, ni progresión, solo ejecutan.  </a:t>
            </a:r>
            <a:endParaRPr sz="700">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None/>
            </a:pPr>
            <a:r>
              <a:rPr lang="es" sz="700">
                <a:solidFill>
                  <a:srgbClr val="414140"/>
                </a:solidFill>
                <a:latin typeface="Montserrat"/>
                <a:ea typeface="Montserrat"/>
                <a:cs typeface="Montserrat"/>
                <a:sym typeface="Montserrat"/>
              </a:rPr>
              <a:t>Fuerte </a:t>
            </a:r>
            <a:r>
              <a:rPr b="1" lang="es" sz="900">
                <a:solidFill>
                  <a:srgbClr val="2EA9FF"/>
                </a:solidFill>
                <a:latin typeface="Bitter"/>
                <a:ea typeface="Bitter"/>
                <a:cs typeface="Bitter"/>
                <a:sym typeface="Bitter"/>
              </a:rPr>
              <a:t>relación</a:t>
            </a:r>
            <a:r>
              <a:rPr lang="es" sz="700">
                <a:solidFill>
                  <a:srgbClr val="2EA9FF"/>
                </a:solidFill>
                <a:latin typeface="Montserrat"/>
                <a:ea typeface="Montserrat"/>
                <a:cs typeface="Montserrat"/>
                <a:sym typeface="Montserrat"/>
              </a:rPr>
              <a:t> </a:t>
            </a:r>
            <a:r>
              <a:rPr lang="es" sz="700">
                <a:solidFill>
                  <a:srgbClr val="414140"/>
                </a:solidFill>
                <a:latin typeface="Montserrat"/>
                <a:ea typeface="Montserrat"/>
                <a:cs typeface="Montserrat"/>
                <a:sym typeface="Montserrat"/>
              </a:rPr>
              <a:t>entre el contenido y el mundo laboral asegura los incentivos adecuados para las personas y las instituciones, cualificaciones vienen asociadas a remuneración.</a:t>
            </a:r>
            <a:endParaRPr sz="700">
              <a:solidFill>
                <a:srgbClr val="414140"/>
              </a:solidFill>
              <a:latin typeface="Montserrat"/>
              <a:ea typeface="Montserrat"/>
              <a:cs typeface="Montserrat"/>
              <a:sym typeface="Montserrat"/>
            </a:endParaRPr>
          </a:p>
        </p:txBody>
      </p:sp>
      <p:sp>
        <p:nvSpPr>
          <p:cNvPr id="334" name="Google Shape;334;p38"/>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35" name="Google Shape;335;p38"/>
          <p:cNvSpPr txBox="1"/>
          <p:nvPr/>
        </p:nvSpPr>
        <p:spPr>
          <a:xfrm>
            <a:off x="4478350" y="1317300"/>
            <a:ext cx="3564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s" sz="900">
                <a:solidFill>
                  <a:srgbClr val="4FC9A3"/>
                </a:solidFill>
                <a:latin typeface="Bitter"/>
                <a:ea typeface="Bitter"/>
                <a:cs typeface="Bitter"/>
                <a:sym typeface="Bitter"/>
              </a:rPr>
              <a:t>Rol del Sello y Certificación:</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Considerar alcance de la certificación, existe espacio para incrementarlo de ser deseable.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A4DB3B"/>
                </a:solidFill>
                <a:latin typeface="Bitter"/>
                <a:ea typeface="Bitter"/>
                <a:cs typeface="Bitter"/>
                <a:sym typeface="Bitter"/>
              </a:rPr>
              <a:t>Certificación a Oferentes y Demandantes: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Existen sellos y certificaciones que abordan no solo a los oferentes sino también a los demandantes, vinculándose a la cadena completa, se puede repensar el rol de las residencias.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6D120"/>
                </a:solidFill>
                <a:latin typeface="Bitter"/>
                <a:ea typeface="Bitter"/>
                <a:cs typeface="Bitter"/>
                <a:sym typeface="Bitter"/>
              </a:rPr>
              <a:t>Contenidos: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Los sellos revisados tienden a incidir no solo en la forma sino también en el fondo.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t/>
            </a:r>
            <a:endParaRPr sz="700">
              <a:solidFill>
                <a:srgbClr val="414140"/>
              </a:solidFill>
              <a:latin typeface="Montserrat"/>
              <a:ea typeface="Montserrat"/>
              <a:cs typeface="Montserrat"/>
              <a:sym typeface="Montserrat"/>
            </a:endParaRPr>
          </a:p>
        </p:txBody>
      </p:sp>
      <p:sp>
        <p:nvSpPr>
          <p:cNvPr id="336" name="Google Shape;336;p38"/>
          <p:cNvSpPr txBox="1"/>
          <p:nvPr/>
        </p:nvSpPr>
        <p:spPr>
          <a:xfrm>
            <a:off x="4362650" y="1096950"/>
            <a:ext cx="2071200" cy="240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03286B"/>
                </a:solidFill>
                <a:latin typeface="Bitter"/>
                <a:ea typeface="Bitter"/>
                <a:cs typeface="Bitter"/>
                <a:sym typeface="Bitter"/>
              </a:rPr>
              <a:t>Implicancias para el piloto</a:t>
            </a:r>
            <a:endParaRPr b="1" sz="1000">
              <a:solidFill>
                <a:srgbClr val="03286B"/>
              </a:solidFill>
              <a:latin typeface="Bitter"/>
              <a:ea typeface="Bitter"/>
              <a:cs typeface="Bitter"/>
              <a:sym typeface="Bit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0" name="Shape 340"/>
        <p:cNvGrpSpPr/>
        <p:nvPr/>
      </p:nvGrpSpPr>
      <p:grpSpPr>
        <a:xfrm>
          <a:off x="0" y="0"/>
          <a:ext cx="0" cy="0"/>
          <a:chOff x="0" y="0"/>
          <a:chExt cx="0" cy="0"/>
        </a:xfrm>
      </p:grpSpPr>
      <p:sp>
        <p:nvSpPr>
          <p:cNvPr id="341" name="Google Shape;341;p39"/>
          <p:cNvSpPr txBox="1"/>
          <p:nvPr/>
        </p:nvSpPr>
        <p:spPr>
          <a:xfrm>
            <a:off x="4309317" y="265500"/>
            <a:ext cx="4554600" cy="4548000"/>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2E75FF"/>
                </a:solidFill>
                <a:latin typeface="Arial"/>
                <a:ea typeface="Arial"/>
                <a:cs typeface="Arial"/>
                <a:sym typeface="Arial"/>
              </a:rPr>
              <a:t>Capítulo 1</a:t>
            </a:r>
            <a:endParaRPr sz="9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8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S</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300">
              <a:solidFill>
                <a:srgbClr val="2E75FF"/>
              </a:solidFill>
              <a:latin typeface="Arial"/>
              <a:ea typeface="Arial"/>
              <a:cs typeface="Arial"/>
              <a:sym typeface="Arial"/>
            </a:endParaRPr>
          </a:p>
          <a:p>
            <a:pPr indent="0" lvl="0" marL="4470400" marR="127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solidFill>
                <a:srgbClr val="2E75FF"/>
              </a:solidFill>
              <a:latin typeface="Arial"/>
              <a:ea typeface="Arial"/>
              <a:cs typeface="Arial"/>
              <a:sym typeface="Arial"/>
            </a:endParaRPr>
          </a:p>
          <a:p>
            <a:pPr indent="0" lvl="0" marL="4470400" marR="127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solidFill>
                <a:srgbClr val="2E75FF"/>
              </a:solidFill>
              <a:latin typeface="Arial"/>
              <a:ea typeface="Arial"/>
              <a:cs typeface="Arial"/>
              <a:sym typeface="Arial"/>
            </a:endParaRPr>
          </a:p>
          <a:p>
            <a:pPr indent="0" lvl="0" marL="4470400" marR="0" rtl="0" algn="l">
              <a:lnSpc>
                <a:spcPct val="104761"/>
              </a:lnSpc>
              <a:spcBef>
                <a:spcPts val="200"/>
              </a:spcBef>
              <a:spcAft>
                <a:spcPts val="0"/>
              </a:spcAft>
              <a:buNone/>
            </a:pPr>
            <a:r>
              <a:rPr lang="es" sz="500">
                <a:solidFill>
                  <a:srgbClr val="2E75FF"/>
                </a:solidFill>
                <a:latin typeface="Arial"/>
                <a:ea typeface="Arial"/>
                <a:cs typeface="Arial"/>
                <a:sym typeface="Arial"/>
              </a:rPr>
              <a:t>O</a:t>
            </a:r>
            <a:endParaRPr sz="500">
              <a:solidFill>
                <a:srgbClr val="2E75FF"/>
              </a:solidFill>
              <a:latin typeface="Arial"/>
              <a:ea typeface="Arial"/>
              <a:cs typeface="Arial"/>
              <a:sym typeface="Arial"/>
            </a:endParaRPr>
          </a:p>
          <a:p>
            <a:pPr indent="0" lvl="0" marL="4470400" marR="12700" rtl="0" algn="l">
              <a:lnSpc>
                <a:spcPct val="43100"/>
              </a:lnSpc>
              <a:spcBef>
                <a:spcPts val="300"/>
              </a:spcBef>
              <a:spcAft>
                <a:spcPts val="0"/>
              </a:spcAft>
              <a:buNone/>
            </a:pPr>
            <a:r>
              <a:rPr lang="es" sz="500">
                <a:solidFill>
                  <a:srgbClr val="2E75FF"/>
                </a:solidFill>
                <a:latin typeface="Arial"/>
                <a:ea typeface="Arial"/>
                <a:cs typeface="Arial"/>
                <a:sym typeface="Arial"/>
              </a:rPr>
              <a:t>V  I</a:t>
            </a:r>
            <a:endParaRPr sz="500">
              <a:solidFill>
                <a:srgbClr val="2E75FF"/>
              </a:solidFill>
              <a:latin typeface="Arial"/>
              <a:ea typeface="Arial"/>
              <a:cs typeface="Arial"/>
              <a:sym typeface="Arial"/>
            </a:endParaRPr>
          </a:p>
          <a:p>
            <a:pPr indent="0" lvl="0" marL="4470400" marR="0" rtl="0" algn="l">
              <a:lnSpc>
                <a:spcPct val="63809"/>
              </a:lnSpc>
              <a:spcBef>
                <a:spcPts val="0"/>
              </a:spcBef>
              <a:spcAft>
                <a:spcPts val="0"/>
              </a:spcAft>
              <a:buNone/>
            </a:pPr>
            <a:r>
              <a:rPr lang="es" sz="500">
                <a:solidFill>
                  <a:srgbClr val="2E75FF"/>
                </a:solidFill>
                <a:latin typeface="Arial"/>
                <a:ea typeface="Arial"/>
                <a:cs typeface="Arial"/>
                <a:sym typeface="Arial"/>
              </a:rPr>
              <a:t>T</a:t>
            </a:r>
            <a:endParaRPr sz="500">
              <a:solidFill>
                <a:srgbClr val="2E75FF"/>
              </a:solidFill>
              <a:latin typeface="Arial"/>
              <a:ea typeface="Arial"/>
              <a:cs typeface="Arial"/>
              <a:sym typeface="Arial"/>
            </a:endParaRPr>
          </a:p>
          <a:p>
            <a:pPr indent="0" lvl="0" marL="4470400" marR="127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solidFill>
                <a:srgbClr val="2E75FF"/>
              </a:solidFill>
              <a:latin typeface="Arial"/>
              <a:ea typeface="Arial"/>
              <a:cs typeface="Arial"/>
              <a:sym typeface="Arial"/>
            </a:endParaRPr>
          </a:p>
          <a:p>
            <a:pPr indent="0" lvl="0" marL="4470400" marR="127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M</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600">
              <a:solidFill>
                <a:srgbClr val="2E75FF"/>
              </a:solidFill>
              <a:latin typeface="Arial"/>
              <a:ea typeface="Arial"/>
              <a:cs typeface="Arial"/>
              <a:sym typeface="Arial"/>
            </a:endParaRPr>
          </a:p>
          <a:p>
            <a:pPr indent="0" lvl="0" marL="4445000" marR="0" rtl="0" algn="l">
              <a:lnSpc>
                <a:spcPct val="100000"/>
              </a:lnSpc>
              <a:spcBef>
                <a:spcPts val="0"/>
              </a:spcBef>
              <a:spcAft>
                <a:spcPts val="0"/>
              </a:spcAft>
              <a:buNone/>
            </a:pPr>
            <a:r>
              <a:rPr lang="es" sz="1500">
                <a:solidFill>
                  <a:srgbClr val="2E75FF"/>
                </a:solidFill>
                <a:latin typeface="Times New Roman"/>
                <a:ea typeface="Times New Roman"/>
                <a:cs typeface="Times New Roman"/>
                <a:sym typeface="Times New Roman"/>
              </a:rPr>
              <a:t>3</a:t>
            </a:r>
            <a:endParaRPr sz="1500">
              <a:solidFill>
                <a:srgbClr val="2E75FF"/>
              </a:solidFill>
              <a:latin typeface="Times New Roman"/>
              <a:ea typeface="Times New Roman"/>
              <a:cs typeface="Times New Roman"/>
              <a:sym typeface="Times New Roman"/>
            </a:endParaRPr>
          </a:p>
        </p:txBody>
      </p:sp>
      <p:sp>
        <p:nvSpPr>
          <p:cNvPr id="342" name="Google Shape;342;p39"/>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43" name="Google Shape;343;p39"/>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D1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44" name="Google Shape;344;p39"/>
          <p:cNvSpPr txBox="1"/>
          <p:nvPr/>
        </p:nvSpPr>
        <p:spPr>
          <a:xfrm>
            <a:off x="4909125" y="1507825"/>
            <a:ext cx="31341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4</a:t>
            </a:r>
            <a:r>
              <a:rPr lang="es" sz="3000">
                <a:solidFill>
                  <a:srgbClr val="FFFFFF"/>
                </a:solidFill>
                <a:latin typeface="Bitter"/>
                <a:ea typeface="Bitter"/>
                <a:cs typeface="Bitter"/>
                <a:sym typeface="Bitter"/>
              </a:rPr>
              <a:t>.</a:t>
            </a:r>
            <a:endParaRPr sz="30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Certificación de personas</a:t>
            </a:r>
            <a:endParaRPr sz="3000">
              <a:solidFill>
                <a:srgbClr val="FFFFFF"/>
              </a:solidFill>
              <a:latin typeface="Bitter"/>
              <a:ea typeface="Bitter"/>
              <a:cs typeface="Bitter"/>
              <a:sym typeface="Bitter"/>
            </a:endParaRPr>
          </a:p>
        </p:txBody>
      </p:sp>
      <p:sp>
        <p:nvSpPr>
          <p:cNvPr id="345" name="Google Shape;345;p39"/>
          <p:cNvSpPr txBox="1"/>
          <p:nvPr/>
        </p:nvSpPr>
        <p:spPr>
          <a:xfrm>
            <a:off x="8601507" y="4577325"/>
            <a:ext cx="2703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2E75FF"/>
                </a:solidFill>
                <a:latin typeface="Bitter"/>
                <a:ea typeface="Bitter"/>
                <a:cs typeface="Bitter"/>
                <a:sym typeface="Bitter"/>
              </a:rPr>
              <a:t>15</a:t>
            </a:r>
            <a:endParaRPr sz="1500">
              <a:solidFill>
                <a:srgbClr val="2E75FF"/>
              </a:solidFill>
              <a:latin typeface="Bitter"/>
              <a:ea typeface="Bitter"/>
              <a:cs typeface="Bitter"/>
              <a:sym typeface="Bitter"/>
            </a:endParaRPr>
          </a:p>
        </p:txBody>
      </p:sp>
      <p:pic>
        <p:nvPicPr>
          <p:cNvPr id="346" name="Google Shape;346;p39"/>
          <p:cNvPicPr preferRelativeResize="0"/>
          <p:nvPr/>
        </p:nvPicPr>
        <p:blipFill>
          <a:blip r:embed="rId4">
            <a:alphaModFix/>
          </a:blip>
          <a:stretch>
            <a:fillRect/>
          </a:stretch>
        </p:blipFill>
        <p:spPr>
          <a:xfrm>
            <a:off x="1566950" y="598038"/>
            <a:ext cx="1733550" cy="421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sp>
        <p:nvSpPr>
          <p:cNvPr id="351" name="Google Shape;351;p40"/>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52" name="Google Shape;352;p40"/>
          <p:cNvSpPr/>
          <p:nvPr/>
        </p:nvSpPr>
        <p:spPr>
          <a:xfrm>
            <a:off x="0" y="672250"/>
            <a:ext cx="2568900" cy="276900"/>
          </a:xfrm>
          <a:prstGeom prst="rect">
            <a:avLst/>
          </a:prstGeom>
          <a:solidFill>
            <a:srgbClr val="F6D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Certificación de personas</a:t>
            </a:r>
            <a:endParaRPr i="1" sz="1200">
              <a:solidFill>
                <a:srgbClr val="055CF2"/>
              </a:solidFill>
              <a:latin typeface="Bitter"/>
              <a:ea typeface="Bitter"/>
              <a:cs typeface="Bitter"/>
              <a:sym typeface="Bitter"/>
            </a:endParaRPr>
          </a:p>
        </p:txBody>
      </p:sp>
      <p:sp>
        <p:nvSpPr>
          <p:cNvPr id="354" name="Google Shape;354;p40"/>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355" name="Google Shape;355;p40"/>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16</a:t>
            </a:r>
            <a:endParaRPr sz="1500">
              <a:latin typeface="Bitter"/>
              <a:ea typeface="Bitter"/>
              <a:cs typeface="Bitter"/>
              <a:sym typeface="Bitter"/>
            </a:endParaRPr>
          </a:p>
        </p:txBody>
      </p:sp>
      <p:sp>
        <p:nvSpPr>
          <p:cNvPr id="356" name="Google Shape;356;p4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57" name="Google Shape;357;p40"/>
          <p:cNvSpPr txBox="1"/>
          <p:nvPr/>
        </p:nvSpPr>
        <p:spPr>
          <a:xfrm>
            <a:off x="807300" y="1209875"/>
            <a:ext cx="7236000" cy="3626400"/>
          </a:xfrm>
          <a:prstGeom prst="rect">
            <a:avLst/>
          </a:prstGeom>
          <a:noFill/>
          <a:ln>
            <a:noFill/>
          </a:ln>
        </p:spPr>
        <p:txBody>
          <a:bodyPr anchorCtr="0" anchor="t" bIns="91425" lIns="91425" spcFirstLastPara="1" rIns="91425" wrap="square" tIns="91425">
            <a:noAutofit/>
          </a:bodyPr>
          <a:lstStyle/>
          <a:p>
            <a:pPr indent="-152400" lvl="0" marL="89999" marR="0" rtl="0" algn="l">
              <a:lnSpc>
                <a:spcPct val="100000"/>
              </a:lnSpc>
              <a:spcBef>
                <a:spcPts val="0"/>
              </a:spcBef>
              <a:spcAft>
                <a:spcPts val="0"/>
              </a:spcAft>
              <a:buClr>
                <a:srgbClr val="414140"/>
              </a:buClr>
              <a:buSzPts val="900"/>
              <a:buChar char="●"/>
            </a:pPr>
            <a:r>
              <a:rPr lang="es" sz="800">
                <a:solidFill>
                  <a:srgbClr val="414140"/>
                </a:solidFill>
                <a:latin typeface="Montserrat"/>
                <a:ea typeface="Montserrat"/>
                <a:cs typeface="Montserrat"/>
                <a:sym typeface="Montserrat"/>
              </a:rPr>
              <a:t>Modelos de certificación de personas en la experiencia internacional suelen ser </a:t>
            </a:r>
            <a:r>
              <a:rPr b="1" lang="es" sz="1000">
                <a:solidFill>
                  <a:srgbClr val="9C1FF2"/>
                </a:solidFill>
                <a:latin typeface="Bitter"/>
                <a:ea typeface="Bitter"/>
                <a:cs typeface="Bitter"/>
                <a:sym typeface="Bitter"/>
              </a:rPr>
              <a:t>sistemas de educación terciario integrados: </a:t>
            </a:r>
            <a:r>
              <a:rPr lang="es" sz="800">
                <a:solidFill>
                  <a:srgbClr val="414140"/>
                </a:solidFill>
                <a:latin typeface="Montserrat"/>
                <a:ea typeface="Montserrat"/>
                <a:cs typeface="Montserrat"/>
                <a:sym typeface="Montserrat"/>
              </a:rPr>
              <a:t>se basan en rutas formativas donde la educación no formal y formal van por caminos paralelos y por ende se reconocen dentro del mismo marco de cualificaciones. </a:t>
            </a:r>
            <a:endParaRPr sz="800">
              <a:solidFill>
                <a:srgbClr val="414140"/>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marR="0" rtl="0" algn="l">
              <a:lnSpc>
                <a:spcPct val="100000"/>
              </a:lnSpc>
              <a:spcBef>
                <a:spcPts val="0"/>
              </a:spcBef>
              <a:spcAft>
                <a:spcPts val="0"/>
              </a:spcAft>
              <a:buClr>
                <a:srgbClr val="414140"/>
              </a:buClr>
              <a:buSzPts val="900"/>
              <a:buChar char="●"/>
            </a:pPr>
            <a:r>
              <a:rPr b="1" lang="es" sz="1000">
                <a:solidFill>
                  <a:srgbClr val="055CF2"/>
                </a:solidFill>
                <a:latin typeface="Bitter"/>
                <a:ea typeface="Bitter"/>
                <a:cs typeface="Bitter"/>
                <a:sym typeface="Bitter"/>
              </a:rPr>
              <a:t>Caso Nueva Zelanda: </a:t>
            </a:r>
            <a:r>
              <a:rPr lang="es" sz="800">
                <a:solidFill>
                  <a:srgbClr val="414140"/>
                </a:solidFill>
                <a:latin typeface="Montserrat"/>
                <a:ea typeface="Montserrat"/>
                <a:cs typeface="Montserrat"/>
                <a:sym typeface="Montserrat"/>
              </a:rPr>
              <a:t>Tienen un Marco de Cualificaciones que va desde el nivel 1 (certificados) hasta el nivel 10 (doctorado). </a:t>
            </a:r>
            <a:endParaRPr sz="800">
              <a:solidFill>
                <a:srgbClr val="414140"/>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marR="0" rtl="0" algn="l">
              <a:lnSpc>
                <a:spcPct val="100000"/>
              </a:lnSpc>
              <a:spcBef>
                <a:spcPts val="0"/>
              </a:spcBef>
              <a:spcAft>
                <a:spcPts val="0"/>
              </a:spcAft>
              <a:buClr>
                <a:srgbClr val="414140"/>
              </a:buClr>
              <a:buSzPts val="900"/>
              <a:buChar char="●"/>
            </a:pPr>
            <a:r>
              <a:rPr lang="es" sz="800">
                <a:solidFill>
                  <a:srgbClr val="414140"/>
                </a:solidFill>
                <a:latin typeface="Montserrat"/>
                <a:ea typeface="Montserrat"/>
                <a:cs typeface="Montserrat"/>
                <a:sym typeface="Montserrat"/>
              </a:rPr>
              <a:t>En el sitio web de carreras a cargo de la Comisión de Educación Terciaria se ofrece</a:t>
            </a:r>
            <a:r>
              <a:rPr lang="es" sz="800">
                <a:solidFill>
                  <a:srgbClr val="2EA9FF"/>
                </a:solidFill>
                <a:latin typeface="Montserrat"/>
                <a:ea typeface="Montserrat"/>
                <a:cs typeface="Montserrat"/>
                <a:sym typeface="Montserrat"/>
              </a:rPr>
              <a:t> </a:t>
            </a:r>
            <a:r>
              <a:rPr b="1" lang="es" sz="1000">
                <a:solidFill>
                  <a:srgbClr val="2EA9FF"/>
                </a:solidFill>
                <a:latin typeface="Bitter"/>
                <a:ea typeface="Bitter"/>
                <a:cs typeface="Bitter"/>
                <a:sym typeface="Bitter"/>
              </a:rPr>
              <a:t>información</a:t>
            </a:r>
            <a:r>
              <a:rPr lang="es" sz="800">
                <a:solidFill>
                  <a:srgbClr val="2EA9FF"/>
                </a:solidFill>
                <a:latin typeface="Montserrat"/>
                <a:ea typeface="Montserrat"/>
                <a:cs typeface="Montserrat"/>
                <a:sym typeface="Montserrat"/>
              </a:rPr>
              <a:t> </a:t>
            </a:r>
            <a:r>
              <a:rPr lang="es" sz="800">
                <a:solidFill>
                  <a:srgbClr val="414140"/>
                </a:solidFill>
                <a:latin typeface="Montserrat"/>
                <a:ea typeface="Montserrat"/>
                <a:cs typeface="Montserrat"/>
                <a:sym typeface="Montserrat"/>
              </a:rPr>
              <a:t>respecto a los cursos que se ofrecen, sus salarios y tasas de empleo asociadas según nivel (Careers.govt.nz, 2020). </a:t>
            </a:r>
            <a:endParaRPr sz="800">
              <a:solidFill>
                <a:srgbClr val="414140"/>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marR="0" rtl="0" algn="l">
              <a:lnSpc>
                <a:spcPct val="100000"/>
              </a:lnSpc>
              <a:spcBef>
                <a:spcPts val="0"/>
              </a:spcBef>
              <a:spcAft>
                <a:spcPts val="0"/>
              </a:spcAft>
              <a:buClr>
                <a:srgbClr val="414140"/>
              </a:buClr>
              <a:buSzPts val="900"/>
              <a:buChar char="●"/>
            </a:pPr>
            <a:r>
              <a:rPr lang="es" sz="800">
                <a:solidFill>
                  <a:srgbClr val="414140"/>
                </a:solidFill>
                <a:latin typeface="Montserrat"/>
                <a:ea typeface="Montserrat"/>
                <a:cs typeface="Montserrat"/>
                <a:sym typeface="Montserrat"/>
              </a:rPr>
              <a:t>E</a:t>
            </a:r>
            <a:r>
              <a:rPr lang="es" sz="800">
                <a:solidFill>
                  <a:srgbClr val="414140"/>
                </a:solidFill>
                <a:latin typeface="Montserrat"/>
                <a:ea typeface="Montserrat"/>
                <a:cs typeface="Montserrat"/>
                <a:sym typeface="Montserrat"/>
              </a:rPr>
              <a:t>x</a:t>
            </a:r>
            <a:r>
              <a:rPr lang="es" sz="800">
                <a:solidFill>
                  <a:srgbClr val="414140"/>
                </a:solidFill>
                <a:latin typeface="Montserrat"/>
                <a:ea typeface="Montserrat"/>
                <a:cs typeface="Montserrat"/>
                <a:sym typeface="Montserrat"/>
              </a:rPr>
              <a:t>iste un organismo (NZQA) que actúa como </a:t>
            </a:r>
            <a:r>
              <a:rPr b="1" lang="es" sz="1000">
                <a:solidFill>
                  <a:srgbClr val="26BDBF"/>
                </a:solidFill>
                <a:latin typeface="Bitter"/>
                <a:ea typeface="Bitter"/>
                <a:cs typeface="Bitter"/>
                <a:sym typeface="Bitter"/>
              </a:rPr>
              <a:t>organismo de garantía de calidad</a:t>
            </a:r>
            <a:r>
              <a:rPr b="1" lang="es" sz="1000">
                <a:solidFill>
                  <a:srgbClr val="414140"/>
                </a:solidFill>
                <a:latin typeface="Bitter"/>
                <a:ea typeface="Bitter"/>
                <a:cs typeface="Bitter"/>
                <a:sym typeface="Bitter"/>
              </a:rPr>
              <a:t> </a:t>
            </a:r>
            <a:r>
              <a:rPr lang="es" sz="800">
                <a:solidFill>
                  <a:srgbClr val="414140"/>
                </a:solidFill>
                <a:latin typeface="Montserrat"/>
                <a:ea typeface="Montserrat"/>
                <a:cs typeface="Montserrat"/>
                <a:sym typeface="Montserrat"/>
              </a:rPr>
              <a:t>y aprueba todas las calificaciones de las distintas instituciones de educación terciaria. </a:t>
            </a:r>
            <a:endParaRPr sz="800">
              <a:solidFill>
                <a:srgbClr val="414140"/>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marR="0" rtl="0" algn="l">
              <a:lnSpc>
                <a:spcPct val="100000"/>
              </a:lnSpc>
              <a:spcBef>
                <a:spcPts val="0"/>
              </a:spcBef>
              <a:spcAft>
                <a:spcPts val="0"/>
              </a:spcAft>
              <a:buClr>
                <a:srgbClr val="414140"/>
              </a:buClr>
              <a:buSzPts val="900"/>
              <a:buChar char="●"/>
            </a:pPr>
            <a:r>
              <a:rPr lang="es" sz="800">
                <a:solidFill>
                  <a:srgbClr val="414140"/>
                </a:solidFill>
                <a:latin typeface="Montserrat"/>
                <a:ea typeface="Montserrat"/>
                <a:cs typeface="Montserrat"/>
                <a:sym typeface="Montserrat"/>
              </a:rPr>
              <a:t>Se reconoce que es posible que ya se cuente con habilidades y conocimientos de estudios anteriores o de su experiencia en el lugar de trabajo. Estos se pueden reconocer a través del </a:t>
            </a:r>
            <a:r>
              <a:rPr b="1" lang="es" sz="1000">
                <a:solidFill>
                  <a:srgbClr val="A4DB3B"/>
                </a:solidFill>
                <a:latin typeface="Bitter"/>
                <a:ea typeface="Bitter"/>
                <a:cs typeface="Bitter"/>
                <a:sym typeface="Bitter"/>
              </a:rPr>
              <a:t>reconocimiento del aprendizaje por crédito. </a:t>
            </a:r>
            <a:br>
              <a:rPr b="1" lang="es" sz="1000">
                <a:solidFill>
                  <a:srgbClr val="A4DB3B"/>
                </a:solidFill>
                <a:latin typeface="Bitter"/>
                <a:ea typeface="Bitter"/>
                <a:cs typeface="Bitter"/>
                <a:sym typeface="Bitter"/>
              </a:rPr>
            </a:br>
            <a:endParaRPr b="1" sz="1000">
              <a:solidFill>
                <a:srgbClr val="A4DB3B"/>
              </a:solidFill>
              <a:latin typeface="Bitter"/>
              <a:ea typeface="Bitter"/>
              <a:cs typeface="Bitter"/>
              <a:sym typeface="Bitter"/>
            </a:endParaRPr>
          </a:p>
          <a:p>
            <a:pPr indent="-152400" lvl="0" marL="89999" marR="0" rtl="0" algn="l">
              <a:lnSpc>
                <a:spcPct val="100000"/>
              </a:lnSpc>
              <a:spcBef>
                <a:spcPts val="0"/>
              </a:spcBef>
              <a:spcAft>
                <a:spcPts val="0"/>
              </a:spcAft>
              <a:buClr>
                <a:srgbClr val="414140"/>
              </a:buClr>
              <a:buSzPts val="900"/>
              <a:buChar char="●"/>
            </a:pPr>
            <a:r>
              <a:rPr b="1" lang="es" sz="1000">
                <a:solidFill>
                  <a:srgbClr val="FCD608"/>
                </a:solidFill>
                <a:latin typeface="Bitter"/>
                <a:ea typeface="Bitter"/>
                <a:cs typeface="Bitter"/>
                <a:sym typeface="Bitter"/>
              </a:rPr>
              <a:t>Implicancias de la certificación: </a:t>
            </a:r>
            <a:r>
              <a:rPr lang="es" sz="800">
                <a:solidFill>
                  <a:srgbClr val="414140"/>
                </a:solidFill>
                <a:latin typeface="Montserrat"/>
                <a:ea typeface="Montserrat"/>
                <a:cs typeface="Montserrat"/>
                <a:sym typeface="Montserrat"/>
              </a:rPr>
              <a:t>temor de que la certificación conlleva rigideces considerando las necesidades de adaptación rápida al entorno cambiante de tecnología, organización y mercados. Las competencias laborales cambian constantemente, ¿cómo hacemos que a nivel sistema todos tengan el mismo nivel? (Perez, Pineda y Arango, 2011).</a:t>
            </a:r>
            <a:endParaRPr sz="800">
              <a:solidFill>
                <a:srgbClr val="414140"/>
              </a:solidFill>
              <a:latin typeface="Montserrat"/>
              <a:ea typeface="Montserrat"/>
              <a:cs typeface="Montserrat"/>
              <a:sym typeface="Montserrat"/>
            </a:endParaRPr>
          </a:p>
          <a:p>
            <a:pPr indent="0" lvl="0" marL="457200" rtl="0" algn="l">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rtl="0" algn="l">
              <a:spcBef>
                <a:spcPts val="0"/>
              </a:spcBef>
              <a:spcAft>
                <a:spcPts val="0"/>
              </a:spcAft>
              <a:buClr>
                <a:srgbClr val="414140"/>
              </a:buClr>
              <a:buSzPts val="900"/>
              <a:buChar char="●"/>
            </a:pPr>
            <a:r>
              <a:rPr b="1" lang="es" sz="1000">
                <a:solidFill>
                  <a:srgbClr val="FA5936"/>
                </a:solidFill>
                <a:latin typeface="Bitter"/>
                <a:ea typeface="Bitter"/>
                <a:cs typeface="Bitter"/>
                <a:sym typeface="Bitter"/>
              </a:rPr>
              <a:t>Exigencia de la norma: </a:t>
            </a:r>
            <a:r>
              <a:rPr lang="es" sz="800">
                <a:solidFill>
                  <a:srgbClr val="414140"/>
                </a:solidFill>
                <a:latin typeface="Montserrat"/>
                <a:ea typeface="Montserrat"/>
                <a:cs typeface="Montserrat"/>
                <a:sym typeface="Montserrat"/>
              </a:rPr>
              <a:t>Cuanto más elevada sea la exigencia de la norma, más efectiva podrá ser para las empresas pero menor será su alcance por parte de la mano de obra en el mercado de trabajo y más costosa su preparación. (Mertes, 1996). </a:t>
            </a:r>
            <a:endParaRPr sz="800">
              <a:solidFill>
                <a:srgbClr val="414140"/>
              </a:solidFill>
              <a:latin typeface="Montserrat"/>
              <a:ea typeface="Montserrat"/>
              <a:cs typeface="Montserrat"/>
              <a:sym typeface="Montserrat"/>
            </a:endParaRPr>
          </a:p>
          <a:p>
            <a:pPr indent="0" lvl="0" marL="457200" rtl="0" algn="l">
              <a:spcBef>
                <a:spcPts val="0"/>
              </a:spcBef>
              <a:spcAft>
                <a:spcPts val="0"/>
              </a:spcAft>
              <a:buNone/>
            </a:pPr>
            <a:r>
              <a:t/>
            </a:r>
            <a:endParaRPr sz="800">
              <a:solidFill>
                <a:srgbClr val="414140"/>
              </a:solidFill>
              <a:latin typeface="Montserrat"/>
              <a:ea typeface="Montserrat"/>
              <a:cs typeface="Montserrat"/>
              <a:sym typeface="Montserrat"/>
            </a:endParaRPr>
          </a:p>
          <a:p>
            <a:pPr indent="-152400" lvl="0" marL="89999" rtl="0" algn="l">
              <a:spcBef>
                <a:spcPts val="0"/>
              </a:spcBef>
              <a:spcAft>
                <a:spcPts val="0"/>
              </a:spcAft>
              <a:buClr>
                <a:srgbClr val="414140"/>
              </a:buClr>
              <a:buSzPts val="900"/>
              <a:buChar char="●"/>
            </a:pPr>
            <a:r>
              <a:rPr b="1" lang="es" sz="1000">
                <a:solidFill>
                  <a:srgbClr val="F20A66"/>
                </a:solidFill>
                <a:latin typeface="Bitter"/>
                <a:ea typeface="Bitter"/>
                <a:cs typeface="Bitter"/>
                <a:sym typeface="Bitter"/>
              </a:rPr>
              <a:t>Participación de trabajadores y sindicatos </a:t>
            </a:r>
            <a:r>
              <a:rPr lang="es" sz="800">
                <a:solidFill>
                  <a:srgbClr val="414140"/>
                </a:solidFill>
                <a:latin typeface="Montserrat"/>
                <a:ea typeface="Montserrat"/>
                <a:cs typeface="Montserrat"/>
                <a:sym typeface="Montserrat"/>
              </a:rPr>
              <a:t>en la identificación y administración de la norma. La participación de ellos integra una estrategia para movilizar y potenciar los recursos a disposición de la empresa.  (Perez, Pineda y Arango, 2011).</a:t>
            </a:r>
            <a:endParaRPr sz="800">
              <a:solidFill>
                <a:srgbClr val="414140"/>
              </a:solidFill>
              <a:latin typeface="Montserrat"/>
              <a:ea typeface="Montserrat"/>
              <a:cs typeface="Montserrat"/>
              <a:sym typeface="Montserrat"/>
            </a:endParaRPr>
          </a:p>
          <a:p>
            <a:pPr indent="0" lvl="0" marL="0" rtl="0" algn="l">
              <a:spcBef>
                <a:spcPts val="0"/>
              </a:spcBef>
              <a:spcAft>
                <a:spcPts val="0"/>
              </a:spcAft>
              <a:buNone/>
            </a:pPr>
            <a:r>
              <a:t/>
            </a:r>
            <a:endParaRPr sz="800">
              <a:solidFill>
                <a:srgbClr val="41414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800">
              <a:solidFill>
                <a:srgbClr val="41414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sp>
        <p:nvSpPr>
          <p:cNvPr id="362" name="Google Shape;362;p41"/>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63" name="Google Shape;363;p41"/>
          <p:cNvSpPr/>
          <p:nvPr/>
        </p:nvSpPr>
        <p:spPr>
          <a:xfrm>
            <a:off x="0" y="672250"/>
            <a:ext cx="1903200" cy="276900"/>
          </a:xfrm>
          <a:prstGeom prst="rect">
            <a:avLst/>
          </a:prstGeom>
          <a:solidFill>
            <a:srgbClr val="F6D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Certificación de personas</a:t>
            </a:r>
            <a:endParaRPr i="1" sz="1200">
              <a:solidFill>
                <a:srgbClr val="055CF2"/>
              </a:solidFill>
              <a:latin typeface="Bitter"/>
              <a:ea typeface="Bitter"/>
              <a:cs typeface="Bitter"/>
              <a:sym typeface="Bitter"/>
            </a:endParaRPr>
          </a:p>
        </p:txBody>
      </p:sp>
      <p:sp>
        <p:nvSpPr>
          <p:cNvPr id="365" name="Google Shape;365;p41"/>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Modelo Chile</a:t>
            </a:r>
            <a:endParaRPr b="1" sz="1000">
              <a:solidFill>
                <a:srgbClr val="FFFFFF"/>
              </a:solidFill>
              <a:latin typeface="Bitter"/>
              <a:ea typeface="Bitter"/>
              <a:cs typeface="Bitter"/>
              <a:sym typeface="Bitter"/>
            </a:endParaRPr>
          </a:p>
        </p:txBody>
      </p:sp>
      <p:sp>
        <p:nvSpPr>
          <p:cNvPr id="366" name="Google Shape;366;p41"/>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17</a:t>
            </a:r>
            <a:endParaRPr sz="1500">
              <a:latin typeface="Bitter"/>
              <a:ea typeface="Bitter"/>
              <a:cs typeface="Bitter"/>
              <a:sym typeface="Bitter"/>
            </a:endParaRPr>
          </a:p>
        </p:txBody>
      </p:sp>
      <p:sp>
        <p:nvSpPr>
          <p:cNvPr id="367" name="Google Shape;367;p41"/>
          <p:cNvSpPr txBox="1"/>
          <p:nvPr/>
        </p:nvSpPr>
        <p:spPr>
          <a:xfrm>
            <a:off x="810000" y="1317300"/>
            <a:ext cx="333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lang="es" sz="700">
                <a:solidFill>
                  <a:srgbClr val="414140"/>
                </a:solidFill>
                <a:latin typeface="Montserrat"/>
                <a:ea typeface="Montserrat"/>
                <a:cs typeface="Montserrat"/>
                <a:sym typeface="Montserrat"/>
              </a:rPr>
              <a:t>Marco de Cualificaciones en Chile presenta limitaciones para elaborar rutas formativas alineadas a las necesidades identificadas. Esto dificulta las alineación de incentivos para las personas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lang="es" sz="700">
                <a:solidFill>
                  <a:srgbClr val="414140"/>
                </a:solidFill>
                <a:latin typeface="Montserrat"/>
                <a:ea typeface="Montserrat"/>
                <a:cs typeface="Montserrat"/>
                <a:sym typeface="Montserrat"/>
              </a:rPr>
              <a:t>Internacionalmente la certificación está asociada a las remuneraciones y roles, necesario pensar en cómo se materializa eso a raíz de la nueva ley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rPr lang="es" sz="700">
                <a:solidFill>
                  <a:srgbClr val="414140"/>
                </a:solidFill>
                <a:latin typeface="Montserrat"/>
                <a:ea typeface="Montserrat"/>
                <a:cs typeface="Montserrat"/>
                <a:sym typeface="Montserrat"/>
              </a:rPr>
              <a:t>Niveles insuficientes de competencias básicas dificultad cualquier tipo de capacitación. Habilidades lectores nivel insuficiente para el 50% de la población, matematicas para el 60% de la población (Programme for the International Assessment of Adult Competencies, 2015)</a:t>
            </a:r>
            <a:endParaRPr sz="700">
              <a:solidFill>
                <a:srgbClr val="414140"/>
              </a:solidFill>
              <a:latin typeface="Montserrat"/>
              <a:ea typeface="Montserrat"/>
              <a:cs typeface="Montserrat"/>
              <a:sym typeface="Montserrat"/>
            </a:endParaRPr>
          </a:p>
        </p:txBody>
      </p:sp>
      <p:sp>
        <p:nvSpPr>
          <p:cNvPr id="368" name="Google Shape;368;p41"/>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69" name="Google Shape;369;p41"/>
          <p:cNvSpPr txBox="1"/>
          <p:nvPr/>
        </p:nvSpPr>
        <p:spPr>
          <a:xfrm>
            <a:off x="4478350" y="1317300"/>
            <a:ext cx="3564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s" sz="900">
                <a:solidFill>
                  <a:srgbClr val="9C1FF2"/>
                </a:solidFill>
                <a:latin typeface="Bitter"/>
                <a:ea typeface="Bitter"/>
                <a:cs typeface="Bitter"/>
                <a:sym typeface="Bitter"/>
              </a:rPr>
              <a:t>Establecimiento de Incentivos:</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La certificación debe contemplar la implicancia para los funcionarios en materia de incentivos económicos y no económicos, la obligatoriedad de la ley funciona mejor para la residencia que para las personas.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055CF2"/>
                </a:solidFill>
                <a:latin typeface="Bitter"/>
                <a:ea typeface="Bitter"/>
                <a:cs typeface="Bitter"/>
                <a:sym typeface="Bitter"/>
              </a:rPr>
              <a:t>Roles Intermedios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Incentivos muchas veces implican identificar organigrama con roles intermedios que puedan asegurar progresión, considerar esto en el diseño de la estructura de capacitación. Rol de mentores internos y enseñanza entre pares.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26BDBF"/>
                </a:solidFill>
                <a:latin typeface="Bitter"/>
                <a:ea typeface="Bitter"/>
                <a:cs typeface="Bitter"/>
                <a:sym typeface="Bitter"/>
              </a:rPr>
              <a:t>Nivelación:</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Clave considerar habilidades previas no solo técnicas sino también generales. “Preparar para prepararse” es fundamental para asegurar el éxito de la capacitación.</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t/>
            </a:r>
            <a:endParaRPr sz="700">
              <a:solidFill>
                <a:srgbClr val="414140"/>
              </a:solidFill>
              <a:latin typeface="Montserrat"/>
              <a:ea typeface="Montserrat"/>
              <a:cs typeface="Montserrat"/>
              <a:sym typeface="Montserrat"/>
            </a:endParaRPr>
          </a:p>
        </p:txBody>
      </p:sp>
      <p:sp>
        <p:nvSpPr>
          <p:cNvPr id="370" name="Google Shape;370;p41"/>
          <p:cNvSpPr txBox="1"/>
          <p:nvPr/>
        </p:nvSpPr>
        <p:spPr>
          <a:xfrm>
            <a:off x="4362650" y="1096950"/>
            <a:ext cx="2071200" cy="240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03286B"/>
                </a:solidFill>
                <a:latin typeface="Bitter"/>
                <a:ea typeface="Bitter"/>
                <a:cs typeface="Bitter"/>
                <a:sym typeface="Bitter"/>
              </a:rPr>
              <a:t>Implicancias para el piloto</a:t>
            </a:r>
            <a:endParaRPr b="1" sz="1000">
              <a:solidFill>
                <a:srgbClr val="03286B"/>
              </a:solidFill>
              <a:latin typeface="Bitter"/>
              <a:ea typeface="Bitter"/>
              <a:cs typeface="Bitter"/>
              <a:sym typeface="Bitt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4" name="Shape 374"/>
        <p:cNvGrpSpPr/>
        <p:nvPr/>
      </p:nvGrpSpPr>
      <p:grpSpPr>
        <a:xfrm>
          <a:off x="0" y="0"/>
          <a:ext cx="0" cy="0"/>
          <a:chOff x="0" y="0"/>
          <a:chExt cx="0" cy="0"/>
        </a:xfrm>
      </p:grpSpPr>
      <p:sp>
        <p:nvSpPr>
          <p:cNvPr id="375" name="Google Shape;375;p42"/>
          <p:cNvSpPr txBox="1"/>
          <p:nvPr/>
        </p:nvSpPr>
        <p:spPr>
          <a:xfrm>
            <a:off x="4309317" y="265500"/>
            <a:ext cx="4554600" cy="4548000"/>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2E75FF"/>
                </a:solidFill>
                <a:latin typeface="Arial"/>
                <a:ea typeface="Arial"/>
                <a:cs typeface="Arial"/>
                <a:sym typeface="Arial"/>
              </a:rPr>
              <a:t>Capítulo 1</a:t>
            </a:r>
            <a:endParaRPr sz="9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8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S</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300">
              <a:solidFill>
                <a:srgbClr val="2E75FF"/>
              </a:solidFill>
              <a:latin typeface="Arial"/>
              <a:ea typeface="Arial"/>
              <a:cs typeface="Arial"/>
              <a:sym typeface="Arial"/>
            </a:endParaRPr>
          </a:p>
          <a:p>
            <a:pPr indent="0" lvl="0" marL="4470400" marR="127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solidFill>
                <a:srgbClr val="2E75FF"/>
              </a:solidFill>
              <a:latin typeface="Arial"/>
              <a:ea typeface="Arial"/>
              <a:cs typeface="Arial"/>
              <a:sym typeface="Arial"/>
            </a:endParaRPr>
          </a:p>
          <a:p>
            <a:pPr indent="0" lvl="0" marL="4470400" marR="127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solidFill>
                <a:srgbClr val="2E75FF"/>
              </a:solidFill>
              <a:latin typeface="Arial"/>
              <a:ea typeface="Arial"/>
              <a:cs typeface="Arial"/>
              <a:sym typeface="Arial"/>
            </a:endParaRPr>
          </a:p>
          <a:p>
            <a:pPr indent="0" lvl="0" marL="4470400" marR="0" rtl="0" algn="l">
              <a:lnSpc>
                <a:spcPct val="104761"/>
              </a:lnSpc>
              <a:spcBef>
                <a:spcPts val="200"/>
              </a:spcBef>
              <a:spcAft>
                <a:spcPts val="0"/>
              </a:spcAft>
              <a:buNone/>
            </a:pPr>
            <a:r>
              <a:rPr lang="es" sz="500">
                <a:solidFill>
                  <a:srgbClr val="2E75FF"/>
                </a:solidFill>
                <a:latin typeface="Arial"/>
                <a:ea typeface="Arial"/>
                <a:cs typeface="Arial"/>
                <a:sym typeface="Arial"/>
              </a:rPr>
              <a:t>O</a:t>
            </a:r>
            <a:endParaRPr sz="500">
              <a:solidFill>
                <a:srgbClr val="2E75FF"/>
              </a:solidFill>
              <a:latin typeface="Arial"/>
              <a:ea typeface="Arial"/>
              <a:cs typeface="Arial"/>
              <a:sym typeface="Arial"/>
            </a:endParaRPr>
          </a:p>
          <a:p>
            <a:pPr indent="0" lvl="0" marL="4470400" marR="12700" rtl="0" algn="l">
              <a:lnSpc>
                <a:spcPct val="43100"/>
              </a:lnSpc>
              <a:spcBef>
                <a:spcPts val="300"/>
              </a:spcBef>
              <a:spcAft>
                <a:spcPts val="0"/>
              </a:spcAft>
              <a:buNone/>
            </a:pPr>
            <a:r>
              <a:rPr lang="es" sz="500">
                <a:solidFill>
                  <a:srgbClr val="2E75FF"/>
                </a:solidFill>
                <a:latin typeface="Arial"/>
                <a:ea typeface="Arial"/>
                <a:cs typeface="Arial"/>
                <a:sym typeface="Arial"/>
              </a:rPr>
              <a:t>V  I</a:t>
            </a:r>
            <a:endParaRPr sz="500">
              <a:solidFill>
                <a:srgbClr val="2E75FF"/>
              </a:solidFill>
              <a:latin typeface="Arial"/>
              <a:ea typeface="Arial"/>
              <a:cs typeface="Arial"/>
              <a:sym typeface="Arial"/>
            </a:endParaRPr>
          </a:p>
          <a:p>
            <a:pPr indent="0" lvl="0" marL="4470400" marR="0" rtl="0" algn="l">
              <a:lnSpc>
                <a:spcPct val="63809"/>
              </a:lnSpc>
              <a:spcBef>
                <a:spcPts val="0"/>
              </a:spcBef>
              <a:spcAft>
                <a:spcPts val="0"/>
              </a:spcAft>
              <a:buNone/>
            </a:pPr>
            <a:r>
              <a:rPr lang="es" sz="500">
                <a:solidFill>
                  <a:srgbClr val="2E75FF"/>
                </a:solidFill>
                <a:latin typeface="Arial"/>
                <a:ea typeface="Arial"/>
                <a:cs typeface="Arial"/>
                <a:sym typeface="Arial"/>
              </a:rPr>
              <a:t>T</a:t>
            </a:r>
            <a:endParaRPr sz="500">
              <a:solidFill>
                <a:srgbClr val="2E75FF"/>
              </a:solidFill>
              <a:latin typeface="Arial"/>
              <a:ea typeface="Arial"/>
              <a:cs typeface="Arial"/>
              <a:sym typeface="Arial"/>
            </a:endParaRPr>
          </a:p>
          <a:p>
            <a:pPr indent="0" lvl="0" marL="4470400" marR="127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solidFill>
                <a:srgbClr val="2E75FF"/>
              </a:solidFill>
              <a:latin typeface="Arial"/>
              <a:ea typeface="Arial"/>
              <a:cs typeface="Arial"/>
              <a:sym typeface="Arial"/>
            </a:endParaRPr>
          </a:p>
          <a:p>
            <a:pPr indent="0" lvl="0" marL="4470400" marR="127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M</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600">
              <a:solidFill>
                <a:srgbClr val="2E75FF"/>
              </a:solidFill>
              <a:latin typeface="Arial"/>
              <a:ea typeface="Arial"/>
              <a:cs typeface="Arial"/>
              <a:sym typeface="Arial"/>
            </a:endParaRPr>
          </a:p>
          <a:p>
            <a:pPr indent="0" lvl="0" marL="4445000" marR="0" rtl="0" algn="l">
              <a:lnSpc>
                <a:spcPct val="100000"/>
              </a:lnSpc>
              <a:spcBef>
                <a:spcPts val="0"/>
              </a:spcBef>
              <a:spcAft>
                <a:spcPts val="0"/>
              </a:spcAft>
              <a:buNone/>
            </a:pPr>
            <a:r>
              <a:rPr lang="es" sz="1500">
                <a:solidFill>
                  <a:srgbClr val="2E75FF"/>
                </a:solidFill>
                <a:latin typeface="Times New Roman"/>
                <a:ea typeface="Times New Roman"/>
                <a:cs typeface="Times New Roman"/>
                <a:sym typeface="Times New Roman"/>
              </a:rPr>
              <a:t>3</a:t>
            </a:r>
            <a:endParaRPr sz="1500">
              <a:solidFill>
                <a:srgbClr val="2E75FF"/>
              </a:solidFill>
              <a:latin typeface="Times New Roman"/>
              <a:ea typeface="Times New Roman"/>
              <a:cs typeface="Times New Roman"/>
              <a:sym typeface="Times New Roman"/>
            </a:endParaRPr>
          </a:p>
        </p:txBody>
      </p:sp>
      <p:sp>
        <p:nvSpPr>
          <p:cNvPr id="376" name="Google Shape;376;p42"/>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77" name="Google Shape;377;p42"/>
          <p:cNvSpPr/>
          <p:nvPr/>
        </p:nvSpPr>
        <p:spPr>
          <a:xfrm>
            <a:off x="-1687" y="23575"/>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F99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78" name="Google Shape;378;p42"/>
          <p:cNvSpPr txBox="1"/>
          <p:nvPr/>
        </p:nvSpPr>
        <p:spPr>
          <a:xfrm>
            <a:off x="4909125" y="1507825"/>
            <a:ext cx="31341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5</a:t>
            </a:r>
            <a:r>
              <a:rPr lang="es" sz="3000">
                <a:solidFill>
                  <a:srgbClr val="FFFFFF"/>
                </a:solidFill>
                <a:latin typeface="Bitter"/>
                <a:ea typeface="Bitter"/>
                <a:cs typeface="Bitter"/>
                <a:sym typeface="Bitter"/>
              </a:rPr>
              <a:t>.</a:t>
            </a:r>
            <a:endParaRPr sz="30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Funciones ejecutivas y transversales</a:t>
            </a:r>
            <a:endParaRPr sz="3000">
              <a:solidFill>
                <a:srgbClr val="FFFFFF"/>
              </a:solidFill>
              <a:latin typeface="Bitter"/>
              <a:ea typeface="Bitter"/>
              <a:cs typeface="Bitter"/>
              <a:sym typeface="Bitter"/>
            </a:endParaRPr>
          </a:p>
        </p:txBody>
      </p:sp>
      <p:sp>
        <p:nvSpPr>
          <p:cNvPr id="379" name="Google Shape;379;p42"/>
          <p:cNvSpPr txBox="1"/>
          <p:nvPr/>
        </p:nvSpPr>
        <p:spPr>
          <a:xfrm>
            <a:off x="8601507" y="4577325"/>
            <a:ext cx="2703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2E75FF"/>
                </a:solidFill>
                <a:latin typeface="Bitter"/>
                <a:ea typeface="Bitter"/>
                <a:cs typeface="Bitter"/>
                <a:sym typeface="Bitter"/>
              </a:rPr>
              <a:t>18</a:t>
            </a:r>
            <a:endParaRPr sz="1500">
              <a:solidFill>
                <a:srgbClr val="2E75FF"/>
              </a:solidFill>
              <a:latin typeface="Bitter"/>
              <a:ea typeface="Bitter"/>
              <a:cs typeface="Bitter"/>
              <a:sym typeface="Bitter"/>
            </a:endParaRPr>
          </a:p>
        </p:txBody>
      </p:sp>
      <p:pic>
        <p:nvPicPr>
          <p:cNvPr id="380" name="Google Shape;380;p42"/>
          <p:cNvPicPr preferRelativeResize="0"/>
          <p:nvPr/>
        </p:nvPicPr>
        <p:blipFill>
          <a:blip r:embed="rId4">
            <a:alphaModFix/>
          </a:blip>
          <a:stretch>
            <a:fillRect/>
          </a:stretch>
        </p:blipFill>
        <p:spPr>
          <a:xfrm>
            <a:off x="1307300" y="753563"/>
            <a:ext cx="2190750" cy="357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 name="Shape 109"/>
        <p:cNvGrpSpPr/>
        <p:nvPr/>
      </p:nvGrpSpPr>
      <p:grpSpPr>
        <a:xfrm>
          <a:off x="0" y="0"/>
          <a:ext cx="0" cy="0"/>
          <a:chOff x="0" y="0"/>
          <a:chExt cx="0" cy="0"/>
        </a:xfrm>
      </p:grpSpPr>
      <p:sp>
        <p:nvSpPr>
          <p:cNvPr id="110" name="Google Shape;110;p25"/>
          <p:cNvSpPr txBox="1"/>
          <p:nvPr/>
        </p:nvSpPr>
        <p:spPr>
          <a:xfrm>
            <a:off x="8638532" y="4577325"/>
            <a:ext cx="233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2</a:t>
            </a:r>
            <a:endParaRPr sz="1500">
              <a:latin typeface="Bitter"/>
              <a:ea typeface="Bitter"/>
              <a:cs typeface="Bitter"/>
              <a:sym typeface="Bitter"/>
            </a:endParaRPr>
          </a:p>
        </p:txBody>
      </p:sp>
      <p:sp>
        <p:nvSpPr>
          <p:cNvPr id="111" name="Google Shape;111;p25"/>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112" name="Google Shape;112;p25"/>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13" name="Google Shape;113;p25"/>
          <p:cNvSpPr/>
          <p:nvPr/>
        </p:nvSpPr>
        <p:spPr>
          <a:xfrm>
            <a:off x="386319" y="633458"/>
            <a:ext cx="3713635" cy="387622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14" name="Google Shape;114;p25"/>
          <p:cNvSpPr txBox="1"/>
          <p:nvPr>
            <p:ph type="title"/>
          </p:nvPr>
        </p:nvSpPr>
        <p:spPr>
          <a:xfrm>
            <a:off x="4366279" y="902825"/>
            <a:ext cx="3633300" cy="417300"/>
          </a:xfrm>
          <a:prstGeom prst="rect">
            <a:avLst/>
          </a:prstGeom>
          <a:noFill/>
          <a:ln>
            <a:noFill/>
          </a:ln>
        </p:spPr>
        <p:txBody>
          <a:bodyPr anchorCtr="0" anchor="t" bIns="0" lIns="0" spcFirstLastPara="1" rIns="0" wrap="square" tIns="5775">
            <a:noAutofit/>
          </a:bodyPr>
          <a:lstStyle/>
          <a:p>
            <a:pPr indent="0" lvl="0" marL="0" rtl="0" algn="l">
              <a:lnSpc>
                <a:spcPct val="100000"/>
              </a:lnSpc>
              <a:spcBef>
                <a:spcPts val="0"/>
              </a:spcBef>
              <a:spcAft>
                <a:spcPts val="0"/>
              </a:spcAft>
              <a:buNone/>
            </a:pPr>
            <a:r>
              <a:rPr i="1" lang="es" sz="2700">
                <a:solidFill>
                  <a:srgbClr val="055CF2"/>
                </a:solidFill>
                <a:latin typeface="Bitter"/>
                <a:ea typeface="Bitter"/>
                <a:cs typeface="Bitter"/>
                <a:sym typeface="Bitter"/>
              </a:rPr>
              <a:t>informe elaborado por</a:t>
            </a:r>
            <a:endParaRPr sz="2700">
              <a:latin typeface="Bitter"/>
              <a:ea typeface="Bitter"/>
              <a:cs typeface="Bitter"/>
              <a:sym typeface="Bitter"/>
            </a:endParaRPr>
          </a:p>
        </p:txBody>
      </p:sp>
      <p:sp>
        <p:nvSpPr>
          <p:cNvPr id="115" name="Google Shape;115;p25"/>
          <p:cNvSpPr/>
          <p:nvPr/>
        </p:nvSpPr>
        <p:spPr>
          <a:xfrm>
            <a:off x="3743325" y="799503"/>
            <a:ext cx="857818" cy="0"/>
          </a:xfrm>
          <a:custGeom>
            <a:rect b="b" l="l" r="r" t="t"/>
            <a:pathLst>
              <a:path extrusionOk="0" h="120000" w="1885315">
                <a:moveTo>
                  <a:pt x="0" y="0"/>
                </a:moveTo>
                <a:lnTo>
                  <a:pt x="1884759" y="0"/>
                </a:lnTo>
              </a:path>
            </a:pathLst>
          </a:custGeom>
          <a:noFill/>
          <a:ln cap="flat" cmpd="sng" w="83750">
            <a:solidFill>
              <a:srgbClr val="4FC9A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pic>
        <p:nvPicPr>
          <p:cNvPr id="116" name="Google Shape;116;p25"/>
          <p:cNvPicPr preferRelativeResize="0"/>
          <p:nvPr/>
        </p:nvPicPr>
        <p:blipFill rotWithShape="1">
          <a:blip r:embed="rId5">
            <a:alphaModFix/>
          </a:blip>
          <a:srcRect b="0" l="0" r="0" t="0"/>
          <a:stretch/>
        </p:blipFill>
        <p:spPr>
          <a:xfrm>
            <a:off x="5777505" y="1912945"/>
            <a:ext cx="1080175" cy="1047750"/>
          </a:xfrm>
          <a:prstGeom prst="rect">
            <a:avLst/>
          </a:prstGeom>
          <a:noFill/>
          <a:ln>
            <a:noFill/>
          </a:ln>
        </p:spPr>
      </p:pic>
      <p:grpSp>
        <p:nvGrpSpPr>
          <p:cNvPr id="117" name="Google Shape;117;p25"/>
          <p:cNvGrpSpPr/>
          <p:nvPr/>
        </p:nvGrpSpPr>
        <p:grpSpPr>
          <a:xfrm>
            <a:off x="4403435" y="3274235"/>
            <a:ext cx="3923536" cy="484259"/>
            <a:chOff x="359750" y="2186249"/>
            <a:chExt cx="8330225" cy="1028150"/>
          </a:xfrm>
        </p:grpSpPr>
        <p:pic>
          <p:nvPicPr>
            <p:cNvPr id="118" name="Google Shape;118;p25"/>
            <p:cNvPicPr preferRelativeResize="0"/>
            <p:nvPr/>
          </p:nvPicPr>
          <p:blipFill rotWithShape="1">
            <a:blip r:embed="rId6">
              <a:alphaModFix/>
            </a:blip>
            <a:srcRect b="0" l="0" r="0" t="0"/>
            <a:stretch/>
          </p:blipFill>
          <p:spPr>
            <a:xfrm>
              <a:off x="359750" y="2186249"/>
              <a:ext cx="1821975" cy="1028150"/>
            </a:xfrm>
            <a:prstGeom prst="rect">
              <a:avLst/>
            </a:prstGeom>
            <a:noFill/>
            <a:ln>
              <a:noFill/>
            </a:ln>
          </p:spPr>
        </p:pic>
        <p:pic>
          <p:nvPicPr>
            <p:cNvPr id="119" name="Google Shape;119;p25"/>
            <p:cNvPicPr preferRelativeResize="0"/>
            <p:nvPr/>
          </p:nvPicPr>
          <p:blipFill rotWithShape="1">
            <a:blip r:embed="rId7">
              <a:alphaModFix/>
            </a:blip>
            <a:srcRect b="0" l="0" r="0" t="0"/>
            <a:stretch/>
          </p:blipFill>
          <p:spPr>
            <a:xfrm>
              <a:off x="3399800" y="2445520"/>
              <a:ext cx="2192000" cy="629300"/>
            </a:xfrm>
            <a:prstGeom prst="rect">
              <a:avLst/>
            </a:prstGeom>
            <a:noFill/>
            <a:ln>
              <a:noFill/>
            </a:ln>
          </p:spPr>
        </p:pic>
        <p:pic>
          <p:nvPicPr>
            <p:cNvPr id="120" name="Google Shape;120;p25"/>
            <p:cNvPicPr preferRelativeResize="0"/>
            <p:nvPr/>
          </p:nvPicPr>
          <p:blipFill rotWithShape="1">
            <a:blip r:embed="rId8">
              <a:alphaModFix/>
            </a:blip>
            <a:srcRect b="27574" l="0" r="10984" t="21428"/>
            <a:stretch/>
          </p:blipFill>
          <p:spPr>
            <a:xfrm>
              <a:off x="6336950" y="2445525"/>
              <a:ext cx="2353025" cy="6293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4" name="Shape 384"/>
        <p:cNvGrpSpPr/>
        <p:nvPr/>
      </p:nvGrpSpPr>
      <p:grpSpPr>
        <a:xfrm>
          <a:off x="0" y="0"/>
          <a:ext cx="0" cy="0"/>
          <a:chOff x="0" y="0"/>
          <a:chExt cx="0" cy="0"/>
        </a:xfrm>
      </p:grpSpPr>
      <p:sp>
        <p:nvSpPr>
          <p:cNvPr id="385" name="Google Shape;385;p43"/>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86" name="Google Shape;386;p43"/>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Funciones ejecutivas y transversales</a:t>
            </a:r>
            <a:endParaRPr i="1" sz="1200">
              <a:solidFill>
                <a:srgbClr val="055CF2"/>
              </a:solidFill>
              <a:latin typeface="Bitter"/>
              <a:ea typeface="Bitter"/>
              <a:cs typeface="Bitter"/>
              <a:sym typeface="Bitter"/>
            </a:endParaRPr>
          </a:p>
        </p:txBody>
      </p:sp>
      <p:sp>
        <p:nvSpPr>
          <p:cNvPr id="387" name="Google Shape;387;p43"/>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19</a:t>
            </a:r>
            <a:endParaRPr sz="1500">
              <a:latin typeface="Bitter"/>
              <a:ea typeface="Bitter"/>
              <a:cs typeface="Bitter"/>
              <a:sym typeface="Bitter"/>
            </a:endParaRPr>
          </a:p>
        </p:txBody>
      </p:sp>
      <p:sp>
        <p:nvSpPr>
          <p:cNvPr id="388" name="Google Shape;388;p43"/>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89" name="Google Shape;389;p43"/>
          <p:cNvSpPr txBox="1"/>
          <p:nvPr/>
        </p:nvSpPr>
        <p:spPr>
          <a:xfrm>
            <a:off x="810000" y="1436000"/>
            <a:ext cx="7233300" cy="2343600"/>
          </a:xfrm>
          <a:prstGeom prst="rect">
            <a:avLst/>
          </a:prstGeom>
          <a:noFill/>
          <a:ln>
            <a:noFill/>
          </a:ln>
        </p:spPr>
        <p:txBody>
          <a:bodyPr anchorCtr="0" anchor="t" bIns="91425" lIns="91425" spcFirstLastPara="1" rIns="91425" wrap="square" tIns="91425">
            <a:noAutofit/>
          </a:bodyPr>
          <a:lstStyle/>
          <a:p>
            <a:pPr indent="-146050" lvl="0" marL="89999" marR="0" rtl="0" algn="l">
              <a:lnSpc>
                <a:spcPct val="115000"/>
              </a:lnSpc>
              <a:spcBef>
                <a:spcPts val="0"/>
              </a:spcBef>
              <a:spcAft>
                <a:spcPts val="0"/>
              </a:spcAft>
              <a:buClr>
                <a:srgbClr val="414140"/>
              </a:buClr>
              <a:buSzPts val="800"/>
              <a:buFont typeface="Montserrat"/>
              <a:buChar char="●"/>
            </a:pPr>
            <a:r>
              <a:rPr b="1" i="0" lang="es" sz="1000" u="none" cap="none" strike="noStrike">
                <a:solidFill>
                  <a:srgbClr val="9C1FF2"/>
                </a:solidFill>
                <a:latin typeface="Bitter"/>
                <a:ea typeface="Bitter"/>
                <a:cs typeface="Bitter"/>
                <a:sym typeface="Bitter"/>
              </a:rPr>
              <a:t>Comunicaciones</a:t>
            </a:r>
            <a:r>
              <a:rPr b="1" lang="es" sz="1000">
                <a:solidFill>
                  <a:srgbClr val="9C1FF2"/>
                </a:solidFill>
                <a:latin typeface="Bitter"/>
                <a:ea typeface="Bitter"/>
                <a:cs typeface="Bitter"/>
                <a:sym typeface="Bitter"/>
              </a:rPr>
              <a:t>:</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Es importante comunicar avances del piloto a los actores relevantes. Definir los medios y la periodicidad con que se realizará.  De esta manera se busca lograr involucramiento de las partes, así como también retroalimentación en etapas intermedias. </a:t>
            </a:r>
            <a:endParaRPr i="0" sz="800" u="none" cap="none" strike="noStrike">
              <a:solidFill>
                <a:srgbClr val="414140"/>
              </a:solidFill>
              <a:latin typeface="Montserrat"/>
              <a:ea typeface="Montserrat"/>
              <a:cs typeface="Montserrat"/>
              <a:sym typeface="Montserrat"/>
            </a:endParaRPr>
          </a:p>
          <a:p>
            <a:pPr indent="-95250" lvl="0" marL="89999" marR="0" rtl="0" algn="l">
              <a:lnSpc>
                <a:spcPct val="115000"/>
              </a:lnSpc>
              <a:spcBef>
                <a:spcPts val="0"/>
              </a:spcBef>
              <a:spcAft>
                <a:spcPts val="0"/>
              </a:spcAft>
              <a:buClr>
                <a:srgbClr val="000000"/>
              </a:buClr>
              <a:buSzPts val="1100"/>
              <a:buFont typeface="Arial"/>
              <a:buNone/>
            </a:pPr>
            <a:r>
              <a:t/>
            </a:r>
            <a:endParaRPr i="0" sz="800" u="none" cap="none" strike="noStrike">
              <a:solidFill>
                <a:srgbClr val="414140"/>
              </a:solidFill>
              <a:latin typeface="Montserrat"/>
              <a:ea typeface="Montserrat"/>
              <a:cs typeface="Montserrat"/>
              <a:sym typeface="Montserrat"/>
            </a:endParaRPr>
          </a:p>
          <a:p>
            <a:pPr indent="-146050" lvl="0" marL="89999" marR="0" rtl="0" algn="l">
              <a:lnSpc>
                <a:spcPct val="115000"/>
              </a:lnSpc>
              <a:spcBef>
                <a:spcPts val="0"/>
              </a:spcBef>
              <a:spcAft>
                <a:spcPts val="0"/>
              </a:spcAft>
              <a:buClr>
                <a:srgbClr val="414140"/>
              </a:buClr>
              <a:buSzPts val="800"/>
              <a:buFont typeface="Montserrat"/>
              <a:buChar char="●"/>
            </a:pPr>
            <a:r>
              <a:rPr b="1" i="0" lang="es" sz="1000" u="none" cap="none" strike="noStrike">
                <a:solidFill>
                  <a:srgbClr val="055CF2"/>
                </a:solidFill>
                <a:latin typeface="Bitter"/>
                <a:ea typeface="Bitter"/>
                <a:cs typeface="Bitter"/>
                <a:sym typeface="Bitter"/>
              </a:rPr>
              <a:t>Evaluación de la formación</a:t>
            </a:r>
            <a:r>
              <a:rPr b="1" lang="es" sz="1000">
                <a:solidFill>
                  <a:srgbClr val="055CF2"/>
                </a:solidFill>
                <a:latin typeface="Bitter"/>
                <a:ea typeface="Bitter"/>
                <a:cs typeface="Bitter"/>
                <a:sym typeface="Bitter"/>
              </a:rPr>
              <a:t>:</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Un cambio de prácticas efectivo requiere contar con un ·evaluador y un “amigo crítico” del programa para poder incorporar las lecciones aprendidas en el proceso. </a:t>
            </a:r>
            <a:endParaRPr i="0" sz="800" u="none" cap="none" strike="noStrike">
              <a:solidFill>
                <a:srgbClr val="414140"/>
              </a:solidFill>
              <a:latin typeface="Montserrat"/>
              <a:ea typeface="Montserrat"/>
              <a:cs typeface="Montserrat"/>
              <a:sym typeface="Montserrat"/>
            </a:endParaRPr>
          </a:p>
          <a:p>
            <a:pPr indent="-95250" lvl="0" marL="89999" marR="0" rtl="0" algn="l">
              <a:lnSpc>
                <a:spcPct val="115000"/>
              </a:lnSpc>
              <a:spcBef>
                <a:spcPts val="0"/>
              </a:spcBef>
              <a:spcAft>
                <a:spcPts val="0"/>
              </a:spcAft>
              <a:buClr>
                <a:srgbClr val="000000"/>
              </a:buClr>
              <a:buSzPts val="1100"/>
              <a:buFont typeface="Arial"/>
              <a:buNone/>
            </a:pPr>
            <a:r>
              <a:t/>
            </a:r>
            <a:endParaRPr i="0" sz="800" u="none" cap="none" strike="noStrike">
              <a:solidFill>
                <a:srgbClr val="414140"/>
              </a:solidFill>
              <a:latin typeface="Montserrat"/>
              <a:ea typeface="Montserrat"/>
              <a:cs typeface="Montserrat"/>
              <a:sym typeface="Montserrat"/>
            </a:endParaRPr>
          </a:p>
          <a:p>
            <a:pPr indent="-146050" lvl="0" marL="89999" marR="0" rtl="0" algn="l">
              <a:lnSpc>
                <a:spcPct val="115000"/>
              </a:lnSpc>
              <a:spcBef>
                <a:spcPts val="0"/>
              </a:spcBef>
              <a:spcAft>
                <a:spcPts val="0"/>
              </a:spcAft>
              <a:buClr>
                <a:srgbClr val="414140"/>
              </a:buClr>
              <a:buSzPts val="800"/>
              <a:buFont typeface="Montserrat"/>
              <a:buChar char="●"/>
            </a:pPr>
            <a:r>
              <a:rPr b="1" i="0" lang="es" sz="1000" u="none" cap="none" strike="noStrike">
                <a:solidFill>
                  <a:srgbClr val="2EA9FF"/>
                </a:solidFill>
                <a:latin typeface="Bitter"/>
                <a:ea typeface="Bitter"/>
                <a:cs typeface="Bitter"/>
                <a:sym typeface="Bitter"/>
              </a:rPr>
              <a:t>Coordinación</a:t>
            </a:r>
            <a:r>
              <a:rPr b="1" lang="es" sz="1000">
                <a:solidFill>
                  <a:srgbClr val="2EA9FF"/>
                </a:solidFill>
                <a:latin typeface="Bitter"/>
                <a:ea typeface="Bitter"/>
                <a:cs typeface="Bitter"/>
                <a:sym typeface="Bitter"/>
              </a:rPr>
              <a:t>:</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Es primordial contar con un ente coordinador que gestione las diversas actividades entre los actores involucrados. </a:t>
            </a:r>
            <a:endParaRPr i="0" sz="800" u="none" cap="none" strike="noStrike">
              <a:solidFill>
                <a:srgbClr val="414140"/>
              </a:solidFill>
              <a:latin typeface="Montserrat"/>
              <a:ea typeface="Montserrat"/>
              <a:cs typeface="Montserrat"/>
              <a:sym typeface="Montserrat"/>
            </a:endParaRPr>
          </a:p>
          <a:p>
            <a:pPr indent="-95250" lvl="0" marL="89999" marR="0" rtl="0" algn="l">
              <a:lnSpc>
                <a:spcPct val="115000"/>
              </a:lnSpc>
              <a:spcBef>
                <a:spcPts val="0"/>
              </a:spcBef>
              <a:spcAft>
                <a:spcPts val="0"/>
              </a:spcAft>
              <a:buClr>
                <a:schemeClr val="dk1"/>
              </a:buClr>
              <a:buSzPts val="1100"/>
              <a:buFont typeface="Arial"/>
              <a:buNone/>
            </a:pPr>
            <a:r>
              <a:t/>
            </a:r>
            <a:endParaRPr i="0" sz="800" u="none" cap="none" strike="noStrike">
              <a:solidFill>
                <a:srgbClr val="414140"/>
              </a:solidFill>
              <a:latin typeface="Montserrat"/>
              <a:ea typeface="Montserrat"/>
              <a:cs typeface="Montserrat"/>
              <a:sym typeface="Montserrat"/>
            </a:endParaRPr>
          </a:p>
          <a:p>
            <a:pPr indent="-146050" lvl="0" marL="89999" marR="0" rtl="0" algn="l">
              <a:lnSpc>
                <a:spcPct val="115000"/>
              </a:lnSpc>
              <a:spcBef>
                <a:spcPts val="0"/>
              </a:spcBef>
              <a:spcAft>
                <a:spcPts val="0"/>
              </a:spcAft>
              <a:buClr>
                <a:srgbClr val="414140"/>
              </a:buClr>
              <a:buSzPts val="800"/>
              <a:buFont typeface="Montserrat"/>
              <a:buChar char="●"/>
            </a:pPr>
            <a:r>
              <a:rPr b="1" i="0" lang="es" sz="1000" u="none" cap="none" strike="noStrike">
                <a:solidFill>
                  <a:srgbClr val="26BDBF"/>
                </a:solidFill>
                <a:latin typeface="Bitter"/>
                <a:ea typeface="Bitter"/>
                <a:cs typeface="Bitter"/>
                <a:sym typeface="Bitter"/>
              </a:rPr>
              <a:t>I</a:t>
            </a:r>
            <a:r>
              <a:rPr b="1" lang="es" sz="1000">
                <a:solidFill>
                  <a:srgbClr val="26BDBF"/>
                </a:solidFill>
                <a:latin typeface="Bitter"/>
                <a:ea typeface="Bitter"/>
                <a:cs typeface="Bitter"/>
                <a:sym typeface="Bitter"/>
              </a:rPr>
              <a:t>n</a:t>
            </a:r>
            <a:r>
              <a:rPr b="1" i="0" lang="es" sz="1000" u="none" cap="none" strike="noStrike">
                <a:solidFill>
                  <a:srgbClr val="26BDBF"/>
                </a:solidFill>
                <a:latin typeface="Bitter"/>
                <a:ea typeface="Bitter"/>
                <a:cs typeface="Bitter"/>
                <a:sym typeface="Bitter"/>
              </a:rPr>
              <a:t>tersectorialidad:</a:t>
            </a:r>
            <a:br>
              <a:rPr b="1" lang="es" sz="800">
                <a:solidFill>
                  <a:srgbClr val="414140"/>
                </a:solidFill>
                <a:latin typeface="Montserrat"/>
                <a:ea typeface="Montserrat"/>
                <a:cs typeface="Montserrat"/>
                <a:sym typeface="Montserrat"/>
              </a:rPr>
            </a:br>
            <a:r>
              <a:rPr lang="es" sz="800">
                <a:solidFill>
                  <a:srgbClr val="414140"/>
                </a:solidFill>
                <a:latin typeface="Montserrat"/>
                <a:ea typeface="Montserrat"/>
                <a:cs typeface="Montserrat"/>
                <a:sym typeface="Montserrat"/>
              </a:rPr>
              <a:t>P</a:t>
            </a:r>
            <a:r>
              <a:rPr i="0" lang="es" sz="800" u="none" cap="none" strike="noStrike">
                <a:solidFill>
                  <a:srgbClr val="414140"/>
                </a:solidFill>
                <a:latin typeface="Montserrat"/>
                <a:ea typeface="Montserrat"/>
                <a:cs typeface="Montserrat"/>
                <a:sym typeface="Montserrat"/>
              </a:rPr>
              <a:t>ensar mecanismo de coordinación con el intersector. Es importante que los trabajadores que se capaciten sientan retroalimentación respecto a sus acciones tanto al interior de su organización como en el intersector con el que se relacionan en su trabajo diario. </a:t>
            </a:r>
            <a:endParaRPr i="0" sz="800" u="none" cap="none" strike="noStrike">
              <a:solidFill>
                <a:srgbClr val="41414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3" name="Shape 393"/>
        <p:cNvGrpSpPr/>
        <p:nvPr/>
      </p:nvGrpSpPr>
      <p:grpSpPr>
        <a:xfrm>
          <a:off x="0" y="0"/>
          <a:ext cx="0" cy="0"/>
          <a:chOff x="0" y="0"/>
          <a:chExt cx="0" cy="0"/>
        </a:xfrm>
      </p:grpSpPr>
      <p:sp>
        <p:nvSpPr>
          <p:cNvPr id="394" name="Google Shape;394;p44"/>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395" name="Google Shape;395;p44"/>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Funciones ejecutivas y transversales</a:t>
            </a:r>
            <a:endParaRPr i="1" sz="1200">
              <a:solidFill>
                <a:srgbClr val="055CF2"/>
              </a:solidFill>
              <a:latin typeface="Bitter"/>
              <a:ea typeface="Bitter"/>
              <a:cs typeface="Bitter"/>
              <a:sym typeface="Bitter"/>
            </a:endParaRPr>
          </a:p>
        </p:txBody>
      </p:sp>
      <p:sp>
        <p:nvSpPr>
          <p:cNvPr id="396" name="Google Shape;396;p44"/>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20</a:t>
            </a:r>
            <a:endParaRPr sz="1500">
              <a:latin typeface="Bitter"/>
              <a:ea typeface="Bitter"/>
              <a:cs typeface="Bitter"/>
              <a:sym typeface="Bitter"/>
            </a:endParaRPr>
          </a:p>
        </p:txBody>
      </p:sp>
      <p:sp>
        <p:nvSpPr>
          <p:cNvPr id="397" name="Google Shape;397;p44"/>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398" name="Google Shape;398;p44"/>
          <p:cNvSpPr txBox="1"/>
          <p:nvPr/>
        </p:nvSpPr>
        <p:spPr>
          <a:xfrm>
            <a:off x="810000" y="1272975"/>
            <a:ext cx="7233300" cy="3000000"/>
          </a:xfrm>
          <a:prstGeom prst="rect">
            <a:avLst/>
          </a:prstGeom>
          <a:noFill/>
          <a:ln>
            <a:noFill/>
          </a:ln>
        </p:spPr>
        <p:txBody>
          <a:bodyPr anchorCtr="0" anchor="t" bIns="91425" lIns="91425" spcFirstLastPara="1" rIns="91425" wrap="square" tIns="91425">
            <a:noAutofit/>
          </a:bodyPr>
          <a:lstStyle/>
          <a:p>
            <a:pPr indent="-279400" lvl="0" marL="457200" marR="0" rtl="0" algn="l">
              <a:lnSpc>
                <a:spcPct val="107916"/>
              </a:lnSpc>
              <a:spcBef>
                <a:spcPts val="0"/>
              </a:spcBef>
              <a:spcAft>
                <a:spcPts val="0"/>
              </a:spcAft>
              <a:buClr>
                <a:srgbClr val="414140"/>
              </a:buClr>
              <a:buSzPts val="800"/>
              <a:buFont typeface="Titillium Web"/>
              <a:buChar char="●"/>
            </a:pPr>
            <a:r>
              <a:rPr b="1" i="0" lang="es" sz="1000" u="none" cap="none" strike="noStrike">
                <a:solidFill>
                  <a:srgbClr val="A4DB3B"/>
                </a:solidFill>
                <a:latin typeface="Bitter"/>
                <a:ea typeface="Bitter"/>
                <a:cs typeface="Bitter"/>
                <a:sym typeface="Bitter"/>
              </a:rPr>
              <a:t>Transferibilidad de la norma de competencia</a:t>
            </a:r>
            <a:r>
              <a:rPr i="0" lang="es" sz="1000" u="none" cap="none" strike="noStrike">
                <a:solidFill>
                  <a:srgbClr val="A4DB3B"/>
                </a:solidFill>
                <a:latin typeface="Bitter"/>
                <a:ea typeface="Bitter"/>
                <a:cs typeface="Bitter"/>
                <a:sym typeface="Bitter"/>
              </a:rPr>
              <a:t> </a:t>
            </a:r>
            <a:br>
              <a:rPr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Se puede formular, como regla, que cuanto más transferible es la norma, menor es el costo para la sociedad en cuanto a formar y adaptar al individuo a situaciones cambiantes pero mayor es el costo para la empresa de formar a la persona para las necesidades específicas de su organización. </a:t>
            </a:r>
            <a:endParaRPr i="0" sz="800" u="none" cap="none" strike="noStrike">
              <a:solidFill>
                <a:srgbClr val="414140"/>
              </a:solidFill>
              <a:latin typeface="Montserrat"/>
              <a:ea typeface="Montserrat"/>
              <a:cs typeface="Montserrat"/>
              <a:sym typeface="Montserrat"/>
            </a:endParaRPr>
          </a:p>
          <a:p>
            <a:pPr indent="-279400" lvl="0" marL="457200" marR="0" rtl="0" algn="l">
              <a:lnSpc>
                <a:spcPct val="107916"/>
              </a:lnSpc>
              <a:spcBef>
                <a:spcPts val="1000"/>
              </a:spcBef>
              <a:spcAft>
                <a:spcPts val="0"/>
              </a:spcAft>
              <a:buClr>
                <a:srgbClr val="414140"/>
              </a:buClr>
              <a:buSzPts val="800"/>
              <a:buFont typeface="Titillium Web"/>
              <a:buChar char="●"/>
            </a:pPr>
            <a:r>
              <a:rPr b="1" i="0" lang="es" sz="1000" u="none" cap="none" strike="noStrike">
                <a:solidFill>
                  <a:srgbClr val="F6D120"/>
                </a:solidFill>
                <a:latin typeface="Bitter"/>
                <a:ea typeface="Bitter"/>
                <a:cs typeface="Bitter"/>
                <a:sym typeface="Bitter"/>
              </a:rPr>
              <a:t>Relaciones laborales</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El trabajador ubica la competencia con mayor facilidad en el ámbito de las negociaciones sobre los salarios (negociación social e económica).</a:t>
            </a:r>
            <a:endParaRPr b="1" i="0" sz="800" u="none" cap="none" strike="noStrike">
              <a:solidFill>
                <a:srgbClr val="414140"/>
              </a:solidFill>
              <a:latin typeface="Montserrat"/>
              <a:ea typeface="Montserrat"/>
              <a:cs typeface="Montserrat"/>
              <a:sym typeface="Montserrat"/>
            </a:endParaRPr>
          </a:p>
          <a:p>
            <a:pPr indent="-279400" lvl="0" marL="457200" marR="0" rtl="0" algn="l">
              <a:lnSpc>
                <a:spcPct val="107916"/>
              </a:lnSpc>
              <a:spcBef>
                <a:spcPts val="1000"/>
              </a:spcBef>
              <a:spcAft>
                <a:spcPts val="0"/>
              </a:spcAft>
              <a:buClr>
                <a:srgbClr val="414140"/>
              </a:buClr>
              <a:buSzPts val="800"/>
              <a:buFont typeface="Titillium Web"/>
              <a:buChar char="●"/>
            </a:pPr>
            <a:r>
              <a:rPr b="1" i="0" lang="es" sz="1000" u="none" cap="none" strike="noStrike">
                <a:solidFill>
                  <a:srgbClr val="D4AD73"/>
                </a:solidFill>
                <a:latin typeface="Bitter"/>
                <a:ea typeface="Bitter"/>
                <a:cs typeface="Bitter"/>
                <a:sym typeface="Bitter"/>
              </a:rPr>
              <a:t>Involucramiento institucional</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Hasta qué punto el Estado tiene que intervenir en la trayectoria del modelo de competencia laboral y en qué momento. </a:t>
            </a:r>
            <a:endParaRPr b="1" i="0" sz="800" u="none" cap="none" strike="noStrike">
              <a:solidFill>
                <a:srgbClr val="414140"/>
              </a:solidFill>
              <a:latin typeface="Montserrat"/>
              <a:ea typeface="Montserrat"/>
              <a:cs typeface="Montserrat"/>
              <a:sym typeface="Montserrat"/>
            </a:endParaRPr>
          </a:p>
          <a:p>
            <a:pPr indent="-279400" lvl="0" marL="457200" marR="0" rtl="0" algn="l">
              <a:lnSpc>
                <a:spcPct val="107916"/>
              </a:lnSpc>
              <a:spcBef>
                <a:spcPts val="1000"/>
              </a:spcBef>
              <a:spcAft>
                <a:spcPts val="0"/>
              </a:spcAft>
              <a:buClr>
                <a:srgbClr val="414140"/>
              </a:buClr>
              <a:buSzPts val="800"/>
              <a:buFont typeface="Titillium Web"/>
              <a:buChar char="●"/>
            </a:pPr>
            <a:r>
              <a:rPr b="1" i="0" lang="es" sz="1000" u="none" cap="none" strike="noStrike">
                <a:solidFill>
                  <a:srgbClr val="FA5936"/>
                </a:solidFill>
                <a:latin typeface="Bitter"/>
                <a:ea typeface="Bitter"/>
                <a:cs typeface="Bitter"/>
                <a:sym typeface="Bitter"/>
              </a:rPr>
              <a:t>Relación costo-beneficio de la competencia/capacitación </a:t>
            </a:r>
            <a:br>
              <a:rPr b="1" lang="es" sz="800">
                <a:solidFill>
                  <a:srgbClr val="414140"/>
                </a:solidFill>
                <a:latin typeface="Montserrat"/>
                <a:ea typeface="Montserrat"/>
                <a:cs typeface="Montserrat"/>
                <a:sym typeface="Montserrat"/>
              </a:rPr>
            </a:br>
            <a:r>
              <a:rPr i="0" lang="es" sz="800" u="none" cap="none" strike="noStrike">
                <a:solidFill>
                  <a:srgbClr val="414140"/>
                </a:solidFill>
                <a:latin typeface="Montserrat"/>
                <a:ea typeface="Montserrat"/>
                <a:cs typeface="Montserrat"/>
                <a:sym typeface="Montserrat"/>
              </a:rPr>
              <a:t>¿Cuál es la relación costo-beneficio de realizar la capacitación? ¿Qué implica específicamente? Ej: norma ISO9000 el costo del proceso de certificación está directamente ligado con la perspectiva de un mejor acceso a un mercado de productos siendo la certificación una condición de entrada.</a:t>
            </a:r>
            <a:endParaRPr i="0" sz="800" u="none" cap="none" strike="noStrike">
              <a:solidFill>
                <a:srgbClr val="414140"/>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EF0F5"/>
        </a:solidFill>
      </p:bgPr>
    </p:bg>
    <p:spTree>
      <p:nvGrpSpPr>
        <p:cNvPr id="402" name="Shape 402"/>
        <p:cNvGrpSpPr/>
        <p:nvPr/>
      </p:nvGrpSpPr>
      <p:grpSpPr>
        <a:xfrm>
          <a:off x="0" y="0"/>
          <a:ext cx="0" cy="0"/>
          <a:chOff x="0" y="0"/>
          <a:chExt cx="0" cy="0"/>
        </a:xfrm>
      </p:grpSpPr>
      <p:sp>
        <p:nvSpPr>
          <p:cNvPr id="403" name="Google Shape;403;p45"/>
          <p:cNvSpPr txBox="1"/>
          <p:nvPr/>
        </p:nvSpPr>
        <p:spPr>
          <a:xfrm>
            <a:off x="477925" y="222325"/>
            <a:ext cx="3621900" cy="3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2E75FF"/>
                </a:solidFill>
                <a:latin typeface="Bree Serif"/>
                <a:ea typeface="Bree Serif"/>
                <a:cs typeface="Bree Serif"/>
                <a:sym typeface="Bree Serif"/>
              </a:rPr>
              <a:t>Bibliografía</a:t>
            </a:r>
            <a:endParaRPr b="1" sz="10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t/>
            </a:r>
            <a:endParaRPr b="1" sz="1000">
              <a:solidFill>
                <a:srgbClr val="9C1FF2"/>
              </a:solidFill>
              <a:latin typeface="Helvetica Neue"/>
              <a:ea typeface="Helvetica Neue"/>
              <a:cs typeface="Helvetica Neue"/>
              <a:sym typeface="Helvetica Neue"/>
            </a:endParaRPr>
          </a:p>
          <a:p>
            <a:pPr indent="0" lvl="0" marL="0" rtl="0" algn="ctr">
              <a:spcBef>
                <a:spcPts val="0"/>
              </a:spcBef>
              <a:spcAft>
                <a:spcPts val="0"/>
              </a:spcAft>
              <a:buNone/>
            </a:pPr>
            <a:r>
              <a:t/>
            </a:r>
            <a:endParaRPr b="1" sz="1000">
              <a:solidFill>
                <a:srgbClr val="9C1FF2"/>
              </a:solidFill>
              <a:latin typeface="Helvetica Neue"/>
              <a:ea typeface="Helvetica Neue"/>
              <a:cs typeface="Helvetica Neue"/>
              <a:sym typeface="Helvetica Neue"/>
            </a:endParaRPr>
          </a:p>
        </p:txBody>
      </p:sp>
      <p:sp>
        <p:nvSpPr>
          <p:cNvPr id="404" name="Google Shape;404;p45"/>
          <p:cNvSpPr txBox="1"/>
          <p:nvPr/>
        </p:nvSpPr>
        <p:spPr>
          <a:xfrm>
            <a:off x="810000" y="797700"/>
            <a:ext cx="3330000" cy="431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Alianza Centro de Políticas Públicas, CPC, Inacap y Duoc UC (2018). FORMACIÓN, COMPETENCIAS Y PRODUCTIVIDAD. Propuestas para mejorar la educación técnica en Chile</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Careers.govt.nz.  (2020).Obtenido de Careers.govt.nz:</a:t>
            </a:r>
            <a:r>
              <a:rPr i="0" lang="es" sz="700" u="sng" cap="none" strike="noStrike">
                <a:solidFill>
                  <a:srgbClr val="414140"/>
                </a:solidFill>
                <a:latin typeface="Montserrat"/>
                <a:ea typeface="Montserrat"/>
                <a:cs typeface="Montserrat"/>
                <a:sym typeface="Montserrat"/>
                <a:hlinkClick r:id="rId3">
                  <a:extLst>
                    <a:ext uri="{A12FA001-AC4F-418D-AE19-62706E023703}">
                      <ahyp:hlinkClr val="tx"/>
                    </a:ext>
                  </a:extLst>
                </a:hlinkClick>
              </a:rPr>
              <a:t>https://www.careers.govt.nz/courses/find-out-about-study-and-training-options/</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Center for Advanced Studies in Child Welfare (2017). The Child Welfare Center for Learning and Development: Report and Recommendations for Training System Reform. Saint Paul, MN: Center for Advanced Studies in Child Welfare.</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Chaves, D. Perea, A. Quintero, A. (2014) Modelo de capacitación para el personal de una PYME colombiana. Universidad Piloto de Colombia.</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Duch, I. Garlbay, F., Quesnel, E. (2005) La capacitación, otra mirada. México. Universidad Pedagógica Nacional.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Glazunova, O. G., Voloshyna, T. V., &amp; Dorosh, N. (2017). Development of professional and soft skills of future IT specialists in cooperation with leading IT companies. </a:t>
            </a:r>
            <a:r>
              <a:rPr i="1" lang="es" sz="700" u="none" cap="none" strike="noStrike">
                <a:solidFill>
                  <a:srgbClr val="414140"/>
                </a:solidFill>
                <a:latin typeface="Montserrat"/>
                <a:ea typeface="Montserrat"/>
                <a:cs typeface="Montserrat"/>
                <a:sym typeface="Montserrat"/>
              </a:rPr>
              <a:t>Інформаційні технології і засоби навчання</a:t>
            </a:r>
            <a:r>
              <a:rPr i="0" lang="es" sz="700" u="none" cap="none" strike="noStrike">
                <a:solidFill>
                  <a:srgbClr val="414140"/>
                </a:solidFill>
                <a:latin typeface="Montserrat"/>
                <a:ea typeface="Montserrat"/>
                <a:cs typeface="Montserrat"/>
                <a:sym typeface="Montserrat"/>
              </a:rPr>
              <a:t>, (60, вип. 4), 141-154.</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Lockyer, J., Gondocz, S. T., &amp; Thivierge, R. L. (2004). Knowledge translation: the role and place of practice reflection. </a:t>
            </a:r>
            <a:r>
              <a:rPr i="1" lang="es" sz="700" u="none" cap="none" strike="noStrike">
                <a:solidFill>
                  <a:srgbClr val="414140"/>
                </a:solidFill>
                <a:latin typeface="Montserrat"/>
                <a:ea typeface="Montserrat"/>
                <a:cs typeface="Montserrat"/>
                <a:sym typeface="Montserrat"/>
              </a:rPr>
              <a:t>Journal of Continuing Education in the Health Professions</a:t>
            </a:r>
            <a:r>
              <a:rPr i="0" lang="es" sz="700" u="none" cap="none" strike="noStrike">
                <a:solidFill>
                  <a:srgbClr val="414140"/>
                </a:solidFill>
                <a:latin typeface="Montserrat"/>
                <a:ea typeface="Montserrat"/>
                <a:cs typeface="Montserrat"/>
                <a:sym typeface="Montserrat"/>
              </a:rPr>
              <a:t>, </a:t>
            </a:r>
            <a:r>
              <a:rPr i="1" lang="es" sz="700" u="none" cap="none" strike="noStrike">
                <a:solidFill>
                  <a:srgbClr val="414140"/>
                </a:solidFill>
                <a:latin typeface="Montserrat"/>
                <a:ea typeface="Montserrat"/>
                <a:cs typeface="Montserrat"/>
                <a:sym typeface="Montserrat"/>
              </a:rPr>
              <a:t>24</a:t>
            </a:r>
            <a:r>
              <a:rPr i="0" lang="es" sz="700" u="none" cap="none" strike="noStrike">
                <a:solidFill>
                  <a:srgbClr val="414140"/>
                </a:solidFill>
                <a:latin typeface="Montserrat"/>
                <a:ea typeface="Montserrat"/>
                <a:cs typeface="Montserrat"/>
                <a:sym typeface="Montserrat"/>
              </a:rPr>
              <a:t>(1), 50-56.</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Clr>
                <a:srgbClr val="000000"/>
              </a:buClr>
              <a:buSzPts val="1000"/>
              <a:buFont typeface="Arial"/>
              <a:buNone/>
            </a:pPr>
            <a:r>
              <a:t/>
            </a:r>
            <a:endParaRPr i="0" sz="700" u="none" cap="none" strike="noStrike">
              <a:solidFill>
                <a:srgbClr val="414140"/>
              </a:solidFill>
              <a:latin typeface="Montserrat"/>
              <a:ea typeface="Montserrat"/>
              <a:cs typeface="Montserrat"/>
              <a:sym typeface="Montserrat"/>
            </a:endParaRPr>
          </a:p>
        </p:txBody>
      </p:sp>
      <p:sp>
        <p:nvSpPr>
          <p:cNvPr id="405" name="Google Shape;405;p45"/>
          <p:cNvSpPr txBox="1"/>
          <p:nvPr/>
        </p:nvSpPr>
        <p:spPr>
          <a:xfrm>
            <a:off x="4564750" y="797700"/>
            <a:ext cx="3478500" cy="379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Meza, M. (2005). Modelos de pedagogía empresarial. </a:t>
            </a:r>
            <a:r>
              <a:rPr i="1" lang="es" sz="700" u="none" cap="none" strike="noStrike">
                <a:solidFill>
                  <a:srgbClr val="414140"/>
                </a:solidFill>
                <a:latin typeface="Montserrat"/>
                <a:ea typeface="Montserrat"/>
                <a:cs typeface="Montserrat"/>
                <a:sym typeface="Montserrat"/>
              </a:rPr>
              <a:t>Educación y educadores</a:t>
            </a:r>
            <a:r>
              <a:rPr i="0" lang="es" sz="700" u="none" cap="none" strike="noStrike">
                <a:solidFill>
                  <a:srgbClr val="414140"/>
                </a:solidFill>
                <a:latin typeface="Montserrat"/>
                <a:ea typeface="Montserrat"/>
                <a:cs typeface="Montserrat"/>
                <a:sym typeface="Montserrat"/>
              </a:rPr>
              <a:t>, vol.8, p 77-89.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Mertens, L.. (1996)  Competencia laboral: sistemas, surgimiento y modelos. Montevideo: Cinterfor.119p.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McDonald, M. (2010) </a:t>
            </a:r>
            <a:r>
              <a:rPr i="1" lang="es" sz="700" u="none" cap="none" strike="noStrike">
                <a:solidFill>
                  <a:srgbClr val="414140"/>
                </a:solidFill>
                <a:latin typeface="Montserrat"/>
                <a:ea typeface="Montserrat"/>
                <a:cs typeface="Montserrat"/>
                <a:sym typeface="Montserrat"/>
              </a:rPr>
              <a:t>CAFCA Practice Sheet: Building the capacity of professionals through post-qualification development and training</a:t>
            </a:r>
            <a:r>
              <a:rPr i="0" lang="es" sz="700" u="none" cap="none" strike="noStrike">
                <a:solidFill>
                  <a:srgbClr val="414140"/>
                </a:solidFill>
                <a:latin typeface="Montserrat"/>
                <a:ea typeface="Montserrat"/>
                <a:cs typeface="Montserrat"/>
                <a:sym typeface="Montserrat"/>
              </a:rPr>
              <a:t>. Australian Institute of Family Studies.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Nuevos Futuros (2020). Revisión Bibliográfica 3: Aprendizaje de adultos: teoría y práctica.</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Pérez, Giovanni; Pineda, Uriel; Arango, Martín D. La capacitación a través de algunas teorías de aprendizaje y su influencia en la gestión de la empresa. Revista Virtual Universidad Católica del Norte, núm. 33, mayo-agosto, 2011, pp. 1-22. Fundación Universitaria Católica del Norte. Medellín, Colombia</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rPr i="0" lang="es" sz="700" u="none" cap="none" strike="noStrike">
                <a:solidFill>
                  <a:srgbClr val="414140"/>
                </a:solidFill>
                <a:latin typeface="Montserrat"/>
                <a:ea typeface="Montserrat"/>
                <a:cs typeface="Montserrat"/>
                <a:sym typeface="Montserrat"/>
              </a:rPr>
              <a:t>Walsh, K., &amp; Benjamin, R. (2020). Using Participatory Methods to Engage Multidisciplinary Clinical Staff in the Embedding of Trauma-Informed Care and Practice Principles in a Sub-Acute Mental Health Inpatient Unit. </a:t>
            </a:r>
            <a:r>
              <a:rPr i="1" lang="es" sz="700" u="none" cap="none" strike="noStrike">
                <a:solidFill>
                  <a:srgbClr val="414140"/>
                </a:solidFill>
                <a:latin typeface="Montserrat"/>
                <a:ea typeface="Montserrat"/>
                <a:cs typeface="Montserrat"/>
                <a:sym typeface="Montserrat"/>
              </a:rPr>
              <a:t>Journal of Multidisciplinary Healthcare</a:t>
            </a:r>
            <a:r>
              <a:rPr i="0" lang="es" sz="700" u="none" cap="none" strike="noStrike">
                <a:solidFill>
                  <a:srgbClr val="414140"/>
                </a:solidFill>
                <a:latin typeface="Montserrat"/>
                <a:ea typeface="Montserrat"/>
                <a:cs typeface="Montserrat"/>
                <a:sym typeface="Montserrat"/>
              </a:rPr>
              <a:t>, </a:t>
            </a:r>
            <a:r>
              <a:rPr i="1" lang="es" sz="700" u="none" cap="none" strike="noStrike">
                <a:solidFill>
                  <a:srgbClr val="414140"/>
                </a:solidFill>
                <a:latin typeface="Montserrat"/>
                <a:ea typeface="Montserrat"/>
                <a:cs typeface="Montserrat"/>
                <a:sym typeface="Montserrat"/>
              </a:rPr>
              <a:t>13</a:t>
            </a:r>
            <a:r>
              <a:rPr i="0" lang="es" sz="700" u="none" cap="none" strike="noStrike">
                <a:solidFill>
                  <a:srgbClr val="414140"/>
                </a:solidFill>
                <a:latin typeface="Montserrat"/>
                <a:ea typeface="Montserrat"/>
                <a:cs typeface="Montserrat"/>
                <a:sym typeface="Montserrat"/>
              </a:rPr>
              <a:t>, 485-494.</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i="0" lang="es" sz="700" u="none" cap="none" strike="noStrike">
                <a:solidFill>
                  <a:srgbClr val="414140"/>
                </a:solidFill>
                <a:latin typeface="Montserrat"/>
                <a:ea typeface="Montserrat"/>
                <a:cs typeface="Montserrat"/>
                <a:sym typeface="Montserrat"/>
              </a:rPr>
              <a:t>Willis, R., Gabriel, B., Morris Matthews, K. (2019). The Ngatahi Project: Competency development for the vulnerable children’s workforce. </a:t>
            </a:r>
            <a:r>
              <a:rPr i="1" lang="es" sz="700" u="none" cap="none" strike="noStrike">
                <a:solidFill>
                  <a:srgbClr val="414140"/>
                </a:solidFill>
                <a:latin typeface="Montserrat"/>
                <a:ea typeface="Montserrat"/>
                <a:cs typeface="Montserrat"/>
                <a:sym typeface="Montserrat"/>
              </a:rPr>
              <a:t>Policy Quartely</a:t>
            </a:r>
            <a:r>
              <a:rPr i="0" lang="es" sz="700" u="none" cap="none" strike="noStrike">
                <a:solidFill>
                  <a:srgbClr val="414140"/>
                </a:solidFill>
                <a:latin typeface="Montserrat"/>
                <a:ea typeface="Montserrat"/>
                <a:cs typeface="Montserrat"/>
                <a:sym typeface="Montserrat"/>
              </a:rPr>
              <a:t>, 15(1).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rgbClr val="000000"/>
              </a:buClr>
              <a:buSzPts val="1000"/>
              <a:buFont typeface="Arial"/>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Clr>
                <a:srgbClr val="000000"/>
              </a:buClr>
              <a:buSzPts val="1000"/>
              <a:buFont typeface="Arial"/>
              <a:buNone/>
            </a:pPr>
            <a:r>
              <a:t/>
            </a:r>
            <a:endParaRPr i="0" sz="700" u="none" cap="none" strike="noStrike">
              <a:solidFill>
                <a:srgbClr val="414140"/>
              </a:solidFill>
              <a:latin typeface="Montserrat"/>
              <a:ea typeface="Montserrat"/>
              <a:cs typeface="Montserrat"/>
              <a:sym typeface="Montserrat"/>
            </a:endParaRPr>
          </a:p>
        </p:txBody>
      </p:sp>
      <p:pic>
        <p:nvPicPr>
          <p:cNvPr id="406" name="Google Shape;406;p45"/>
          <p:cNvPicPr preferRelativeResize="0"/>
          <p:nvPr/>
        </p:nvPicPr>
        <p:blipFill>
          <a:blip r:embed="rId4">
            <a:alphaModFix/>
          </a:blip>
          <a:stretch>
            <a:fillRect/>
          </a:stretch>
        </p:blipFill>
        <p:spPr>
          <a:xfrm>
            <a:off x="6539750" y="4185226"/>
            <a:ext cx="2379466" cy="102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10" name="Shape 410"/>
        <p:cNvGrpSpPr/>
        <p:nvPr/>
      </p:nvGrpSpPr>
      <p:grpSpPr>
        <a:xfrm>
          <a:off x="0" y="0"/>
          <a:ext cx="0" cy="0"/>
          <a:chOff x="0" y="0"/>
          <a:chExt cx="0" cy="0"/>
        </a:xfrm>
      </p:grpSpPr>
      <p:pic>
        <p:nvPicPr>
          <p:cNvPr id="411" name="Google Shape;411;p46"/>
          <p:cNvPicPr preferRelativeResize="0"/>
          <p:nvPr/>
        </p:nvPicPr>
        <p:blipFill>
          <a:blip r:embed="rId3">
            <a:alphaModFix/>
          </a:blip>
          <a:stretch>
            <a:fillRect/>
          </a:stretch>
        </p:blipFill>
        <p:spPr>
          <a:xfrm>
            <a:off x="8344150" y="171875"/>
            <a:ext cx="623225" cy="932125"/>
          </a:xfrm>
          <a:prstGeom prst="rect">
            <a:avLst/>
          </a:prstGeom>
          <a:noFill/>
          <a:ln>
            <a:noFill/>
          </a:ln>
        </p:spPr>
      </p:pic>
      <p:sp>
        <p:nvSpPr>
          <p:cNvPr id="412" name="Google Shape;412;p46"/>
          <p:cNvSpPr/>
          <p:nvPr/>
        </p:nvSpPr>
        <p:spPr>
          <a:xfrm>
            <a:off x="267950" y="620980"/>
            <a:ext cx="3156506" cy="4278401"/>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9C1F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413" name="Google Shape;413;p46"/>
          <p:cNvSpPr txBox="1"/>
          <p:nvPr>
            <p:ph type="title"/>
          </p:nvPr>
        </p:nvSpPr>
        <p:spPr>
          <a:xfrm>
            <a:off x="462801" y="1980788"/>
            <a:ext cx="2370000" cy="2786400"/>
          </a:xfrm>
          <a:prstGeom prst="rect">
            <a:avLst/>
          </a:prstGeom>
          <a:noFill/>
          <a:ln>
            <a:noFill/>
          </a:ln>
        </p:spPr>
        <p:txBody>
          <a:bodyPr anchorCtr="0" anchor="t" bIns="0" lIns="0" spcFirstLastPara="1" rIns="0" wrap="square" tIns="5475">
            <a:noAutofit/>
          </a:bodyPr>
          <a:lstStyle/>
          <a:p>
            <a:pPr indent="0" lvl="0" marL="0" rtl="0" algn="l">
              <a:lnSpc>
                <a:spcPct val="105285"/>
              </a:lnSpc>
              <a:spcBef>
                <a:spcPts val="0"/>
              </a:spcBef>
              <a:spcAft>
                <a:spcPts val="0"/>
              </a:spcAft>
              <a:buNone/>
            </a:pPr>
            <a:r>
              <a:rPr lang="es" sz="1500">
                <a:solidFill>
                  <a:srgbClr val="FFFFFF"/>
                </a:solidFill>
                <a:latin typeface="Bitter Light"/>
                <a:ea typeface="Bitter Light"/>
                <a:cs typeface="Bitter Light"/>
                <a:sym typeface="Bitter Light"/>
              </a:rPr>
              <a:t>Nuevos Futuros</a:t>
            </a:r>
            <a:endParaRPr sz="15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Light"/>
                <a:ea typeface="Bitter Light"/>
                <a:cs typeface="Bitter Light"/>
                <a:sym typeface="Bitter Light"/>
              </a:rPr>
              <a:t>Formar </a:t>
            </a:r>
            <a:endParaRPr sz="40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Light"/>
                <a:ea typeface="Bitter Light"/>
                <a:cs typeface="Bitter Light"/>
                <a:sym typeface="Bitter Light"/>
              </a:rPr>
              <a:t>para</a:t>
            </a:r>
            <a:endParaRPr sz="4000">
              <a:solidFill>
                <a:srgbClr val="FFFFFF"/>
              </a:solidFill>
              <a:latin typeface="Bitter Light"/>
              <a:ea typeface="Bitter Light"/>
              <a:cs typeface="Bitter Light"/>
              <a:sym typeface="Bitter Light"/>
            </a:endParaRPr>
          </a:p>
          <a:p>
            <a:pPr indent="0" lvl="0" marL="0" rtl="0" algn="l">
              <a:lnSpc>
                <a:spcPct val="105285"/>
              </a:lnSpc>
              <a:spcBef>
                <a:spcPts val="0"/>
              </a:spcBef>
              <a:spcAft>
                <a:spcPts val="0"/>
              </a:spcAft>
              <a:buNone/>
            </a:pPr>
            <a:r>
              <a:rPr lang="es" sz="4000">
                <a:solidFill>
                  <a:srgbClr val="FFFFFF"/>
                </a:solidFill>
                <a:latin typeface="Bitter ExtraBold"/>
                <a:ea typeface="Bitter ExtraBold"/>
                <a:cs typeface="Bitter ExtraBold"/>
                <a:sym typeface="Bitter ExtraBold"/>
              </a:rPr>
              <a:t>trans-</a:t>
            </a:r>
            <a:endParaRPr sz="4000">
              <a:solidFill>
                <a:srgbClr val="FFFFFF"/>
              </a:solidFill>
              <a:latin typeface="Bitter ExtraBold"/>
              <a:ea typeface="Bitter ExtraBold"/>
              <a:cs typeface="Bitter ExtraBold"/>
              <a:sym typeface="Bitter ExtraBold"/>
            </a:endParaRPr>
          </a:p>
          <a:p>
            <a:pPr indent="0" lvl="0" marL="0" rtl="0" algn="l">
              <a:lnSpc>
                <a:spcPct val="105285"/>
              </a:lnSpc>
              <a:spcBef>
                <a:spcPts val="0"/>
              </a:spcBef>
              <a:spcAft>
                <a:spcPts val="0"/>
              </a:spcAft>
              <a:buNone/>
            </a:pPr>
            <a:r>
              <a:rPr lang="es" sz="4000">
                <a:solidFill>
                  <a:srgbClr val="FFFFFF"/>
                </a:solidFill>
                <a:latin typeface="Bitter ExtraBold"/>
                <a:ea typeface="Bitter ExtraBold"/>
                <a:cs typeface="Bitter ExtraBold"/>
                <a:sym typeface="Bitter ExtraBold"/>
              </a:rPr>
              <a:t>formar</a:t>
            </a:r>
            <a:endParaRPr sz="4000">
              <a:solidFill>
                <a:srgbClr val="FFFFFF"/>
              </a:solidFill>
              <a:latin typeface="Bitter ExtraBold"/>
              <a:ea typeface="Bitter ExtraBold"/>
              <a:cs typeface="Bitter ExtraBold"/>
              <a:sym typeface="Bitter ExtraBold"/>
            </a:endParaRPr>
          </a:p>
        </p:txBody>
      </p:sp>
      <p:pic>
        <p:nvPicPr>
          <p:cNvPr id="414" name="Google Shape;414;p46"/>
          <p:cNvPicPr preferRelativeResize="0"/>
          <p:nvPr/>
        </p:nvPicPr>
        <p:blipFill>
          <a:blip r:embed="rId4">
            <a:alphaModFix/>
          </a:blip>
          <a:stretch>
            <a:fillRect/>
          </a:stretch>
        </p:blipFill>
        <p:spPr>
          <a:xfrm>
            <a:off x="3657325" y="-1668500"/>
            <a:ext cx="4816651" cy="68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pic>
        <p:nvPicPr>
          <p:cNvPr id="125" name="Google Shape;125;p26"/>
          <p:cNvPicPr preferRelativeResize="0"/>
          <p:nvPr/>
        </p:nvPicPr>
        <p:blipFill>
          <a:blip r:embed="rId3">
            <a:alphaModFix/>
          </a:blip>
          <a:stretch>
            <a:fillRect/>
          </a:stretch>
        </p:blipFill>
        <p:spPr>
          <a:xfrm>
            <a:off x="8344150" y="171875"/>
            <a:ext cx="623225" cy="932125"/>
          </a:xfrm>
          <a:prstGeom prst="rect">
            <a:avLst/>
          </a:prstGeom>
          <a:noFill/>
          <a:ln>
            <a:noFill/>
          </a:ln>
        </p:spPr>
      </p:pic>
      <p:sp>
        <p:nvSpPr>
          <p:cNvPr id="126" name="Google Shape;126;p26"/>
          <p:cNvSpPr txBox="1"/>
          <p:nvPr/>
        </p:nvSpPr>
        <p:spPr>
          <a:xfrm>
            <a:off x="1083450" y="2813650"/>
            <a:ext cx="2999700" cy="1288500"/>
          </a:xfrm>
          <a:prstGeom prst="rect">
            <a:avLst/>
          </a:prstGeom>
          <a:noFill/>
          <a:ln>
            <a:noFill/>
          </a:ln>
        </p:spPr>
        <p:txBody>
          <a:bodyPr anchorCtr="0" anchor="t" bIns="0" lIns="0" spcFirstLastPara="1" rIns="0" wrap="square" tIns="7225">
            <a:noAutofit/>
          </a:bodyPr>
          <a:lstStyle/>
          <a:p>
            <a:pPr indent="-139100" lvl="0" marL="255600" rtl="0" algn="l">
              <a:lnSpc>
                <a:spcPct val="150000"/>
              </a:lnSpc>
              <a:spcBef>
                <a:spcPts val="200"/>
              </a:spcBef>
              <a:spcAft>
                <a:spcPts val="0"/>
              </a:spcAft>
              <a:buClr>
                <a:srgbClr val="26BDBF"/>
              </a:buClr>
              <a:buSzPts val="1000"/>
              <a:buFont typeface="Bitter"/>
              <a:buAutoNum type="arabicPeriod"/>
            </a:pPr>
            <a:r>
              <a:rPr b="1" lang="es" sz="1000">
                <a:solidFill>
                  <a:srgbClr val="26BDBF"/>
                </a:solidFill>
                <a:latin typeface="Bitter"/>
                <a:ea typeface="Bitter"/>
                <a:cs typeface="Bitter"/>
                <a:sym typeface="Bitter"/>
              </a:rPr>
              <a:t>Definición del contenido de capacitación</a:t>
            </a:r>
            <a:endParaRPr b="1" sz="1000">
              <a:solidFill>
                <a:srgbClr val="26BDBF"/>
              </a:solidFill>
              <a:latin typeface="Bitter"/>
              <a:ea typeface="Bitter"/>
              <a:cs typeface="Bitter"/>
              <a:sym typeface="Bitter"/>
            </a:endParaRPr>
          </a:p>
          <a:p>
            <a:pPr indent="-139100" lvl="0" marL="255600" rtl="0" algn="l">
              <a:lnSpc>
                <a:spcPct val="150000"/>
              </a:lnSpc>
              <a:spcBef>
                <a:spcPts val="0"/>
              </a:spcBef>
              <a:spcAft>
                <a:spcPts val="0"/>
              </a:spcAft>
              <a:buClr>
                <a:srgbClr val="055CF2"/>
              </a:buClr>
              <a:buSzPts val="1000"/>
              <a:buFont typeface="Bitter"/>
              <a:buAutoNum type="arabicPeriod"/>
            </a:pPr>
            <a:r>
              <a:rPr b="1" lang="es" sz="1000">
                <a:solidFill>
                  <a:srgbClr val="055CF2"/>
                </a:solidFill>
                <a:latin typeface="Bitter"/>
                <a:ea typeface="Bitter"/>
                <a:cs typeface="Bitter"/>
                <a:sym typeface="Bitter"/>
              </a:rPr>
              <a:t>Presentación de la capacitación</a:t>
            </a:r>
            <a:endParaRPr b="1" sz="1000">
              <a:solidFill>
                <a:srgbClr val="055CF2"/>
              </a:solidFill>
              <a:latin typeface="Bitter"/>
              <a:ea typeface="Bitter"/>
              <a:cs typeface="Bitter"/>
              <a:sym typeface="Bitter"/>
            </a:endParaRPr>
          </a:p>
          <a:p>
            <a:pPr indent="-139100" lvl="0" marL="255600" rtl="0" algn="l">
              <a:lnSpc>
                <a:spcPct val="150000"/>
              </a:lnSpc>
              <a:spcBef>
                <a:spcPts val="0"/>
              </a:spcBef>
              <a:spcAft>
                <a:spcPts val="0"/>
              </a:spcAft>
              <a:buClr>
                <a:srgbClr val="7EB713"/>
              </a:buClr>
              <a:buSzPts val="1000"/>
              <a:buFont typeface="Bitter"/>
              <a:buAutoNum type="arabicPeriod"/>
            </a:pPr>
            <a:r>
              <a:rPr b="1" lang="es" sz="1000">
                <a:solidFill>
                  <a:srgbClr val="7EB713"/>
                </a:solidFill>
                <a:latin typeface="Bitter"/>
                <a:ea typeface="Bitter"/>
                <a:cs typeface="Bitter"/>
                <a:sym typeface="Bitter"/>
              </a:rPr>
              <a:t>Sello certificación instituciones</a:t>
            </a:r>
            <a:endParaRPr b="1" sz="1000">
              <a:solidFill>
                <a:srgbClr val="7EB713"/>
              </a:solidFill>
              <a:latin typeface="Bitter"/>
              <a:ea typeface="Bitter"/>
              <a:cs typeface="Bitter"/>
              <a:sym typeface="Bitter"/>
            </a:endParaRPr>
          </a:p>
          <a:p>
            <a:pPr indent="-139100" lvl="0" marL="255600" rtl="0" algn="l">
              <a:lnSpc>
                <a:spcPct val="150000"/>
              </a:lnSpc>
              <a:spcBef>
                <a:spcPts val="0"/>
              </a:spcBef>
              <a:spcAft>
                <a:spcPts val="0"/>
              </a:spcAft>
              <a:buClr>
                <a:srgbClr val="F6D120"/>
              </a:buClr>
              <a:buSzPts val="1000"/>
              <a:buFont typeface="Bitter"/>
              <a:buAutoNum type="arabicPeriod"/>
            </a:pPr>
            <a:r>
              <a:rPr b="1" lang="es" sz="1000">
                <a:solidFill>
                  <a:srgbClr val="F6D120"/>
                </a:solidFill>
                <a:latin typeface="Bitter"/>
                <a:ea typeface="Bitter"/>
                <a:cs typeface="Bitter"/>
                <a:sym typeface="Bitter"/>
              </a:rPr>
              <a:t>Certificación de personas</a:t>
            </a:r>
            <a:endParaRPr b="1" sz="1000">
              <a:solidFill>
                <a:srgbClr val="F6D120"/>
              </a:solidFill>
              <a:latin typeface="Bitter"/>
              <a:ea typeface="Bitter"/>
              <a:cs typeface="Bitter"/>
              <a:sym typeface="Bitter"/>
            </a:endParaRPr>
          </a:p>
          <a:p>
            <a:pPr indent="-139100" lvl="0" marL="255600" rtl="0" algn="l">
              <a:lnSpc>
                <a:spcPct val="150000"/>
              </a:lnSpc>
              <a:spcBef>
                <a:spcPts val="0"/>
              </a:spcBef>
              <a:spcAft>
                <a:spcPts val="0"/>
              </a:spcAft>
              <a:buClr>
                <a:srgbClr val="FA5936"/>
              </a:buClr>
              <a:buSzPts val="1000"/>
              <a:buFont typeface="Bitter"/>
              <a:buAutoNum type="arabicPeriod"/>
            </a:pPr>
            <a:r>
              <a:rPr b="1" lang="es" sz="1000">
                <a:solidFill>
                  <a:srgbClr val="FA5936"/>
                </a:solidFill>
                <a:latin typeface="Bitter"/>
                <a:ea typeface="Bitter"/>
                <a:cs typeface="Bitter"/>
                <a:sym typeface="Bitter"/>
              </a:rPr>
              <a:t>Funciones ejecutivas y transversales</a:t>
            </a:r>
            <a:endParaRPr b="1" sz="1000">
              <a:solidFill>
                <a:srgbClr val="FA5936"/>
              </a:solidFill>
              <a:latin typeface="Bitter"/>
              <a:ea typeface="Bitter"/>
              <a:cs typeface="Bitter"/>
              <a:sym typeface="Bitter"/>
            </a:endParaRPr>
          </a:p>
        </p:txBody>
      </p:sp>
      <p:sp>
        <p:nvSpPr>
          <p:cNvPr id="127" name="Google Shape;127;p26"/>
          <p:cNvSpPr txBox="1"/>
          <p:nvPr/>
        </p:nvSpPr>
        <p:spPr>
          <a:xfrm>
            <a:off x="678680" y="801950"/>
            <a:ext cx="3565800" cy="1075800"/>
          </a:xfrm>
          <a:prstGeom prst="rect">
            <a:avLst/>
          </a:prstGeom>
          <a:noFill/>
          <a:ln>
            <a:noFill/>
          </a:ln>
        </p:spPr>
        <p:txBody>
          <a:bodyPr anchorCtr="0" anchor="t" bIns="0" lIns="0" spcFirstLastPara="1" rIns="0" wrap="square" tIns="5775">
            <a:noAutofit/>
          </a:bodyPr>
          <a:lstStyle/>
          <a:p>
            <a:pPr indent="0" lvl="0" marL="0" rtl="0" algn="l">
              <a:spcBef>
                <a:spcPts val="0"/>
              </a:spcBef>
              <a:spcAft>
                <a:spcPts val="0"/>
              </a:spcAft>
              <a:buNone/>
            </a:pPr>
            <a:r>
              <a:rPr lang="es" sz="7000">
                <a:solidFill>
                  <a:srgbClr val="055CF2"/>
                </a:solidFill>
                <a:latin typeface="Bitter"/>
                <a:ea typeface="Bitter"/>
                <a:cs typeface="Bitter"/>
                <a:sym typeface="Bitter"/>
              </a:rPr>
              <a:t>Índice</a:t>
            </a:r>
            <a:endParaRPr sz="7000">
              <a:solidFill>
                <a:srgbClr val="FFFFFF"/>
              </a:solidFill>
              <a:latin typeface="Bitter"/>
              <a:ea typeface="Bitter"/>
              <a:cs typeface="Bitter"/>
              <a:sym typeface="Bitter"/>
            </a:endParaRPr>
          </a:p>
        </p:txBody>
      </p:sp>
      <p:sp>
        <p:nvSpPr>
          <p:cNvPr id="128" name="Google Shape;128;p26"/>
          <p:cNvSpPr/>
          <p:nvPr/>
        </p:nvSpPr>
        <p:spPr>
          <a:xfrm>
            <a:off x="0" y="2442956"/>
            <a:ext cx="8054073" cy="0"/>
          </a:xfrm>
          <a:custGeom>
            <a:rect b="b" l="l" r="r" t="t"/>
            <a:pathLst>
              <a:path extrusionOk="0" h="120000" w="17701260">
                <a:moveTo>
                  <a:pt x="0" y="0"/>
                </a:moveTo>
                <a:lnTo>
                  <a:pt x="17701031" y="0"/>
                </a:lnTo>
              </a:path>
            </a:pathLst>
          </a:custGeom>
          <a:noFill/>
          <a:ln cap="flat" cmpd="sng" w="10450">
            <a:solidFill>
              <a:srgbClr val="055C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29" name="Google Shape;129;p26"/>
          <p:cNvSpPr txBox="1"/>
          <p:nvPr/>
        </p:nvSpPr>
        <p:spPr>
          <a:xfrm>
            <a:off x="4164825" y="2813650"/>
            <a:ext cx="407100" cy="1288500"/>
          </a:xfrm>
          <a:prstGeom prst="rect">
            <a:avLst/>
          </a:prstGeom>
          <a:noFill/>
          <a:ln>
            <a:noFill/>
          </a:ln>
        </p:spPr>
        <p:txBody>
          <a:bodyPr anchorCtr="0" anchor="t" bIns="0" lIns="0" spcFirstLastPara="1" rIns="0" wrap="square" tIns="7225">
            <a:noAutofit/>
          </a:bodyPr>
          <a:lstStyle/>
          <a:p>
            <a:pPr indent="0" lvl="0" marL="0" rtl="0" algn="r">
              <a:lnSpc>
                <a:spcPct val="150000"/>
              </a:lnSpc>
              <a:spcBef>
                <a:spcPts val="200"/>
              </a:spcBef>
              <a:spcAft>
                <a:spcPts val="0"/>
              </a:spcAft>
              <a:buNone/>
            </a:pPr>
            <a:r>
              <a:rPr b="1" lang="es" sz="1000">
                <a:solidFill>
                  <a:srgbClr val="26BDBF"/>
                </a:solidFill>
                <a:latin typeface="Bitter"/>
                <a:ea typeface="Bitter"/>
                <a:cs typeface="Bitter"/>
                <a:sym typeface="Bitter"/>
              </a:rPr>
              <a:t>5</a:t>
            </a:r>
            <a:endParaRPr b="1" sz="1000">
              <a:solidFill>
                <a:srgbClr val="26BDBF"/>
              </a:solidFill>
              <a:latin typeface="Bitter"/>
              <a:ea typeface="Bitter"/>
              <a:cs typeface="Bitter"/>
              <a:sym typeface="Bitter"/>
            </a:endParaRPr>
          </a:p>
          <a:p>
            <a:pPr indent="0" lvl="0" marL="0" rtl="0" algn="r">
              <a:lnSpc>
                <a:spcPct val="150000"/>
              </a:lnSpc>
              <a:spcBef>
                <a:spcPts val="200"/>
              </a:spcBef>
              <a:spcAft>
                <a:spcPts val="0"/>
              </a:spcAft>
              <a:buNone/>
            </a:pPr>
            <a:r>
              <a:rPr b="1" lang="es" sz="1000">
                <a:solidFill>
                  <a:srgbClr val="055CF2"/>
                </a:solidFill>
                <a:latin typeface="Bitter"/>
                <a:ea typeface="Bitter"/>
                <a:cs typeface="Bitter"/>
                <a:sym typeface="Bitter"/>
              </a:rPr>
              <a:t>8</a:t>
            </a:r>
            <a:endParaRPr b="1" sz="1000">
              <a:solidFill>
                <a:srgbClr val="055CF2"/>
              </a:solidFill>
              <a:latin typeface="Bitter"/>
              <a:ea typeface="Bitter"/>
              <a:cs typeface="Bitter"/>
              <a:sym typeface="Bitter"/>
            </a:endParaRPr>
          </a:p>
          <a:p>
            <a:pPr indent="0" lvl="0" marL="0" rtl="0" algn="r">
              <a:lnSpc>
                <a:spcPct val="150000"/>
              </a:lnSpc>
              <a:spcBef>
                <a:spcPts val="200"/>
              </a:spcBef>
              <a:spcAft>
                <a:spcPts val="0"/>
              </a:spcAft>
              <a:buNone/>
            </a:pPr>
            <a:r>
              <a:rPr b="1" lang="es" sz="1000">
                <a:solidFill>
                  <a:srgbClr val="7EB713"/>
                </a:solidFill>
                <a:latin typeface="Bitter"/>
                <a:ea typeface="Bitter"/>
                <a:cs typeface="Bitter"/>
                <a:sym typeface="Bitter"/>
              </a:rPr>
              <a:t>12</a:t>
            </a:r>
            <a:endParaRPr b="1" sz="1000">
              <a:solidFill>
                <a:srgbClr val="7EB713"/>
              </a:solidFill>
              <a:latin typeface="Bitter"/>
              <a:ea typeface="Bitter"/>
              <a:cs typeface="Bitter"/>
              <a:sym typeface="Bitter"/>
            </a:endParaRPr>
          </a:p>
          <a:p>
            <a:pPr indent="0" lvl="0" marL="0" rtl="0" algn="r">
              <a:lnSpc>
                <a:spcPct val="150000"/>
              </a:lnSpc>
              <a:spcBef>
                <a:spcPts val="200"/>
              </a:spcBef>
              <a:spcAft>
                <a:spcPts val="0"/>
              </a:spcAft>
              <a:buNone/>
            </a:pPr>
            <a:r>
              <a:rPr b="1" lang="es" sz="1000">
                <a:solidFill>
                  <a:srgbClr val="F6D120"/>
                </a:solidFill>
                <a:latin typeface="Bitter"/>
                <a:ea typeface="Bitter"/>
                <a:cs typeface="Bitter"/>
                <a:sym typeface="Bitter"/>
              </a:rPr>
              <a:t>16</a:t>
            </a:r>
            <a:endParaRPr b="1" sz="1000">
              <a:solidFill>
                <a:srgbClr val="F6D120"/>
              </a:solidFill>
              <a:latin typeface="Bitter"/>
              <a:ea typeface="Bitter"/>
              <a:cs typeface="Bitter"/>
              <a:sym typeface="Bitter"/>
            </a:endParaRPr>
          </a:p>
          <a:p>
            <a:pPr indent="0" lvl="0" marL="0" rtl="0" algn="r">
              <a:lnSpc>
                <a:spcPct val="150000"/>
              </a:lnSpc>
              <a:spcBef>
                <a:spcPts val="200"/>
              </a:spcBef>
              <a:spcAft>
                <a:spcPts val="0"/>
              </a:spcAft>
              <a:buNone/>
            </a:pPr>
            <a:r>
              <a:rPr b="1" lang="es" sz="1000">
                <a:solidFill>
                  <a:srgbClr val="FA5936"/>
                </a:solidFill>
                <a:latin typeface="Bitter"/>
                <a:ea typeface="Bitter"/>
                <a:cs typeface="Bitter"/>
                <a:sym typeface="Bitter"/>
              </a:rPr>
              <a:t>19</a:t>
            </a:r>
            <a:endParaRPr b="1" sz="1000">
              <a:solidFill>
                <a:srgbClr val="FA5936"/>
              </a:solidFill>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133" name="Shape 133"/>
        <p:cNvGrpSpPr/>
        <p:nvPr/>
      </p:nvGrpSpPr>
      <p:grpSpPr>
        <a:xfrm>
          <a:off x="0" y="0"/>
          <a:ext cx="0" cy="0"/>
          <a:chOff x="0" y="0"/>
          <a:chExt cx="0" cy="0"/>
        </a:xfrm>
      </p:grpSpPr>
      <p:sp>
        <p:nvSpPr>
          <p:cNvPr id="134" name="Google Shape;134;p2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000">
                <a:solidFill>
                  <a:srgbClr val="2E75FF"/>
                </a:solidFill>
                <a:latin typeface="Bitter"/>
                <a:ea typeface="Bitter"/>
                <a:cs typeface="Bitter"/>
                <a:sym typeface="Bitter"/>
              </a:rPr>
              <a:t>Funciones ejecutivas y transversales</a:t>
            </a:r>
            <a:endParaRPr b="1" i="1" sz="1000">
              <a:solidFill>
                <a:srgbClr val="2E75FF"/>
              </a:solidFill>
              <a:latin typeface="Bitter"/>
              <a:ea typeface="Bitter"/>
              <a:cs typeface="Bitter"/>
              <a:sym typeface="Bitter"/>
            </a:endParaRPr>
          </a:p>
        </p:txBody>
      </p:sp>
      <p:sp>
        <p:nvSpPr>
          <p:cNvPr id="135" name="Google Shape;135;p2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14</a:t>
            </a:r>
            <a:endParaRPr sz="1500">
              <a:solidFill>
                <a:srgbClr val="F20A66"/>
              </a:solidFill>
              <a:latin typeface="Bitter"/>
              <a:ea typeface="Bitter"/>
              <a:cs typeface="Bitter"/>
              <a:sym typeface="Bitter"/>
            </a:endParaRPr>
          </a:p>
        </p:txBody>
      </p:sp>
      <p:sp>
        <p:nvSpPr>
          <p:cNvPr id="136" name="Google Shape;136;p27"/>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txBox="1"/>
          <p:nvPr/>
        </p:nvSpPr>
        <p:spPr>
          <a:xfrm>
            <a:off x="1408350" y="722754"/>
            <a:ext cx="1623600" cy="1974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2EA9FF"/>
                </a:solidFill>
                <a:latin typeface="Bitter"/>
                <a:ea typeface="Bitter"/>
                <a:cs typeface="Bitter"/>
                <a:sym typeface="Bitter"/>
              </a:rPr>
              <a:t>Oferta de Capacitación</a:t>
            </a:r>
            <a:endParaRPr sz="1000">
              <a:solidFill>
                <a:srgbClr val="2EA9FF"/>
              </a:solidFill>
              <a:latin typeface="Bitter"/>
              <a:ea typeface="Bitter"/>
              <a:cs typeface="Bitter"/>
              <a:sym typeface="Bitter"/>
            </a:endParaRPr>
          </a:p>
        </p:txBody>
      </p:sp>
      <p:sp>
        <p:nvSpPr>
          <p:cNvPr id="138" name="Google Shape;138;p27"/>
          <p:cNvSpPr txBox="1"/>
          <p:nvPr/>
        </p:nvSpPr>
        <p:spPr>
          <a:xfrm>
            <a:off x="495700" y="680600"/>
            <a:ext cx="577500" cy="210600"/>
          </a:xfrm>
          <a:prstGeom prst="rect">
            <a:avLst/>
          </a:prstGeom>
          <a:noFill/>
          <a:ln>
            <a:noFill/>
          </a:ln>
        </p:spPr>
        <p:txBody>
          <a:bodyPr anchorCtr="0" anchor="t" bIns="0" lIns="0" spcFirstLastPara="1" rIns="0" wrap="square" tIns="26550">
            <a:noAutofit/>
          </a:bodyPr>
          <a:lstStyle/>
          <a:p>
            <a:pPr indent="0" lvl="0" marL="0" marR="0" rtl="0" algn="ctr">
              <a:lnSpc>
                <a:spcPct val="100000"/>
              </a:lnSpc>
              <a:spcBef>
                <a:spcPts val="100"/>
              </a:spcBef>
              <a:spcAft>
                <a:spcPts val="0"/>
              </a:spcAft>
              <a:buNone/>
            </a:pPr>
            <a:r>
              <a:rPr b="1" lang="es" sz="600">
                <a:solidFill>
                  <a:srgbClr val="888888"/>
                </a:solidFill>
                <a:latin typeface="Montserrat"/>
                <a:ea typeface="Montserrat"/>
                <a:cs typeface="Montserrat"/>
                <a:sym typeface="Montserrat"/>
              </a:rPr>
              <a:t>Eje articulador</a:t>
            </a:r>
            <a:endParaRPr sz="600">
              <a:solidFill>
                <a:srgbClr val="888888"/>
              </a:solidFill>
              <a:latin typeface="Montserrat Light"/>
              <a:ea typeface="Montserrat Light"/>
              <a:cs typeface="Montserrat Light"/>
              <a:sym typeface="Montserrat Light"/>
            </a:endParaRPr>
          </a:p>
        </p:txBody>
      </p:sp>
      <p:sp>
        <p:nvSpPr>
          <p:cNvPr id="139" name="Google Shape;139;p27"/>
          <p:cNvSpPr txBox="1"/>
          <p:nvPr/>
        </p:nvSpPr>
        <p:spPr>
          <a:xfrm>
            <a:off x="3514950" y="722754"/>
            <a:ext cx="1623600" cy="1974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FA5936"/>
                </a:solidFill>
                <a:latin typeface="Bitter"/>
                <a:ea typeface="Bitter"/>
                <a:cs typeface="Bitter"/>
                <a:sym typeface="Bitter"/>
              </a:rPr>
              <a:t>Intermediarios</a:t>
            </a:r>
            <a:endParaRPr sz="1000">
              <a:solidFill>
                <a:srgbClr val="FA5936"/>
              </a:solidFill>
              <a:latin typeface="Bitter"/>
              <a:ea typeface="Bitter"/>
              <a:cs typeface="Bitter"/>
              <a:sym typeface="Bitter"/>
            </a:endParaRPr>
          </a:p>
        </p:txBody>
      </p:sp>
      <p:sp>
        <p:nvSpPr>
          <p:cNvPr id="140" name="Google Shape;140;p27"/>
          <p:cNvSpPr txBox="1"/>
          <p:nvPr/>
        </p:nvSpPr>
        <p:spPr>
          <a:xfrm>
            <a:off x="6535400" y="722754"/>
            <a:ext cx="1623600" cy="1974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337F6E"/>
                </a:solidFill>
                <a:latin typeface="Bitter"/>
                <a:ea typeface="Bitter"/>
                <a:cs typeface="Bitter"/>
                <a:sym typeface="Bitter"/>
              </a:rPr>
              <a:t>Demanda de capacitación</a:t>
            </a:r>
            <a:endParaRPr sz="1000">
              <a:solidFill>
                <a:srgbClr val="337F6E"/>
              </a:solidFill>
              <a:latin typeface="Bitter"/>
              <a:ea typeface="Bitter"/>
              <a:cs typeface="Bitter"/>
              <a:sym typeface="Bitter"/>
            </a:endParaRPr>
          </a:p>
        </p:txBody>
      </p:sp>
      <p:cxnSp>
        <p:nvCxnSpPr>
          <p:cNvPr id="141" name="Google Shape;141;p27"/>
          <p:cNvCxnSpPr/>
          <p:nvPr/>
        </p:nvCxnSpPr>
        <p:spPr>
          <a:xfrm>
            <a:off x="803425" y="1308550"/>
            <a:ext cx="0" cy="2445000"/>
          </a:xfrm>
          <a:prstGeom prst="straightConnector1">
            <a:avLst/>
          </a:prstGeom>
          <a:noFill/>
          <a:ln cap="flat" cmpd="sng" w="19050">
            <a:solidFill>
              <a:srgbClr val="9C1FF2"/>
            </a:solidFill>
            <a:prstDash val="solid"/>
            <a:round/>
            <a:headEnd len="med" w="med" type="none"/>
            <a:tailEnd len="med" w="med" type="none"/>
          </a:ln>
        </p:spPr>
      </p:cxnSp>
      <p:sp>
        <p:nvSpPr>
          <p:cNvPr id="142" name="Google Shape;142;p27"/>
          <p:cNvSpPr/>
          <p:nvPr/>
        </p:nvSpPr>
        <p:spPr>
          <a:xfrm>
            <a:off x="398650" y="979050"/>
            <a:ext cx="771600" cy="480300"/>
          </a:xfrm>
          <a:prstGeom prst="rect">
            <a:avLst/>
          </a:prstGeom>
          <a:solidFill>
            <a:srgbClr val="9C1FF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Definición del contenido</a:t>
            </a:r>
            <a:r>
              <a:rPr lang="es" sz="600">
                <a:solidFill>
                  <a:srgbClr val="FFFFFF"/>
                </a:solidFill>
                <a:latin typeface="Montserrat"/>
                <a:ea typeface="Montserrat"/>
                <a:cs typeface="Montserrat"/>
                <a:sym typeface="Montserrat"/>
              </a:rPr>
              <a:t> de capacitación</a:t>
            </a:r>
            <a:endParaRPr sz="600">
              <a:solidFill>
                <a:srgbClr val="FFFFFF"/>
              </a:solidFill>
              <a:latin typeface="Montserrat"/>
              <a:ea typeface="Montserrat"/>
              <a:cs typeface="Montserrat"/>
              <a:sym typeface="Montserrat"/>
            </a:endParaRPr>
          </a:p>
        </p:txBody>
      </p:sp>
      <p:sp>
        <p:nvSpPr>
          <p:cNvPr id="143" name="Google Shape;143;p27"/>
          <p:cNvSpPr/>
          <p:nvPr/>
        </p:nvSpPr>
        <p:spPr>
          <a:xfrm>
            <a:off x="398650" y="2073350"/>
            <a:ext cx="771600" cy="480300"/>
          </a:xfrm>
          <a:prstGeom prst="rect">
            <a:avLst/>
          </a:prstGeom>
          <a:solidFill>
            <a:srgbClr val="9C1FF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Presentación</a:t>
            </a:r>
            <a:r>
              <a:rPr lang="es" sz="600">
                <a:solidFill>
                  <a:srgbClr val="FFFFFF"/>
                </a:solidFill>
                <a:latin typeface="Montserrat"/>
                <a:ea typeface="Montserrat"/>
                <a:cs typeface="Montserrat"/>
                <a:sym typeface="Montserrat"/>
              </a:rPr>
              <a:t> de la capacitación</a:t>
            </a:r>
            <a:endParaRPr sz="600">
              <a:solidFill>
                <a:srgbClr val="FFFFFF"/>
              </a:solidFill>
              <a:latin typeface="Montserrat"/>
              <a:ea typeface="Montserrat"/>
              <a:cs typeface="Montserrat"/>
              <a:sym typeface="Montserrat"/>
            </a:endParaRPr>
          </a:p>
        </p:txBody>
      </p:sp>
      <p:sp>
        <p:nvSpPr>
          <p:cNvPr id="144" name="Google Shape;144;p27"/>
          <p:cNvSpPr/>
          <p:nvPr/>
        </p:nvSpPr>
        <p:spPr>
          <a:xfrm>
            <a:off x="398650" y="2921350"/>
            <a:ext cx="771600" cy="480300"/>
          </a:xfrm>
          <a:prstGeom prst="rect">
            <a:avLst/>
          </a:prstGeom>
          <a:solidFill>
            <a:srgbClr val="9C1FF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Sello certificación</a:t>
            </a:r>
            <a:r>
              <a:rPr lang="es" sz="600">
                <a:solidFill>
                  <a:srgbClr val="FFFFFF"/>
                </a:solidFill>
                <a:latin typeface="Montserrat"/>
                <a:ea typeface="Montserrat"/>
                <a:cs typeface="Montserrat"/>
                <a:sym typeface="Montserrat"/>
              </a:rPr>
              <a:t> de institución</a:t>
            </a:r>
            <a:endParaRPr sz="600">
              <a:solidFill>
                <a:srgbClr val="FFFFFF"/>
              </a:solidFill>
              <a:latin typeface="Montserrat"/>
              <a:ea typeface="Montserrat"/>
              <a:cs typeface="Montserrat"/>
              <a:sym typeface="Montserrat"/>
            </a:endParaRPr>
          </a:p>
        </p:txBody>
      </p:sp>
      <p:sp>
        <p:nvSpPr>
          <p:cNvPr id="145" name="Google Shape;145;p27"/>
          <p:cNvSpPr/>
          <p:nvPr/>
        </p:nvSpPr>
        <p:spPr>
          <a:xfrm>
            <a:off x="398650" y="3607375"/>
            <a:ext cx="771600" cy="480300"/>
          </a:xfrm>
          <a:prstGeom prst="rect">
            <a:avLst/>
          </a:prstGeom>
          <a:solidFill>
            <a:srgbClr val="9C1FF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Certificación</a:t>
            </a:r>
            <a:r>
              <a:rPr lang="es" sz="600">
                <a:solidFill>
                  <a:srgbClr val="FFFFFF"/>
                </a:solidFill>
                <a:latin typeface="Montserrat"/>
                <a:ea typeface="Montserrat"/>
                <a:cs typeface="Montserrat"/>
                <a:sym typeface="Montserrat"/>
              </a:rPr>
              <a:t> persona</a:t>
            </a:r>
            <a:endParaRPr sz="600">
              <a:solidFill>
                <a:srgbClr val="FFFFFF"/>
              </a:solidFill>
              <a:latin typeface="Montserrat"/>
              <a:ea typeface="Montserrat"/>
              <a:cs typeface="Montserrat"/>
              <a:sym typeface="Montserrat"/>
            </a:endParaRPr>
          </a:p>
        </p:txBody>
      </p:sp>
      <p:sp>
        <p:nvSpPr>
          <p:cNvPr id="146" name="Google Shape;146;p27"/>
          <p:cNvSpPr/>
          <p:nvPr/>
        </p:nvSpPr>
        <p:spPr>
          <a:xfrm>
            <a:off x="1394700" y="978425"/>
            <a:ext cx="1623600" cy="147600"/>
          </a:xfrm>
          <a:prstGeom prst="rect">
            <a:avLst/>
          </a:prstGeom>
          <a:solidFill>
            <a:srgbClr val="2EA9FF"/>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Contenido</a:t>
            </a:r>
            <a:endParaRPr sz="600">
              <a:solidFill>
                <a:srgbClr val="FFFFFF"/>
              </a:solidFill>
              <a:latin typeface="Montserrat"/>
              <a:ea typeface="Montserrat"/>
              <a:cs typeface="Montserrat"/>
              <a:sym typeface="Montserrat"/>
            </a:endParaRPr>
          </a:p>
        </p:txBody>
      </p:sp>
      <p:sp>
        <p:nvSpPr>
          <p:cNvPr id="147" name="Google Shape;147;p27"/>
          <p:cNvSpPr/>
          <p:nvPr/>
        </p:nvSpPr>
        <p:spPr>
          <a:xfrm>
            <a:off x="3148350" y="978425"/>
            <a:ext cx="25062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Estructura</a:t>
            </a:r>
            <a:endParaRPr sz="600">
              <a:solidFill>
                <a:srgbClr val="FFFFFF"/>
              </a:solidFill>
              <a:latin typeface="Montserrat"/>
              <a:ea typeface="Montserrat"/>
              <a:cs typeface="Montserrat"/>
              <a:sym typeface="Montserrat"/>
            </a:endParaRPr>
          </a:p>
        </p:txBody>
      </p:sp>
      <p:sp>
        <p:nvSpPr>
          <p:cNvPr id="148" name="Google Shape;148;p27"/>
          <p:cNvSpPr/>
          <p:nvPr/>
        </p:nvSpPr>
        <p:spPr>
          <a:xfrm>
            <a:off x="3161904" y="1508137"/>
            <a:ext cx="825000" cy="2703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Otras instituciones </a:t>
            </a:r>
            <a:endParaRPr sz="500">
              <a:solidFill>
                <a:srgbClr val="FA5936"/>
              </a:solidFill>
              <a:latin typeface="Montserrat"/>
              <a:ea typeface="Montserrat"/>
              <a:cs typeface="Montserrat"/>
              <a:sym typeface="Montserrat"/>
            </a:endParaRPr>
          </a:p>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públicas (MINSAL, Senda)</a:t>
            </a:r>
            <a:endParaRPr sz="500">
              <a:solidFill>
                <a:srgbClr val="FA5936"/>
              </a:solidFill>
              <a:latin typeface="Montserrat"/>
              <a:ea typeface="Montserrat"/>
              <a:cs typeface="Montserrat"/>
              <a:sym typeface="Montserrat"/>
            </a:endParaRPr>
          </a:p>
        </p:txBody>
      </p:sp>
      <p:cxnSp>
        <p:nvCxnSpPr>
          <p:cNvPr id="149" name="Google Shape;149;p27"/>
          <p:cNvCxnSpPr/>
          <p:nvPr/>
        </p:nvCxnSpPr>
        <p:spPr>
          <a:xfrm>
            <a:off x="3872854" y="1346162"/>
            <a:ext cx="340200" cy="0"/>
          </a:xfrm>
          <a:prstGeom prst="straightConnector1">
            <a:avLst/>
          </a:prstGeom>
          <a:noFill/>
          <a:ln cap="flat" cmpd="sng" w="9525">
            <a:solidFill>
              <a:srgbClr val="9E9E9E"/>
            </a:solidFill>
            <a:prstDash val="solid"/>
            <a:round/>
            <a:headEnd len="med" w="med" type="none"/>
            <a:tailEnd len="med" w="med" type="none"/>
          </a:ln>
        </p:spPr>
      </p:cxnSp>
      <p:sp>
        <p:nvSpPr>
          <p:cNvPr id="150" name="Google Shape;150;p27"/>
          <p:cNvSpPr/>
          <p:nvPr/>
        </p:nvSpPr>
        <p:spPr>
          <a:xfrm>
            <a:off x="4074054" y="1261732"/>
            <a:ext cx="6489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Competencias</a:t>
            </a:r>
            <a:endParaRPr sz="500">
              <a:solidFill>
                <a:srgbClr val="FA5936"/>
              </a:solidFill>
              <a:latin typeface="Montserrat"/>
              <a:ea typeface="Montserrat"/>
              <a:cs typeface="Montserrat"/>
              <a:sym typeface="Montserrat"/>
            </a:endParaRPr>
          </a:p>
        </p:txBody>
      </p:sp>
      <p:sp>
        <p:nvSpPr>
          <p:cNvPr id="151" name="Google Shape;151;p27"/>
          <p:cNvSpPr/>
          <p:nvPr/>
        </p:nvSpPr>
        <p:spPr>
          <a:xfrm>
            <a:off x="4978154" y="1175462"/>
            <a:ext cx="6873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Conocimientos</a:t>
            </a:r>
            <a:endParaRPr sz="500">
              <a:solidFill>
                <a:srgbClr val="FA5936"/>
              </a:solidFill>
              <a:latin typeface="Montserrat"/>
              <a:ea typeface="Montserrat"/>
              <a:cs typeface="Montserrat"/>
              <a:sym typeface="Montserrat"/>
            </a:endParaRPr>
          </a:p>
        </p:txBody>
      </p:sp>
      <p:sp>
        <p:nvSpPr>
          <p:cNvPr id="152" name="Google Shape;152;p27"/>
          <p:cNvSpPr/>
          <p:nvPr/>
        </p:nvSpPr>
        <p:spPr>
          <a:xfrm>
            <a:off x="4978154" y="1417811"/>
            <a:ext cx="6873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Habilidades</a:t>
            </a:r>
            <a:endParaRPr sz="500">
              <a:solidFill>
                <a:srgbClr val="FA5936"/>
              </a:solidFill>
              <a:latin typeface="Montserrat"/>
              <a:ea typeface="Montserrat"/>
              <a:cs typeface="Montserrat"/>
              <a:sym typeface="Montserrat"/>
            </a:endParaRPr>
          </a:p>
        </p:txBody>
      </p:sp>
      <p:sp>
        <p:nvSpPr>
          <p:cNvPr id="153" name="Google Shape;153;p27"/>
          <p:cNvSpPr/>
          <p:nvPr/>
        </p:nvSpPr>
        <p:spPr>
          <a:xfrm>
            <a:off x="4978154" y="1660160"/>
            <a:ext cx="6873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Actitudes</a:t>
            </a:r>
            <a:endParaRPr sz="500">
              <a:solidFill>
                <a:srgbClr val="FA5936"/>
              </a:solidFill>
              <a:latin typeface="Montserrat"/>
              <a:ea typeface="Montserrat"/>
              <a:cs typeface="Montserrat"/>
              <a:sym typeface="Montserrat"/>
            </a:endParaRPr>
          </a:p>
        </p:txBody>
      </p:sp>
      <p:sp>
        <p:nvSpPr>
          <p:cNvPr id="154" name="Google Shape;154;p27"/>
          <p:cNvSpPr/>
          <p:nvPr/>
        </p:nvSpPr>
        <p:spPr>
          <a:xfrm>
            <a:off x="3664350" y="1966050"/>
            <a:ext cx="14742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Coordinación</a:t>
            </a:r>
            <a:endParaRPr sz="600">
              <a:solidFill>
                <a:srgbClr val="FFFFFF"/>
              </a:solidFill>
              <a:latin typeface="Montserrat"/>
              <a:ea typeface="Montserrat"/>
              <a:cs typeface="Montserrat"/>
              <a:sym typeface="Montserrat"/>
            </a:endParaRPr>
          </a:p>
        </p:txBody>
      </p:sp>
      <p:sp>
        <p:nvSpPr>
          <p:cNvPr id="155" name="Google Shape;155;p27"/>
          <p:cNvSpPr/>
          <p:nvPr/>
        </p:nvSpPr>
        <p:spPr>
          <a:xfrm>
            <a:off x="3673400" y="2145533"/>
            <a:ext cx="725100" cy="160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SENCE</a:t>
            </a:r>
            <a:endParaRPr sz="500">
              <a:solidFill>
                <a:srgbClr val="FA5936"/>
              </a:solidFill>
              <a:latin typeface="Montserrat"/>
              <a:ea typeface="Montserrat"/>
              <a:cs typeface="Montserrat"/>
              <a:sym typeface="Montserrat"/>
            </a:endParaRPr>
          </a:p>
        </p:txBody>
      </p:sp>
      <p:sp>
        <p:nvSpPr>
          <p:cNvPr id="156" name="Google Shape;156;p27"/>
          <p:cNvSpPr/>
          <p:nvPr/>
        </p:nvSpPr>
        <p:spPr>
          <a:xfrm>
            <a:off x="4484900" y="2145533"/>
            <a:ext cx="655200" cy="160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OTIC</a:t>
            </a:r>
            <a:endParaRPr sz="500">
              <a:solidFill>
                <a:srgbClr val="FA5936"/>
              </a:solidFill>
              <a:latin typeface="Montserrat"/>
              <a:ea typeface="Montserrat"/>
              <a:cs typeface="Montserrat"/>
              <a:sym typeface="Montserrat"/>
            </a:endParaRPr>
          </a:p>
        </p:txBody>
      </p:sp>
      <p:sp>
        <p:nvSpPr>
          <p:cNvPr id="157" name="Google Shape;157;p27"/>
          <p:cNvSpPr/>
          <p:nvPr/>
        </p:nvSpPr>
        <p:spPr>
          <a:xfrm>
            <a:off x="3664350" y="2396488"/>
            <a:ext cx="14742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Financiamiento</a:t>
            </a:r>
            <a:endParaRPr sz="600">
              <a:solidFill>
                <a:srgbClr val="FFFFFF"/>
              </a:solidFill>
              <a:latin typeface="Montserrat"/>
              <a:ea typeface="Montserrat"/>
              <a:cs typeface="Montserrat"/>
              <a:sym typeface="Montserrat"/>
            </a:endParaRPr>
          </a:p>
        </p:txBody>
      </p:sp>
      <p:sp>
        <p:nvSpPr>
          <p:cNvPr id="158" name="Google Shape;158;p27"/>
          <p:cNvSpPr/>
          <p:nvPr/>
        </p:nvSpPr>
        <p:spPr>
          <a:xfrm>
            <a:off x="3665750" y="2571117"/>
            <a:ext cx="736200" cy="160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Residencia</a:t>
            </a:r>
            <a:endParaRPr sz="500">
              <a:solidFill>
                <a:srgbClr val="FA5936"/>
              </a:solidFill>
              <a:latin typeface="Montserrat"/>
              <a:ea typeface="Montserrat"/>
              <a:cs typeface="Montserrat"/>
              <a:sym typeface="Montserrat"/>
            </a:endParaRPr>
          </a:p>
        </p:txBody>
      </p:sp>
      <p:sp>
        <p:nvSpPr>
          <p:cNvPr id="159" name="Google Shape;159;p27"/>
          <p:cNvSpPr/>
          <p:nvPr/>
        </p:nvSpPr>
        <p:spPr>
          <a:xfrm>
            <a:off x="4484851" y="2577717"/>
            <a:ext cx="655200" cy="160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Empresas</a:t>
            </a:r>
            <a:endParaRPr sz="500">
              <a:solidFill>
                <a:srgbClr val="FA5936"/>
              </a:solidFill>
              <a:latin typeface="Montserrat"/>
              <a:ea typeface="Montserrat"/>
              <a:cs typeface="Montserrat"/>
              <a:sym typeface="Montserrat"/>
            </a:endParaRPr>
          </a:p>
        </p:txBody>
      </p:sp>
      <p:sp>
        <p:nvSpPr>
          <p:cNvPr id="160" name="Google Shape;160;p27"/>
          <p:cNvSpPr/>
          <p:nvPr/>
        </p:nvSpPr>
        <p:spPr>
          <a:xfrm>
            <a:off x="3353063" y="2927425"/>
            <a:ext cx="21174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Calidad</a:t>
            </a:r>
            <a:endParaRPr sz="600">
              <a:solidFill>
                <a:srgbClr val="FFFFFF"/>
              </a:solidFill>
              <a:latin typeface="Montserrat"/>
              <a:ea typeface="Montserrat"/>
              <a:cs typeface="Montserrat"/>
              <a:sym typeface="Montserrat"/>
            </a:endParaRPr>
          </a:p>
        </p:txBody>
      </p:sp>
      <p:sp>
        <p:nvSpPr>
          <p:cNvPr id="161" name="Google Shape;161;p27"/>
          <p:cNvSpPr/>
          <p:nvPr/>
        </p:nvSpPr>
        <p:spPr>
          <a:xfrm>
            <a:off x="3353063" y="3114850"/>
            <a:ext cx="5313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NF - Sello</a:t>
            </a:r>
            <a:endParaRPr sz="500">
              <a:solidFill>
                <a:srgbClr val="FA5936"/>
              </a:solidFill>
              <a:latin typeface="Montserrat"/>
              <a:ea typeface="Montserrat"/>
              <a:cs typeface="Montserrat"/>
              <a:sym typeface="Montserrat"/>
            </a:endParaRPr>
          </a:p>
        </p:txBody>
      </p:sp>
      <p:sp>
        <p:nvSpPr>
          <p:cNvPr id="162" name="Google Shape;162;p27"/>
          <p:cNvSpPr/>
          <p:nvPr/>
        </p:nvSpPr>
        <p:spPr>
          <a:xfrm>
            <a:off x="3960388" y="3114850"/>
            <a:ext cx="6048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Certificadora</a:t>
            </a:r>
            <a:endParaRPr sz="500">
              <a:solidFill>
                <a:srgbClr val="FA5936"/>
              </a:solidFill>
              <a:latin typeface="Montserrat"/>
              <a:ea typeface="Montserrat"/>
              <a:cs typeface="Montserrat"/>
              <a:sym typeface="Montserrat"/>
            </a:endParaRPr>
          </a:p>
        </p:txBody>
      </p:sp>
      <p:sp>
        <p:nvSpPr>
          <p:cNvPr id="163" name="Google Shape;163;p27"/>
          <p:cNvSpPr/>
          <p:nvPr/>
        </p:nvSpPr>
        <p:spPr>
          <a:xfrm>
            <a:off x="4641213" y="3114850"/>
            <a:ext cx="3489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OTIC</a:t>
            </a:r>
            <a:endParaRPr sz="500">
              <a:solidFill>
                <a:srgbClr val="FA5936"/>
              </a:solidFill>
              <a:latin typeface="Montserrat"/>
              <a:ea typeface="Montserrat"/>
              <a:cs typeface="Montserrat"/>
              <a:sym typeface="Montserrat"/>
            </a:endParaRPr>
          </a:p>
        </p:txBody>
      </p:sp>
      <p:sp>
        <p:nvSpPr>
          <p:cNvPr id="164" name="Google Shape;164;p27"/>
          <p:cNvSpPr/>
          <p:nvPr/>
        </p:nvSpPr>
        <p:spPr>
          <a:xfrm>
            <a:off x="5066138" y="3114850"/>
            <a:ext cx="404400" cy="165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 sz="500">
                <a:solidFill>
                  <a:srgbClr val="FA5936"/>
                </a:solidFill>
                <a:latin typeface="Montserrat"/>
                <a:ea typeface="Montserrat"/>
                <a:cs typeface="Montserrat"/>
                <a:sym typeface="Montserrat"/>
              </a:rPr>
              <a:t>SENCE</a:t>
            </a:r>
            <a:endParaRPr sz="500">
              <a:solidFill>
                <a:srgbClr val="FA5936"/>
              </a:solidFill>
              <a:latin typeface="Montserrat"/>
              <a:ea typeface="Montserrat"/>
              <a:cs typeface="Montserrat"/>
              <a:sym typeface="Montserrat"/>
            </a:endParaRPr>
          </a:p>
        </p:txBody>
      </p:sp>
      <p:sp>
        <p:nvSpPr>
          <p:cNvPr id="165" name="Google Shape;165;p27"/>
          <p:cNvSpPr/>
          <p:nvPr/>
        </p:nvSpPr>
        <p:spPr>
          <a:xfrm>
            <a:off x="3148350" y="3599546"/>
            <a:ext cx="8415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Malla formativa</a:t>
            </a:r>
            <a:endParaRPr sz="600">
              <a:solidFill>
                <a:srgbClr val="FFFFFF"/>
              </a:solidFill>
              <a:latin typeface="Montserrat"/>
              <a:ea typeface="Montserrat"/>
              <a:cs typeface="Montserrat"/>
              <a:sym typeface="Montserrat"/>
            </a:endParaRPr>
          </a:p>
        </p:txBody>
      </p:sp>
      <p:sp>
        <p:nvSpPr>
          <p:cNvPr id="166" name="Google Shape;166;p27"/>
          <p:cNvSpPr/>
          <p:nvPr/>
        </p:nvSpPr>
        <p:spPr>
          <a:xfrm>
            <a:off x="3148350" y="3802646"/>
            <a:ext cx="841500" cy="1476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Ruta formativa</a:t>
            </a:r>
            <a:endParaRPr sz="600">
              <a:solidFill>
                <a:srgbClr val="FFFFFF"/>
              </a:solidFill>
              <a:latin typeface="Montserrat"/>
              <a:ea typeface="Montserrat"/>
              <a:cs typeface="Montserrat"/>
              <a:sym typeface="Montserrat"/>
            </a:endParaRPr>
          </a:p>
        </p:txBody>
      </p:sp>
      <p:sp>
        <p:nvSpPr>
          <p:cNvPr id="167" name="Google Shape;167;p27"/>
          <p:cNvSpPr/>
          <p:nvPr/>
        </p:nvSpPr>
        <p:spPr>
          <a:xfrm>
            <a:off x="3148350" y="3998275"/>
            <a:ext cx="841500" cy="240300"/>
          </a:xfrm>
          <a:prstGeom prst="rect">
            <a:avLst/>
          </a:prstGeom>
          <a:solidFill>
            <a:srgbClr val="FA593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Competencias</a:t>
            </a:r>
            <a:endParaRPr b="1" sz="600">
              <a:solidFill>
                <a:srgbClr val="FFFFFF"/>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laborales</a:t>
            </a:r>
            <a:endParaRPr b="1" sz="600">
              <a:solidFill>
                <a:srgbClr val="FFFFFF"/>
              </a:solidFill>
              <a:latin typeface="Montserrat"/>
              <a:ea typeface="Montserrat"/>
              <a:cs typeface="Montserrat"/>
              <a:sym typeface="Montserrat"/>
            </a:endParaRPr>
          </a:p>
        </p:txBody>
      </p:sp>
      <p:sp>
        <p:nvSpPr>
          <p:cNvPr id="168" name="Google Shape;168;p27"/>
          <p:cNvSpPr/>
          <p:nvPr/>
        </p:nvSpPr>
        <p:spPr>
          <a:xfrm>
            <a:off x="4031400" y="3599546"/>
            <a:ext cx="615000" cy="147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FA5936"/>
                </a:solidFill>
                <a:latin typeface="Montserrat"/>
                <a:ea typeface="Montserrat"/>
                <a:cs typeface="Montserrat"/>
                <a:sym typeface="Montserrat"/>
              </a:rPr>
              <a:t>OTEC</a:t>
            </a:r>
            <a:endParaRPr sz="600">
              <a:solidFill>
                <a:srgbClr val="FA5936"/>
              </a:solidFill>
              <a:latin typeface="Montserrat"/>
              <a:ea typeface="Montserrat"/>
              <a:cs typeface="Montserrat"/>
              <a:sym typeface="Montserrat"/>
            </a:endParaRPr>
          </a:p>
        </p:txBody>
      </p:sp>
      <p:sp>
        <p:nvSpPr>
          <p:cNvPr id="169" name="Google Shape;169;p27"/>
          <p:cNvSpPr/>
          <p:nvPr/>
        </p:nvSpPr>
        <p:spPr>
          <a:xfrm>
            <a:off x="4031400" y="3802646"/>
            <a:ext cx="1543500" cy="1476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FA5936"/>
                </a:solidFill>
                <a:latin typeface="Montserrat"/>
                <a:ea typeface="Montserrat"/>
                <a:cs typeface="Montserrat"/>
                <a:sym typeface="Montserrat"/>
              </a:rPr>
              <a:t>Organismos estilo fundación Chile</a:t>
            </a:r>
            <a:endParaRPr sz="600">
              <a:solidFill>
                <a:srgbClr val="FA5936"/>
              </a:solidFill>
              <a:latin typeface="Montserrat"/>
              <a:ea typeface="Montserrat"/>
              <a:cs typeface="Montserrat"/>
              <a:sym typeface="Montserrat"/>
            </a:endParaRPr>
          </a:p>
        </p:txBody>
      </p:sp>
      <p:sp>
        <p:nvSpPr>
          <p:cNvPr id="170" name="Google Shape;170;p27"/>
          <p:cNvSpPr/>
          <p:nvPr/>
        </p:nvSpPr>
        <p:spPr>
          <a:xfrm>
            <a:off x="4031400" y="3994825"/>
            <a:ext cx="1543500" cy="2403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FA5936"/>
                </a:solidFill>
                <a:latin typeface="Montserrat"/>
                <a:ea typeface="Montserrat"/>
                <a:cs typeface="Montserrat"/>
                <a:sym typeface="Montserrat"/>
              </a:rPr>
              <a:t>Chile Valora</a:t>
            </a:r>
            <a:endParaRPr sz="600">
              <a:solidFill>
                <a:srgbClr val="FA5936"/>
              </a:solidFill>
              <a:latin typeface="Montserrat"/>
              <a:ea typeface="Montserrat"/>
              <a:cs typeface="Montserrat"/>
              <a:sym typeface="Montserrat"/>
            </a:endParaRPr>
          </a:p>
        </p:txBody>
      </p:sp>
      <p:sp>
        <p:nvSpPr>
          <p:cNvPr id="171" name="Google Shape;171;p27"/>
          <p:cNvSpPr/>
          <p:nvPr/>
        </p:nvSpPr>
        <p:spPr>
          <a:xfrm>
            <a:off x="1394700" y="1178400"/>
            <a:ext cx="4044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OTEC</a:t>
            </a:r>
            <a:endParaRPr sz="600">
              <a:solidFill>
                <a:srgbClr val="2EA9FF"/>
              </a:solidFill>
              <a:latin typeface="Montserrat"/>
              <a:ea typeface="Montserrat"/>
              <a:cs typeface="Montserrat"/>
              <a:sym typeface="Montserrat"/>
            </a:endParaRPr>
          </a:p>
        </p:txBody>
      </p:sp>
      <p:sp>
        <p:nvSpPr>
          <p:cNvPr id="172" name="Google Shape;172;p27"/>
          <p:cNvSpPr/>
          <p:nvPr/>
        </p:nvSpPr>
        <p:spPr>
          <a:xfrm>
            <a:off x="1848450" y="1178400"/>
            <a:ext cx="7434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Universidades</a:t>
            </a:r>
            <a:endParaRPr sz="600">
              <a:solidFill>
                <a:srgbClr val="2EA9FF"/>
              </a:solidFill>
              <a:latin typeface="Montserrat"/>
              <a:ea typeface="Montserrat"/>
              <a:cs typeface="Montserrat"/>
              <a:sym typeface="Montserrat"/>
            </a:endParaRPr>
          </a:p>
        </p:txBody>
      </p:sp>
      <p:sp>
        <p:nvSpPr>
          <p:cNvPr id="173" name="Google Shape;173;p27"/>
          <p:cNvSpPr/>
          <p:nvPr/>
        </p:nvSpPr>
        <p:spPr>
          <a:xfrm>
            <a:off x="2641200" y="1178400"/>
            <a:ext cx="3771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OSC</a:t>
            </a:r>
            <a:endParaRPr sz="600">
              <a:solidFill>
                <a:srgbClr val="2EA9FF"/>
              </a:solidFill>
              <a:latin typeface="Montserrat"/>
              <a:ea typeface="Montserrat"/>
              <a:cs typeface="Montserrat"/>
              <a:sym typeface="Montserrat"/>
            </a:endParaRPr>
          </a:p>
        </p:txBody>
      </p:sp>
      <p:sp>
        <p:nvSpPr>
          <p:cNvPr id="174" name="Google Shape;174;p27"/>
          <p:cNvSpPr/>
          <p:nvPr/>
        </p:nvSpPr>
        <p:spPr>
          <a:xfrm>
            <a:off x="1394250" y="1378375"/>
            <a:ext cx="16236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Mesa técnica</a:t>
            </a:r>
            <a:endParaRPr sz="600">
              <a:solidFill>
                <a:srgbClr val="2EA9FF"/>
              </a:solidFill>
              <a:latin typeface="Montserrat"/>
              <a:ea typeface="Montserrat"/>
              <a:cs typeface="Montserrat"/>
              <a:sym typeface="Montserrat"/>
            </a:endParaRPr>
          </a:p>
        </p:txBody>
      </p:sp>
      <p:sp>
        <p:nvSpPr>
          <p:cNvPr id="175" name="Google Shape;175;p27"/>
          <p:cNvSpPr/>
          <p:nvPr/>
        </p:nvSpPr>
        <p:spPr>
          <a:xfrm>
            <a:off x="1394700" y="1579913"/>
            <a:ext cx="1637400" cy="2403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Otras instituciones públicas</a:t>
            </a:r>
            <a:endParaRPr sz="600">
              <a:solidFill>
                <a:srgbClr val="2EA9FF"/>
              </a:solidFill>
              <a:latin typeface="Montserrat"/>
              <a:ea typeface="Montserrat"/>
              <a:cs typeface="Montserrat"/>
              <a:sym typeface="Montserrat"/>
            </a:endParaRPr>
          </a:p>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(MINSAL, educación, Senda)</a:t>
            </a:r>
            <a:endParaRPr sz="600">
              <a:solidFill>
                <a:srgbClr val="2EA9FF"/>
              </a:solidFill>
              <a:latin typeface="Montserrat"/>
              <a:ea typeface="Montserrat"/>
              <a:cs typeface="Montserrat"/>
              <a:sym typeface="Montserrat"/>
            </a:endParaRPr>
          </a:p>
        </p:txBody>
      </p:sp>
      <p:sp>
        <p:nvSpPr>
          <p:cNvPr id="176" name="Google Shape;176;p27"/>
          <p:cNvSpPr/>
          <p:nvPr/>
        </p:nvSpPr>
        <p:spPr>
          <a:xfrm>
            <a:off x="1394700" y="2967250"/>
            <a:ext cx="16236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OTEC</a:t>
            </a:r>
            <a:endParaRPr sz="600">
              <a:solidFill>
                <a:srgbClr val="2EA9FF"/>
              </a:solidFill>
              <a:latin typeface="Montserrat"/>
              <a:ea typeface="Montserrat"/>
              <a:cs typeface="Montserrat"/>
              <a:sym typeface="Montserrat"/>
            </a:endParaRPr>
          </a:p>
        </p:txBody>
      </p:sp>
      <p:sp>
        <p:nvSpPr>
          <p:cNvPr id="177" name="Google Shape;177;p27"/>
          <p:cNvSpPr/>
          <p:nvPr/>
        </p:nvSpPr>
        <p:spPr>
          <a:xfrm>
            <a:off x="1848450" y="2038075"/>
            <a:ext cx="7434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Universidades</a:t>
            </a:r>
            <a:endParaRPr sz="600">
              <a:solidFill>
                <a:srgbClr val="2EA9FF"/>
              </a:solidFill>
              <a:latin typeface="Montserrat"/>
              <a:ea typeface="Montserrat"/>
              <a:cs typeface="Montserrat"/>
              <a:sym typeface="Montserrat"/>
            </a:endParaRPr>
          </a:p>
        </p:txBody>
      </p:sp>
      <p:sp>
        <p:nvSpPr>
          <p:cNvPr id="178" name="Google Shape;178;p27"/>
          <p:cNvSpPr/>
          <p:nvPr/>
        </p:nvSpPr>
        <p:spPr>
          <a:xfrm>
            <a:off x="2639025" y="2038075"/>
            <a:ext cx="3771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OSC</a:t>
            </a:r>
            <a:endParaRPr sz="600">
              <a:solidFill>
                <a:srgbClr val="2EA9FF"/>
              </a:solidFill>
              <a:latin typeface="Montserrat"/>
              <a:ea typeface="Montserrat"/>
              <a:cs typeface="Montserrat"/>
              <a:sym typeface="Montserrat"/>
            </a:endParaRPr>
          </a:p>
        </p:txBody>
      </p:sp>
      <p:sp>
        <p:nvSpPr>
          <p:cNvPr id="179" name="Google Shape;179;p27"/>
          <p:cNvSpPr/>
          <p:nvPr/>
        </p:nvSpPr>
        <p:spPr>
          <a:xfrm>
            <a:off x="1401104" y="3161375"/>
            <a:ext cx="9399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Universidades</a:t>
            </a:r>
            <a:endParaRPr sz="600">
              <a:solidFill>
                <a:srgbClr val="2EA9FF"/>
              </a:solidFill>
              <a:latin typeface="Montserrat"/>
              <a:ea typeface="Montserrat"/>
              <a:cs typeface="Montserrat"/>
              <a:sym typeface="Montserrat"/>
            </a:endParaRPr>
          </a:p>
        </p:txBody>
      </p:sp>
      <p:sp>
        <p:nvSpPr>
          <p:cNvPr id="180" name="Google Shape;180;p27"/>
          <p:cNvSpPr/>
          <p:nvPr/>
        </p:nvSpPr>
        <p:spPr>
          <a:xfrm>
            <a:off x="1394700" y="2407571"/>
            <a:ext cx="1611300" cy="2403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Otras instituciones públicas</a:t>
            </a:r>
            <a:endParaRPr sz="600">
              <a:solidFill>
                <a:srgbClr val="2EA9FF"/>
              </a:solidFill>
              <a:latin typeface="Montserrat"/>
              <a:ea typeface="Montserrat"/>
              <a:cs typeface="Montserrat"/>
              <a:sym typeface="Montserrat"/>
            </a:endParaRPr>
          </a:p>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(MINSAL, educación, Senda)</a:t>
            </a:r>
            <a:endParaRPr sz="600">
              <a:solidFill>
                <a:srgbClr val="2EA9FF"/>
              </a:solidFill>
              <a:latin typeface="Montserrat"/>
              <a:ea typeface="Montserrat"/>
              <a:cs typeface="Montserrat"/>
              <a:sym typeface="Montserrat"/>
            </a:endParaRPr>
          </a:p>
        </p:txBody>
      </p:sp>
      <p:sp>
        <p:nvSpPr>
          <p:cNvPr id="181" name="Google Shape;181;p27"/>
          <p:cNvSpPr/>
          <p:nvPr/>
        </p:nvSpPr>
        <p:spPr>
          <a:xfrm>
            <a:off x="2399526" y="3157425"/>
            <a:ext cx="6129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OSC</a:t>
            </a:r>
            <a:endParaRPr sz="600">
              <a:solidFill>
                <a:srgbClr val="2EA9FF"/>
              </a:solidFill>
              <a:latin typeface="Montserrat"/>
              <a:ea typeface="Montserrat"/>
              <a:cs typeface="Montserrat"/>
              <a:sym typeface="Montserrat"/>
            </a:endParaRPr>
          </a:p>
        </p:txBody>
      </p:sp>
      <p:sp>
        <p:nvSpPr>
          <p:cNvPr id="182" name="Google Shape;182;p27"/>
          <p:cNvSpPr/>
          <p:nvPr/>
        </p:nvSpPr>
        <p:spPr>
          <a:xfrm>
            <a:off x="1407000" y="3613125"/>
            <a:ext cx="16113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OTEC</a:t>
            </a:r>
            <a:endParaRPr sz="600">
              <a:solidFill>
                <a:srgbClr val="2EA9FF"/>
              </a:solidFill>
              <a:latin typeface="Montserrat"/>
              <a:ea typeface="Montserrat"/>
              <a:cs typeface="Montserrat"/>
              <a:sym typeface="Montserrat"/>
            </a:endParaRPr>
          </a:p>
        </p:txBody>
      </p:sp>
      <p:sp>
        <p:nvSpPr>
          <p:cNvPr id="183" name="Google Shape;183;p27"/>
          <p:cNvSpPr/>
          <p:nvPr/>
        </p:nvSpPr>
        <p:spPr>
          <a:xfrm>
            <a:off x="1407000" y="3802478"/>
            <a:ext cx="16113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Certificadores</a:t>
            </a:r>
            <a:endParaRPr sz="600">
              <a:solidFill>
                <a:srgbClr val="2EA9FF"/>
              </a:solidFill>
              <a:latin typeface="Montserrat"/>
              <a:ea typeface="Montserrat"/>
              <a:cs typeface="Montserrat"/>
              <a:sym typeface="Montserrat"/>
            </a:endParaRPr>
          </a:p>
        </p:txBody>
      </p:sp>
      <p:sp>
        <p:nvSpPr>
          <p:cNvPr id="184" name="Google Shape;184;p27"/>
          <p:cNvSpPr/>
          <p:nvPr/>
        </p:nvSpPr>
        <p:spPr>
          <a:xfrm>
            <a:off x="1394250" y="2217925"/>
            <a:ext cx="16236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600">
                <a:solidFill>
                  <a:srgbClr val="2EA9FF"/>
                </a:solidFill>
                <a:latin typeface="Montserrat"/>
                <a:ea typeface="Montserrat"/>
                <a:cs typeface="Montserrat"/>
                <a:sym typeface="Montserrat"/>
              </a:rPr>
              <a:t>Actores Red Pública</a:t>
            </a:r>
            <a:endParaRPr sz="600">
              <a:solidFill>
                <a:srgbClr val="2EA9FF"/>
              </a:solidFill>
              <a:latin typeface="Montserrat"/>
              <a:ea typeface="Montserrat"/>
              <a:cs typeface="Montserrat"/>
              <a:sym typeface="Montserrat"/>
            </a:endParaRPr>
          </a:p>
        </p:txBody>
      </p:sp>
      <p:sp>
        <p:nvSpPr>
          <p:cNvPr id="185" name="Google Shape;185;p27"/>
          <p:cNvSpPr/>
          <p:nvPr/>
        </p:nvSpPr>
        <p:spPr>
          <a:xfrm>
            <a:off x="1394700" y="2038075"/>
            <a:ext cx="420300" cy="147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600">
                <a:solidFill>
                  <a:srgbClr val="2EA9FF"/>
                </a:solidFill>
                <a:latin typeface="Montserrat"/>
                <a:ea typeface="Montserrat"/>
                <a:cs typeface="Montserrat"/>
                <a:sym typeface="Montserrat"/>
              </a:rPr>
              <a:t>OTEC</a:t>
            </a:r>
            <a:endParaRPr sz="600">
              <a:solidFill>
                <a:srgbClr val="2EA9FF"/>
              </a:solidFill>
              <a:latin typeface="Montserrat"/>
              <a:ea typeface="Montserrat"/>
              <a:cs typeface="Montserrat"/>
              <a:sym typeface="Montserrat"/>
            </a:endParaRPr>
          </a:p>
        </p:txBody>
      </p:sp>
      <p:sp>
        <p:nvSpPr>
          <p:cNvPr id="186" name="Google Shape;186;p27"/>
          <p:cNvSpPr/>
          <p:nvPr/>
        </p:nvSpPr>
        <p:spPr>
          <a:xfrm>
            <a:off x="5784125" y="978425"/>
            <a:ext cx="3003600" cy="147600"/>
          </a:xfrm>
          <a:prstGeom prst="rect">
            <a:avLst/>
          </a:prstGeom>
          <a:solidFill>
            <a:srgbClr val="337F6E"/>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FFFFFF"/>
                </a:solidFill>
                <a:latin typeface="Montserrat"/>
                <a:ea typeface="Montserrat"/>
                <a:cs typeface="Montserrat"/>
                <a:sym typeface="Montserrat"/>
              </a:rPr>
              <a:t>Lineamiento</a:t>
            </a:r>
            <a:endParaRPr sz="600">
              <a:solidFill>
                <a:srgbClr val="FFFFFF"/>
              </a:solidFill>
              <a:latin typeface="Montserrat"/>
              <a:ea typeface="Montserrat"/>
              <a:cs typeface="Montserrat"/>
              <a:sym typeface="Montserrat"/>
            </a:endParaRPr>
          </a:p>
        </p:txBody>
      </p:sp>
      <p:sp>
        <p:nvSpPr>
          <p:cNvPr id="187" name="Google Shape;187;p27"/>
          <p:cNvSpPr/>
          <p:nvPr/>
        </p:nvSpPr>
        <p:spPr>
          <a:xfrm>
            <a:off x="6615900" y="1184300"/>
            <a:ext cx="1417800" cy="165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SENAME Nac.</a:t>
            </a:r>
            <a:endParaRPr b="1" sz="500">
              <a:solidFill>
                <a:srgbClr val="337F6E"/>
              </a:solidFill>
              <a:latin typeface="Montserrat"/>
              <a:ea typeface="Montserrat"/>
              <a:cs typeface="Montserrat"/>
              <a:sym typeface="Montserrat"/>
            </a:endParaRPr>
          </a:p>
        </p:txBody>
      </p:sp>
      <p:sp>
        <p:nvSpPr>
          <p:cNvPr id="188" name="Google Shape;188;p27"/>
          <p:cNvSpPr/>
          <p:nvPr/>
        </p:nvSpPr>
        <p:spPr>
          <a:xfrm>
            <a:off x="6615900" y="1424226"/>
            <a:ext cx="1417800" cy="165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SENAME Regional</a:t>
            </a:r>
            <a:endParaRPr b="1" sz="500">
              <a:solidFill>
                <a:srgbClr val="337F6E"/>
              </a:solidFill>
              <a:latin typeface="Montserrat"/>
              <a:ea typeface="Montserrat"/>
              <a:cs typeface="Montserrat"/>
              <a:sym typeface="Montserrat"/>
            </a:endParaRPr>
          </a:p>
        </p:txBody>
      </p:sp>
      <p:sp>
        <p:nvSpPr>
          <p:cNvPr id="189" name="Google Shape;189;p27"/>
          <p:cNvSpPr/>
          <p:nvPr/>
        </p:nvSpPr>
        <p:spPr>
          <a:xfrm>
            <a:off x="6615900" y="1655375"/>
            <a:ext cx="1417800" cy="165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Asoc. de Residencias</a:t>
            </a:r>
            <a:endParaRPr b="1" sz="500">
              <a:solidFill>
                <a:srgbClr val="337F6E"/>
              </a:solidFill>
              <a:latin typeface="Montserrat"/>
              <a:ea typeface="Montserrat"/>
              <a:cs typeface="Montserrat"/>
              <a:sym typeface="Montserrat"/>
            </a:endParaRPr>
          </a:p>
        </p:txBody>
      </p:sp>
      <p:sp>
        <p:nvSpPr>
          <p:cNvPr id="190" name="Google Shape;190;p27"/>
          <p:cNvSpPr/>
          <p:nvPr/>
        </p:nvSpPr>
        <p:spPr>
          <a:xfrm>
            <a:off x="6722350" y="2217925"/>
            <a:ext cx="3402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OSC</a:t>
            </a:r>
            <a:endParaRPr b="1" sz="500">
              <a:solidFill>
                <a:srgbClr val="337F6E"/>
              </a:solidFill>
              <a:latin typeface="Montserrat"/>
              <a:ea typeface="Montserrat"/>
              <a:cs typeface="Montserrat"/>
              <a:sym typeface="Montserrat"/>
            </a:endParaRPr>
          </a:p>
        </p:txBody>
      </p:sp>
      <p:cxnSp>
        <p:nvCxnSpPr>
          <p:cNvPr id="191" name="Google Shape;191;p27"/>
          <p:cNvCxnSpPr/>
          <p:nvPr/>
        </p:nvCxnSpPr>
        <p:spPr>
          <a:xfrm>
            <a:off x="6382150" y="2111875"/>
            <a:ext cx="340200" cy="0"/>
          </a:xfrm>
          <a:prstGeom prst="straightConnector1">
            <a:avLst/>
          </a:prstGeom>
          <a:noFill/>
          <a:ln cap="flat" cmpd="sng" w="9525">
            <a:solidFill>
              <a:srgbClr val="03348C"/>
            </a:solidFill>
            <a:prstDash val="solid"/>
            <a:round/>
            <a:headEnd len="med" w="med" type="none"/>
            <a:tailEnd len="med" w="med" type="none"/>
          </a:ln>
        </p:spPr>
      </p:cxnSp>
      <p:sp>
        <p:nvSpPr>
          <p:cNvPr id="192" name="Google Shape;192;p27"/>
          <p:cNvSpPr/>
          <p:nvPr/>
        </p:nvSpPr>
        <p:spPr>
          <a:xfrm>
            <a:off x="6722350" y="2038075"/>
            <a:ext cx="9027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s" sz="500">
                <a:solidFill>
                  <a:srgbClr val="337F6E"/>
                </a:solidFill>
                <a:latin typeface="Montserrat"/>
                <a:ea typeface="Montserrat"/>
                <a:cs typeface="Montserrat"/>
                <a:sym typeface="Montserrat"/>
              </a:rPr>
              <a:t>Personal (Incentivos)</a:t>
            </a:r>
            <a:endParaRPr b="1" sz="500">
              <a:solidFill>
                <a:srgbClr val="337F6E"/>
              </a:solidFill>
              <a:latin typeface="Montserrat"/>
              <a:ea typeface="Montserrat"/>
              <a:cs typeface="Montserrat"/>
              <a:sym typeface="Montserrat"/>
            </a:endParaRPr>
          </a:p>
        </p:txBody>
      </p:sp>
      <p:sp>
        <p:nvSpPr>
          <p:cNvPr id="193" name="Google Shape;193;p27"/>
          <p:cNvSpPr/>
          <p:nvPr/>
        </p:nvSpPr>
        <p:spPr>
          <a:xfrm>
            <a:off x="7097900" y="2217925"/>
            <a:ext cx="4986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Directora</a:t>
            </a:r>
            <a:endParaRPr b="1" sz="500">
              <a:solidFill>
                <a:srgbClr val="337F6E"/>
              </a:solidFill>
              <a:latin typeface="Montserrat"/>
              <a:ea typeface="Montserrat"/>
              <a:cs typeface="Montserrat"/>
              <a:sym typeface="Montserrat"/>
            </a:endParaRPr>
          </a:p>
        </p:txBody>
      </p:sp>
      <p:sp>
        <p:nvSpPr>
          <p:cNvPr id="194" name="Google Shape;194;p27"/>
          <p:cNvSpPr/>
          <p:nvPr/>
        </p:nvSpPr>
        <p:spPr>
          <a:xfrm>
            <a:off x="7632100" y="2217925"/>
            <a:ext cx="7716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Dupla Psicosocial</a:t>
            </a:r>
            <a:endParaRPr b="1" sz="500">
              <a:solidFill>
                <a:srgbClr val="337F6E"/>
              </a:solidFill>
              <a:latin typeface="Montserrat"/>
              <a:ea typeface="Montserrat"/>
              <a:cs typeface="Montserrat"/>
              <a:sym typeface="Montserrat"/>
            </a:endParaRPr>
          </a:p>
        </p:txBody>
      </p:sp>
      <p:sp>
        <p:nvSpPr>
          <p:cNvPr id="195" name="Google Shape;195;p27"/>
          <p:cNvSpPr/>
          <p:nvPr/>
        </p:nvSpPr>
        <p:spPr>
          <a:xfrm>
            <a:off x="8439275" y="2217925"/>
            <a:ext cx="3771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EDT</a:t>
            </a:r>
            <a:endParaRPr b="1" sz="500">
              <a:solidFill>
                <a:srgbClr val="337F6E"/>
              </a:solidFill>
              <a:latin typeface="Montserrat"/>
              <a:ea typeface="Montserrat"/>
              <a:cs typeface="Montserrat"/>
              <a:sym typeface="Montserrat"/>
            </a:endParaRPr>
          </a:p>
        </p:txBody>
      </p:sp>
      <p:sp>
        <p:nvSpPr>
          <p:cNvPr id="196" name="Google Shape;196;p27"/>
          <p:cNvSpPr/>
          <p:nvPr/>
        </p:nvSpPr>
        <p:spPr>
          <a:xfrm>
            <a:off x="6722350" y="2417641"/>
            <a:ext cx="648900" cy="2403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Incentivo en la certificación</a:t>
            </a:r>
            <a:endParaRPr sz="500">
              <a:solidFill>
                <a:srgbClr val="FA5936"/>
              </a:solidFill>
              <a:latin typeface="Montserrat"/>
              <a:ea typeface="Montserrat"/>
              <a:cs typeface="Montserrat"/>
              <a:sym typeface="Montserrat"/>
            </a:endParaRPr>
          </a:p>
        </p:txBody>
      </p:sp>
      <p:sp>
        <p:nvSpPr>
          <p:cNvPr id="197" name="Google Shape;197;p27"/>
          <p:cNvSpPr/>
          <p:nvPr/>
        </p:nvSpPr>
        <p:spPr>
          <a:xfrm>
            <a:off x="7422350" y="2417641"/>
            <a:ext cx="902700" cy="2403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Incentivo no formales (mentorías, etc)</a:t>
            </a:r>
            <a:endParaRPr sz="500">
              <a:solidFill>
                <a:srgbClr val="FA5936"/>
              </a:solidFill>
              <a:latin typeface="Montserrat"/>
              <a:ea typeface="Montserrat"/>
              <a:cs typeface="Montserrat"/>
              <a:sym typeface="Montserrat"/>
            </a:endParaRPr>
          </a:p>
        </p:txBody>
      </p:sp>
      <p:sp>
        <p:nvSpPr>
          <p:cNvPr id="198" name="Google Shape;198;p27"/>
          <p:cNvSpPr/>
          <p:nvPr/>
        </p:nvSpPr>
        <p:spPr>
          <a:xfrm>
            <a:off x="6642400" y="3107200"/>
            <a:ext cx="5433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SENAME</a:t>
            </a:r>
            <a:endParaRPr b="1" sz="500">
              <a:solidFill>
                <a:srgbClr val="337F6E"/>
              </a:solidFill>
              <a:latin typeface="Montserrat"/>
              <a:ea typeface="Montserrat"/>
              <a:cs typeface="Montserrat"/>
              <a:sym typeface="Montserrat"/>
            </a:endParaRPr>
          </a:p>
        </p:txBody>
      </p:sp>
      <p:sp>
        <p:nvSpPr>
          <p:cNvPr id="199" name="Google Shape;199;p27"/>
          <p:cNvSpPr/>
          <p:nvPr/>
        </p:nvSpPr>
        <p:spPr>
          <a:xfrm>
            <a:off x="7261941" y="3107200"/>
            <a:ext cx="7716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Residencias</a:t>
            </a:r>
            <a:endParaRPr b="1" sz="500">
              <a:solidFill>
                <a:srgbClr val="337F6E"/>
              </a:solidFill>
              <a:latin typeface="Montserrat"/>
              <a:ea typeface="Montserrat"/>
              <a:cs typeface="Montserrat"/>
              <a:sym typeface="Montserrat"/>
            </a:endParaRPr>
          </a:p>
        </p:txBody>
      </p:sp>
      <p:sp>
        <p:nvSpPr>
          <p:cNvPr id="200" name="Google Shape;200;p27"/>
          <p:cNvSpPr/>
          <p:nvPr/>
        </p:nvSpPr>
        <p:spPr>
          <a:xfrm>
            <a:off x="6615900" y="3607375"/>
            <a:ext cx="1417800" cy="2703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Residencia (demanda capacitación para su personal)</a:t>
            </a:r>
            <a:endParaRPr b="1" sz="500">
              <a:solidFill>
                <a:srgbClr val="337F6E"/>
              </a:solidFill>
              <a:latin typeface="Montserrat"/>
              <a:ea typeface="Montserrat"/>
              <a:cs typeface="Montserrat"/>
              <a:sym typeface="Montserrat"/>
            </a:endParaRPr>
          </a:p>
        </p:txBody>
      </p:sp>
      <p:sp>
        <p:nvSpPr>
          <p:cNvPr id="201" name="Google Shape;201;p27"/>
          <p:cNvSpPr/>
          <p:nvPr/>
        </p:nvSpPr>
        <p:spPr>
          <a:xfrm>
            <a:off x="6615900" y="3920125"/>
            <a:ext cx="14178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Personal</a:t>
            </a:r>
            <a:endParaRPr b="1" sz="500">
              <a:solidFill>
                <a:srgbClr val="337F6E"/>
              </a:solidFill>
              <a:latin typeface="Montserrat"/>
              <a:ea typeface="Montserrat"/>
              <a:cs typeface="Montserrat"/>
              <a:sym typeface="Montserrat"/>
            </a:endParaRPr>
          </a:p>
        </p:txBody>
      </p:sp>
      <p:cxnSp>
        <p:nvCxnSpPr>
          <p:cNvPr id="202" name="Google Shape;202;p27"/>
          <p:cNvCxnSpPr/>
          <p:nvPr/>
        </p:nvCxnSpPr>
        <p:spPr>
          <a:xfrm>
            <a:off x="1299675" y="1874150"/>
            <a:ext cx="7518900" cy="0"/>
          </a:xfrm>
          <a:prstGeom prst="straightConnector1">
            <a:avLst/>
          </a:prstGeom>
          <a:noFill/>
          <a:ln cap="flat" cmpd="sng" w="9525">
            <a:solidFill>
              <a:srgbClr val="9E9E9E"/>
            </a:solidFill>
            <a:prstDash val="solid"/>
            <a:round/>
            <a:headEnd len="med" w="med" type="none"/>
            <a:tailEnd len="med" w="med" type="none"/>
          </a:ln>
        </p:spPr>
      </p:cxnSp>
      <p:cxnSp>
        <p:nvCxnSpPr>
          <p:cNvPr id="203" name="Google Shape;203;p27"/>
          <p:cNvCxnSpPr/>
          <p:nvPr/>
        </p:nvCxnSpPr>
        <p:spPr>
          <a:xfrm>
            <a:off x="1299675" y="2834500"/>
            <a:ext cx="7518900" cy="0"/>
          </a:xfrm>
          <a:prstGeom prst="straightConnector1">
            <a:avLst/>
          </a:prstGeom>
          <a:noFill/>
          <a:ln cap="flat" cmpd="sng" w="9525">
            <a:solidFill>
              <a:srgbClr val="9E9E9E"/>
            </a:solidFill>
            <a:prstDash val="solid"/>
            <a:round/>
            <a:headEnd len="med" w="med" type="none"/>
            <a:tailEnd len="med" w="med" type="none"/>
          </a:ln>
        </p:spPr>
      </p:cxnSp>
      <p:cxnSp>
        <p:nvCxnSpPr>
          <p:cNvPr id="204" name="Google Shape;204;p27"/>
          <p:cNvCxnSpPr/>
          <p:nvPr/>
        </p:nvCxnSpPr>
        <p:spPr>
          <a:xfrm>
            <a:off x="1299675" y="3482575"/>
            <a:ext cx="7518900" cy="0"/>
          </a:xfrm>
          <a:prstGeom prst="straightConnector1">
            <a:avLst/>
          </a:prstGeom>
          <a:noFill/>
          <a:ln cap="flat" cmpd="sng" w="9525">
            <a:solidFill>
              <a:srgbClr val="9E9E9E"/>
            </a:solidFill>
            <a:prstDash val="solid"/>
            <a:round/>
            <a:headEnd len="med" w="med" type="none"/>
            <a:tailEnd len="med" w="med" type="none"/>
          </a:ln>
        </p:spPr>
      </p:cxnSp>
      <p:sp>
        <p:nvSpPr>
          <p:cNvPr id="205" name="Google Shape;205;p27"/>
          <p:cNvSpPr/>
          <p:nvPr/>
        </p:nvSpPr>
        <p:spPr>
          <a:xfrm>
            <a:off x="3161904" y="1230737"/>
            <a:ext cx="825000" cy="225900"/>
          </a:xfrm>
          <a:prstGeom prst="rect">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Chile Valora -</a:t>
            </a:r>
            <a:endParaRPr sz="500">
              <a:solidFill>
                <a:srgbClr val="FA5936"/>
              </a:solidFill>
              <a:latin typeface="Montserrat"/>
              <a:ea typeface="Montserrat"/>
              <a:cs typeface="Montserrat"/>
              <a:sym typeface="Montserrat"/>
            </a:endParaRPr>
          </a:p>
          <a:p>
            <a:pPr indent="0" lvl="0" marL="0" rtl="0" algn="l">
              <a:lnSpc>
                <a:spcPct val="100000"/>
              </a:lnSpc>
              <a:spcBef>
                <a:spcPts val="0"/>
              </a:spcBef>
              <a:spcAft>
                <a:spcPts val="0"/>
              </a:spcAft>
              <a:buNone/>
            </a:pPr>
            <a:r>
              <a:rPr lang="es" sz="500">
                <a:solidFill>
                  <a:srgbClr val="FA5936"/>
                </a:solidFill>
                <a:latin typeface="Montserrat"/>
                <a:ea typeface="Montserrat"/>
                <a:cs typeface="Montserrat"/>
                <a:sym typeface="Montserrat"/>
              </a:rPr>
              <a:t>Perfiles y Rutas</a:t>
            </a:r>
            <a:endParaRPr sz="500">
              <a:solidFill>
                <a:srgbClr val="FA5936"/>
              </a:solidFill>
              <a:latin typeface="Montserrat"/>
              <a:ea typeface="Montserrat"/>
              <a:cs typeface="Montserrat"/>
              <a:sym typeface="Montserrat"/>
            </a:endParaRPr>
          </a:p>
        </p:txBody>
      </p:sp>
      <p:cxnSp>
        <p:nvCxnSpPr>
          <p:cNvPr id="206" name="Google Shape;206;p27"/>
          <p:cNvCxnSpPr>
            <a:stCxn id="150" idx="3"/>
            <a:endCxn id="151" idx="1"/>
          </p:cNvCxnSpPr>
          <p:nvPr/>
        </p:nvCxnSpPr>
        <p:spPr>
          <a:xfrm flipH="1" rot="10800000">
            <a:off x="4722954" y="1258132"/>
            <a:ext cx="255300" cy="86400"/>
          </a:xfrm>
          <a:prstGeom prst="straightConnector1">
            <a:avLst/>
          </a:prstGeom>
          <a:noFill/>
          <a:ln cap="flat" cmpd="sng" w="9525">
            <a:solidFill>
              <a:srgbClr val="9E9E9E"/>
            </a:solidFill>
            <a:prstDash val="solid"/>
            <a:round/>
            <a:headEnd len="med" w="med" type="none"/>
            <a:tailEnd len="med" w="med" type="none"/>
          </a:ln>
        </p:spPr>
      </p:cxnSp>
      <p:cxnSp>
        <p:nvCxnSpPr>
          <p:cNvPr id="207" name="Google Shape;207;p27"/>
          <p:cNvCxnSpPr>
            <a:stCxn id="150" idx="3"/>
            <a:endCxn id="152" idx="1"/>
          </p:cNvCxnSpPr>
          <p:nvPr/>
        </p:nvCxnSpPr>
        <p:spPr>
          <a:xfrm>
            <a:off x="4722954" y="1344532"/>
            <a:ext cx="255300" cy="156000"/>
          </a:xfrm>
          <a:prstGeom prst="straightConnector1">
            <a:avLst/>
          </a:prstGeom>
          <a:noFill/>
          <a:ln cap="flat" cmpd="sng" w="9525">
            <a:solidFill>
              <a:srgbClr val="9E9E9E"/>
            </a:solidFill>
            <a:prstDash val="solid"/>
            <a:round/>
            <a:headEnd len="med" w="med" type="none"/>
            <a:tailEnd len="med" w="med" type="none"/>
          </a:ln>
        </p:spPr>
      </p:cxnSp>
      <p:cxnSp>
        <p:nvCxnSpPr>
          <p:cNvPr id="208" name="Google Shape;208;p27"/>
          <p:cNvCxnSpPr>
            <a:stCxn id="150" idx="3"/>
            <a:endCxn id="153" idx="1"/>
          </p:cNvCxnSpPr>
          <p:nvPr/>
        </p:nvCxnSpPr>
        <p:spPr>
          <a:xfrm>
            <a:off x="4722954" y="1344532"/>
            <a:ext cx="255300" cy="398400"/>
          </a:xfrm>
          <a:prstGeom prst="straightConnector1">
            <a:avLst/>
          </a:prstGeom>
          <a:noFill/>
          <a:ln cap="flat" cmpd="sng" w="9525">
            <a:solidFill>
              <a:srgbClr val="9E9E9E"/>
            </a:solidFill>
            <a:prstDash val="solid"/>
            <a:round/>
            <a:headEnd len="med" w="med" type="none"/>
            <a:tailEnd len="med" w="med" type="none"/>
          </a:ln>
        </p:spPr>
      </p:cxnSp>
      <p:sp>
        <p:nvSpPr>
          <p:cNvPr id="209" name="Google Shape;209;p27"/>
          <p:cNvSpPr/>
          <p:nvPr/>
        </p:nvSpPr>
        <p:spPr>
          <a:xfrm>
            <a:off x="5806175" y="2038075"/>
            <a:ext cx="604800" cy="147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s" sz="500">
                <a:solidFill>
                  <a:srgbClr val="337F6E"/>
                </a:solidFill>
                <a:latin typeface="Montserrat"/>
                <a:ea typeface="Montserrat"/>
                <a:cs typeface="Montserrat"/>
                <a:sym typeface="Montserrat"/>
              </a:rPr>
              <a:t>Residencia</a:t>
            </a:r>
            <a:endParaRPr b="1" sz="500">
              <a:solidFill>
                <a:srgbClr val="337F6E"/>
              </a:solidFill>
              <a:latin typeface="Montserrat"/>
              <a:ea typeface="Montserrat"/>
              <a:cs typeface="Montserrat"/>
              <a:sym typeface="Montserrat"/>
            </a:endParaRPr>
          </a:p>
        </p:txBody>
      </p:sp>
      <p:sp>
        <p:nvSpPr>
          <p:cNvPr id="210" name="Google Shape;210;p27"/>
          <p:cNvSpPr/>
          <p:nvPr/>
        </p:nvSpPr>
        <p:spPr>
          <a:xfrm>
            <a:off x="369550" y="4293400"/>
            <a:ext cx="8449200" cy="147600"/>
          </a:xfrm>
          <a:prstGeom prst="rect">
            <a:avLst/>
          </a:prstGeom>
          <a:solidFill>
            <a:srgbClr val="FCD60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600">
                <a:solidFill>
                  <a:srgbClr val="414140"/>
                </a:solidFill>
                <a:latin typeface="Montserrat"/>
                <a:ea typeface="Montserrat"/>
                <a:cs typeface="Montserrat"/>
                <a:sym typeface="Montserrat"/>
              </a:rPr>
              <a:t>Funciones ejecutivas y transversales</a:t>
            </a:r>
            <a:endParaRPr sz="600">
              <a:solidFill>
                <a:srgbClr val="41414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sp>
        <p:nvSpPr>
          <p:cNvPr id="215" name="Google Shape;215;p28"/>
          <p:cNvSpPr txBox="1"/>
          <p:nvPr/>
        </p:nvSpPr>
        <p:spPr>
          <a:xfrm>
            <a:off x="4303232" y="265500"/>
            <a:ext cx="4612724" cy="4547998"/>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4FC9A3"/>
                </a:solidFill>
                <a:latin typeface="Arial"/>
                <a:ea typeface="Arial"/>
                <a:cs typeface="Arial"/>
                <a:sym typeface="Arial"/>
              </a:rPr>
              <a:t>Capítulo 3</a:t>
            </a:r>
            <a:endParaRPr sz="9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800">
              <a:latin typeface="Arial"/>
              <a:ea typeface="Arial"/>
              <a:cs typeface="Arial"/>
              <a:sym typeface="Arial"/>
            </a:endParaRPr>
          </a:p>
          <a:p>
            <a:pPr indent="0" lvl="0" marL="4406900" marR="0" rtl="0" algn="ctr">
              <a:lnSpc>
                <a:spcPct val="100000"/>
              </a:lnSpc>
              <a:spcBef>
                <a:spcPts val="0"/>
              </a:spcBef>
              <a:spcAft>
                <a:spcPts val="0"/>
              </a:spcAft>
              <a:buNone/>
            </a:pPr>
            <a:r>
              <a:rPr lang="es" sz="500">
                <a:solidFill>
                  <a:srgbClr val="2E75FF"/>
                </a:solidFill>
                <a:latin typeface="Arial"/>
                <a:ea typeface="Arial"/>
                <a:cs typeface="Arial"/>
                <a:sym typeface="Arial"/>
              </a:rPr>
              <a:t>S</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300">
              <a:latin typeface="Arial"/>
              <a:ea typeface="Arial"/>
              <a:cs typeface="Arial"/>
              <a:sym typeface="Arial"/>
            </a:endParaRPr>
          </a:p>
          <a:p>
            <a:pPr indent="0" lvl="0" marL="4470400" marR="635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latin typeface="Arial"/>
              <a:ea typeface="Arial"/>
              <a:cs typeface="Arial"/>
              <a:sym typeface="Arial"/>
            </a:endParaRPr>
          </a:p>
          <a:p>
            <a:pPr indent="0" lvl="0" marL="4470400" marR="635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latin typeface="Arial"/>
              <a:ea typeface="Arial"/>
              <a:cs typeface="Arial"/>
              <a:sym typeface="Arial"/>
            </a:endParaRPr>
          </a:p>
          <a:p>
            <a:pPr indent="0" lvl="0" marL="4406900" marR="0" rtl="0" algn="ctr">
              <a:lnSpc>
                <a:spcPct val="104761"/>
              </a:lnSpc>
              <a:spcBef>
                <a:spcPts val="200"/>
              </a:spcBef>
              <a:spcAft>
                <a:spcPts val="0"/>
              </a:spcAft>
              <a:buNone/>
            </a:pPr>
            <a:r>
              <a:rPr lang="es" sz="500">
                <a:solidFill>
                  <a:srgbClr val="2E75FF"/>
                </a:solidFill>
                <a:latin typeface="Arial"/>
                <a:ea typeface="Arial"/>
                <a:cs typeface="Arial"/>
                <a:sym typeface="Arial"/>
              </a:rPr>
              <a:t>O</a:t>
            </a:r>
            <a:endParaRPr sz="500">
              <a:latin typeface="Arial"/>
              <a:ea typeface="Arial"/>
              <a:cs typeface="Arial"/>
              <a:sym typeface="Arial"/>
            </a:endParaRPr>
          </a:p>
          <a:p>
            <a:pPr indent="0" lvl="0" marL="4470400" marR="63500" rtl="0" algn="ctr">
              <a:lnSpc>
                <a:spcPct val="43100"/>
              </a:lnSpc>
              <a:spcBef>
                <a:spcPts val="300"/>
              </a:spcBef>
              <a:spcAft>
                <a:spcPts val="0"/>
              </a:spcAft>
              <a:buNone/>
            </a:pPr>
            <a:r>
              <a:rPr lang="es" sz="500">
                <a:solidFill>
                  <a:srgbClr val="2E75FF"/>
                </a:solidFill>
                <a:latin typeface="Arial"/>
                <a:ea typeface="Arial"/>
                <a:cs typeface="Arial"/>
                <a:sym typeface="Arial"/>
              </a:rPr>
              <a:t>V  I</a:t>
            </a:r>
            <a:endParaRPr sz="500">
              <a:latin typeface="Arial"/>
              <a:ea typeface="Arial"/>
              <a:cs typeface="Arial"/>
              <a:sym typeface="Arial"/>
            </a:endParaRPr>
          </a:p>
          <a:p>
            <a:pPr indent="0" lvl="0" marL="4406900" marR="0" rtl="0" algn="ctr">
              <a:lnSpc>
                <a:spcPct val="63809"/>
              </a:lnSpc>
              <a:spcBef>
                <a:spcPts val="0"/>
              </a:spcBef>
              <a:spcAft>
                <a:spcPts val="0"/>
              </a:spcAft>
              <a:buNone/>
            </a:pPr>
            <a:r>
              <a:rPr lang="es" sz="500">
                <a:solidFill>
                  <a:srgbClr val="2E75FF"/>
                </a:solidFill>
                <a:latin typeface="Arial"/>
                <a:ea typeface="Arial"/>
                <a:cs typeface="Arial"/>
                <a:sym typeface="Arial"/>
              </a:rPr>
              <a:t>T</a:t>
            </a:r>
            <a:endParaRPr sz="500">
              <a:latin typeface="Arial"/>
              <a:ea typeface="Arial"/>
              <a:cs typeface="Arial"/>
              <a:sym typeface="Arial"/>
            </a:endParaRPr>
          </a:p>
          <a:p>
            <a:pPr indent="0" lvl="0" marL="4470400" marR="635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latin typeface="Arial"/>
              <a:ea typeface="Arial"/>
              <a:cs typeface="Arial"/>
              <a:sym typeface="Arial"/>
            </a:endParaRPr>
          </a:p>
          <a:p>
            <a:pPr indent="0" lvl="0" marL="4470400" marR="635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latin typeface="Arial"/>
              <a:ea typeface="Arial"/>
              <a:cs typeface="Arial"/>
              <a:sym typeface="Arial"/>
            </a:endParaRPr>
          </a:p>
          <a:p>
            <a:pPr indent="0" lvl="0" marL="4406900" marR="0" rtl="0" algn="ctr">
              <a:lnSpc>
                <a:spcPct val="100000"/>
              </a:lnSpc>
              <a:spcBef>
                <a:spcPts val="0"/>
              </a:spcBef>
              <a:spcAft>
                <a:spcPts val="0"/>
              </a:spcAft>
              <a:buNone/>
            </a:pPr>
            <a:r>
              <a:rPr lang="es" sz="500">
                <a:solidFill>
                  <a:srgbClr val="2E75FF"/>
                </a:solidFill>
                <a:latin typeface="Arial"/>
                <a:ea typeface="Arial"/>
                <a:cs typeface="Arial"/>
                <a:sym typeface="Arial"/>
              </a:rPr>
              <a:t>M</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600">
              <a:latin typeface="Arial"/>
              <a:ea typeface="Arial"/>
              <a:cs typeface="Arial"/>
              <a:sym typeface="Arial"/>
            </a:endParaRPr>
          </a:p>
          <a:p>
            <a:pPr indent="0" lvl="0" marL="4406900" marR="0" rtl="0" algn="ctr">
              <a:lnSpc>
                <a:spcPct val="100000"/>
              </a:lnSpc>
              <a:spcBef>
                <a:spcPts val="0"/>
              </a:spcBef>
              <a:spcAft>
                <a:spcPts val="0"/>
              </a:spcAft>
              <a:buNone/>
            </a:pPr>
            <a:r>
              <a:rPr lang="es" sz="1500">
                <a:solidFill>
                  <a:srgbClr val="9C1FF2"/>
                </a:solidFill>
                <a:latin typeface="Times New Roman"/>
                <a:ea typeface="Times New Roman"/>
                <a:cs typeface="Times New Roman"/>
                <a:sym typeface="Times New Roman"/>
              </a:rPr>
              <a:t>35</a:t>
            </a:r>
            <a:endParaRPr sz="1500">
              <a:latin typeface="Times New Roman"/>
              <a:ea typeface="Times New Roman"/>
              <a:cs typeface="Times New Roman"/>
              <a:sym typeface="Times New Roman"/>
            </a:endParaRPr>
          </a:p>
        </p:txBody>
      </p:sp>
      <p:sp>
        <p:nvSpPr>
          <p:cNvPr id="216" name="Google Shape;216;p28"/>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17" name="Google Shape;217;p28"/>
          <p:cNvSpPr/>
          <p:nvPr/>
        </p:nvSpPr>
        <p:spPr>
          <a:xfrm>
            <a:off x="0" y="0"/>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FC9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18" name="Google Shape;218;p28"/>
          <p:cNvSpPr/>
          <p:nvPr/>
        </p:nvSpPr>
        <p:spPr>
          <a:xfrm>
            <a:off x="575136" y="1297860"/>
            <a:ext cx="4312500" cy="292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19" name="Google Shape;219;p28"/>
          <p:cNvSpPr txBox="1"/>
          <p:nvPr/>
        </p:nvSpPr>
        <p:spPr>
          <a:xfrm>
            <a:off x="5285050" y="1122100"/>
            <a:ext cx="36309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1. </a:t>
            </a:r>
            <a:endParaRPr sz="30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Definición del contenido de capacitación</a:t>
            </a:r>
            <a:endParaRPr sz="30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t/>
            </a:r>
            <a:endParaRPr sz="3000">
              <a:solidFill>
                <a:srgbClr val="FFFFFF"/>
              </a:solidFill>
              <a:latin typeface="Bitter"/>
              <a:ea typeface="Bitter"/>
              <a:cs typeface="Bitter"/>
              <a:sym typeface="Bitter"/>
            </a:endParaRPr>
          </a:p>
        </p:txBody>
      </p:sp>
      <p:sp>
        <p:nvSpPr>
          <p:cNvPr id="220" name="Google Shape;220;p28"/>
          <p:cNvSpPr txBox="1"/>
          <p:nvPr/>
        </p:nvSpPr>
        <p:spPr>
          <a:xfrm>
            <a:off x="8751844" y="4577331"/>
            <a:ext cx="1200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4</a:t>
            </a:r>
            <a:endParaRPr sz="1500">
              <a:solidFill>
                <a:srgbClr val="FFFFFF"/>
              </a:solidFill>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4" name="Shape 224"/>
        <p:cNvGrpSpPr/>
        <p:nvPr/>
      </p:nvGrpSpPr>
      <p:grpSpPr>
        <a:xfrm>
          <a:off x="0" y="0"/>
          <a:ext cx="0" cy="0"/>
          <a:chOff x="0" y="0"/>
          <a:chExt cx="0" cy="0"/>
        </a:xfrm>
      </p:grpSpPr>
      <p:sp>
        <p:nvSpPr>
          <p:cNvPr id="225" name="Google Shape;225;p29"/>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26" name="Google Shape;226;p29"/>
          <p:cNvSpPr/>
          <p:nvPr/>
        </p:nvSpPr>
        <p:spPr>
          <a:xfrm>
            <a:off x="0" y="672250"/>
            <a:ext cx="2628000" cy="276900"/>
          </a:xfrm>
          <a:prstGeom prst="rect">
            <a:avLst/>
          </a:prstGeom>
          <a:solidFill>
            <a:srgbClr val="4FC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Definición del contenido de capacitación</a:t>
            </a:r>
            <a:endParaRPr i="1" sz="1200">
              <a:solidFill>
                <a:srgbClr val="055CF2"/>
              </a:solidFill>
              <a:latin typeface="Bitter"/>
              <a:ea typeface="Bitter"/>
              <a:cs typeface="Bitter"/>
              <a:sym typeface="Bitter"/>
            </a:endParaRPr>
          </a:p>
        </p:txBody>
      </p:sp>
      <p:sp>
        <p:nvSpPr>
          <p:cNvPr id="228" name="Google Shape;228;p29"/>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229" name="Google Shape;229;p29"/>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5</a:t>
            </a:r>
            <a:endParaRPr sz="1500">
              <a:latin typeface="Bitter"/>
              <a:ea typeface="Bitter"/>
              <a:cs typeface="Bitter"/>
              <a:sym typeface="Bitter"/>
            </a:endParaRPr>
          </a:p>
        </p:txBody>
      </p:sp>
      <p:sp>
        <p:nvSpPr>
          <p:cNvPr id="230" name="Google Shape;230;p29"/>
          <p:cNvSpPr txBox="1"/>
          <p:nvPr/>
        </p:nvSpPr>
        <p:spPr>
          <a:xfrm>
            <a:off x="872125" y="1241100"/>
            <a:ext cx="32934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s" sz="900" u="none" cap="none" strike="noStrike">
                <a:solidFill>
                  <a:srgbClr val="9C1FF2"/>
                </a:solidFill>
                <a:latin typeface="Bitter"/>
                <a:ea typeface="Bitter"/>
                <a:cs typeface="Bitter"/>
                <a:sym typeface="Bitter"/>
              </a:rPr>
              <a:t>Contenidos Basados en Enfoques</a:t>
            </a:r>
            <a:r>
              <a:rPr b="1" lang="es" sz="900">
                <a:solidFill>
                  <a:srgbClr val="9C1FF2"/>
                </a:solidFill>
                <a:latin typeface="Bitter"/>
                <a:ea typeface="Bitter"/>
                <a:cs typeface="Bitter"/>
                <a:sym typeface="Bitter"/>
              </a:rPr>
              <a:t>:</a:t>
            </a:r>
            <a:endParaRPr b="1" sz="900">
              <a:solidFill>
                <a:srgbClr val="9C1FF2"/>
              </a:solidFill>
              <a:latin typeface="Bitter"/>
              <a:ea typeface="Bitter"/>
              <a:cs typeface="Bitter"/>
              <a:sym typeface="Bitter"/>
            </a:endParaRPr>
          </a:p>
          <a:p>
            <a:pPr indent="0" lvl="0" marL="0" marR="0" rtl="0" algn="l">
              <a:lnSpc>
                <a:spcPct val="115000"/>
              </a:lnSpc>
              <a:spcBef>
                <a:spcPts val="0"/>
              </a:spcBef>
              <a:spcAft>
                <a:spcPts val="0"/>
              </a:spcAft>
              <a:buNone/>
            </a:pPr>
            <a:r>
              <a:rPr i="0" lang="es" sz="700" u="none" cap="none" strike="noStrike">
                <a:solidFill>
                  <a:srgbClr val="414140"/>
                </a:solidFill>
                <a:latin typeface="Montserrat"/>
                <a:ea typeface="Montserrat"/>
                <a:cs typeface="Montserrat"/>
                <a:sym typeface="Montserrat"/>
              </a:rPr>
              <a:t>Las estrategias de capacitación deben estar alineadas con los objetivos del enfoque que se está abordando y deben ser entendidas y validadas por el personal para funcionar. Esto requiere un trabajo participativo con los funcionarios para que los contenidos se transformen en prácticas (Walsh y Benjamín, 2000). </a:t>
            </a:r>
            <a:endParaRPr i="0" sz="700" u="none" cap="none" strike="noStrike">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i="0" lang="es" sz="900" u="none" cap="none" strike="noStrike">
                <a:solidFill>
                  <a:srgbClr val="055CF2"/>
                </a:solidFill>
                <a:latin typeface="Bitter"/>
                <a:ea typeface="Bitter"/>
                <a:cs typeface="Bitter"/>
                <a:sym typeface="Bitter"/>
              </a:rPr>
              <a:t>Capacitación como medio y como fin:</a:t>
            </a:r>
            <a:br>
              <a:rPr b="1" lang="es" sz="700">
                <a:solidFill>
                  <a:srgbClr val="414140"/>
                </a:solidFill>
                <a:latin typeface="Montserrat"/>
                <a:ea typeface="Montserrat"/>
                <a:cs typeface="Montserrat"/>
                <a:sym typeface="Montserrat"/>
              </a:rPr>
            </a:br>
            <a:r>
              <a:rPr i="0" lang="es" sz="700" u="none" cap="none" strike="noStrike">
                <a:solidFill>
                  <a:srgbClr val="414140"/>
                </a:solidFill>
                <a:latin typeface="Montserrat"/>
                <a:ea typeface="Montserrat"/>
                <a:cs typeface="Montserrat"/>
                <a:sym typeface="Montserrat"/>
              </a:rPr>
              <a:t>Las particularidades del trabajo con niños, niñas y jóvenes vulnerados en sus derechos implica que el contenido a impartir conocimientos pero también estructurar prácticas de relacionamiento institucional y como manera de instalar enfoques  (Lockyer, et al. 2004), (Walsh y Benjamín, 2000). </a:t>
            </a:r>
            <a:br>
              <a:rPr lang="es" sz="700">
                <a:solidFill>
                  <a:srgbClr val="414140"/>
                </a:solidFill>
                <a:latin typeface="Montserrat"/>
                <a:ea typeface="Montserrat"/>
                <a:cs typeface="Montserrat"/>
                <a:sym typeface="Montserrat"/>
              </a:rPr>
            </a:br>
            <a:endParaRPr sz="700">
              <a:solidFill>
                <a:srgbClr val="2EA9FF"/>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s" sz="900">
                <a:solidFill>
                  <a:srgbClr val="2EA9FF"/>
                </a:solidFill>
                <a:latin typeface="Bitter"/>
                <a:ea typeface="Bitter"/>
                <a:cs typeface="Bitter"/>
                <a:sym typeface="Bitter"/>
              </a:rPr>
              <a:t>Heterogeneidad:</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La competencia difícilmente habrá de satisfacer el total de necesidades que demanda en todo momento la organización. (Mertens, 1996).</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s" sz="900">
                <a:solidFill>
                  <a:srgbClr val="26BDBF"/>
                </a:solidFill>
                <a:latin typeface="Bitter"/>
                <a:ea typeface="Bitter"/>
                <a:cs typeface="Bitter"/>
                <a:sym typeface="Bitter"/>
              </a:rPr>
              <a:t>Necesidades de aprendizaje en distintos niveles</a:t>
            </a:r>
            <a:r>
              <a:rPr lang="es" sz="900">
                <a:solidFill>
                  <a:srgbClr val="26BDBF"/>
                </a:solidFill>
                <a:latin typeface="Bitter"/>
                <a:ea typeface="Bitter"/>
                <a:cs typeface="Bitter"/>
                <a:sym typeface="Bitter"/>
              </a:rPr>
              <a:t>:</a:t>
            </a:r>
            <a:br>
              <a:rPr lang="es" sz="900">
                <a:solidFill>
                  <a:srgbClr val="414140"/>
                </a:solidFill>
                <a:latin typeface="Bitter"/>
                <a:ea typeface="Bitter"/>
                <a:cs typeface="Bitter"/>
                <a:sym typeface="Bitter"/>
              </a:rPr>
            </a:br>
            <a:r>
              <a:rPr lang="es" sz="700">
                <a:solidFill>
                  <a:srgbClr val="414140"/>
                </a:solidFill>
                <a:latin typeface="Montserrat"/>
                <a:ea typeface="Montserrat"/>
                <a:cs typeface="Montserrat"/>
                <a:sym typeface="Montserrat"/>
              </a:rPr>
              <a:t> Empresa (cultura, estrategias), de tarea  (puesto de trabajo y necesidades de formación en conocimientos, habilidades y aptitudes) y de la persona (cómo las personas desarrollan la labor de sus resultados y si existe alguna deficiencia significativa en su desempeño) (Duch, Garlbay, Quesnel, 2005).</a:t>
            </a:r>
            <a:endParaRPr sz="700">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0"/>
              </a:spcAft>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None/>
            </a:pPr>
            <a:r>
              <a:t/>
            </a:r>
            <a:endParaRPr i="0" sz="700" u="none" cap="none" strike="noStrike">
              <a:solidFill>
                <a:srgbClr val="414140"/>
              </a:solidFill>
              <a:latin typeface="Montserrat"/>
              <a:ea typeface="Montserrat"/>
              <a:cs typeface="Montserrat"/>
              <a:sym typeface="Montserrat"/>
            </a:endParaRPr>
          </a:p>
        </p:txBody>
      </p:sp>
      <p:sp>
        <p:nvSpPr>
          <p:cNvPr id="231" name="Google Shape;231;p2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232" name="Google Shape;232;p29"/>
          <p:cNvSpPr txBox="1"/>
          <p:nvPr/>
        </p:nvSpPr>
        <p:spPr>
          <a:xfrm>
            <a:off x="4478350" y="1111491"/>
            <a:ext cx="3564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s" sz="900">
                <a:solidFill>
                  <a:srgbClr val="A4DB3B"/>
                </a:solidFill>
                <a:latin typeface="Bitter"/>
                <a:ea typeface="Bitter"/>
                <a:cs typeface="Bitter"/>
                <a:sym typeface="Bitter"/>
              </a:rPr>
              <a:t>Definición de Necesidades: </a:t>
            </a:r>
            <a:br>
              <a:rPr b="1" lang="es" sz="900">
                <a:solidFill>
                  <a:srgbClr val="414140"/>
                </a:solidFill>
                <a:latin typeface="Bitter"/>
                <a:ea typeface="Bitter"/>
                <a:cs typeface="Bitter"/>
                <a:sym typeface="Bitter"/>
              </a:rPr>
            </a:br>
            <a:r>
              <a:rPr lang="es" sz="700">
                <a:solidFill>
                  <a:srgbClr val="414140"/>
                </a:solidFill>
                <a:latin typeface="Montserrat"/>
                <a:ea typeface="Montserrat"/>
                <a:cs typeface="Montserrat"/>
                <a:sym typeface="Montserrat"/>
              </a:rPr>
              <a:t>Para la definición de los contenidos se sugiere hacer un mapeo de las </a:t>
            </a:r>
            <a:r>
              <a:rPr b="1" lang="es" sz="700">
                <a:solidFill>
                  <a:srgbClr val="414140"/>
                </a:solidFill>
                <a:latin typeface="Montserrat"/>
                <a:ea typeface="Montserrat"/>
                <a:cs typeface="Montserrat"/>
                <a:sym typeface="Montserrat"/>
              </a:rPr>
              <a:t>necesidades </a:t>
            </a:r>
            <a:r>
              <a:rPr lang="es" sz="700">
                <a:solidFill>
                  <a:srgbClr val="414140"/>
                </a:solidFill>
                <a:latin typeface="Montserrat"/>
                <a:ea typeface="Montserrat"/>
                <a:cs typeface="Montserrat"/>
                <a:sym typeface="Montserrat"/>
              </a:rPr>
              <a:t>de capacitación de los trabajadores (McDonald, 2010; Willis, Gabriel, &amp; Morris Matthews, 2019).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CD608"/>
                </a:solidFill>
                <a:latin typeface="Bitter"/>
                <a:ea typeface="Bitter"/>
                <a:cs typeface="Bitter"/>
                <a:sym typeface="Bitter"/>
              </a:rPr>
              <a:t>Necesidades de capacitación: </a:t>
            </a:r>
            <a:br>
              <a:rPr b="1" lang="es" sz="900">
                <a:solidFill>
                  <a:srgbClr val="414140"/>
                </a:solidFill>
                <a:latin typeface="Bitter"/>
                <a:ea typeface="Bitter"/>
                <a:cs typeface="Bitter"/>
                <a:sym typeface="Bitter"/>
              </a:rPr>
            </a:br>
            <a:r>
              <a:rPr lang="es" sz="700">
                <a:solidFill>
                  <a:srgbClr val="414140"/>
                </a:solidFill>
                <a:latin typeface="Montserrat"/>
                <a:ea typeface="Montserrat"/>
                <a:cs typeface="Montserrat"/>
                <a:sym typeface="Montserrat"/>
              </a:rPr>
              <a:t>fortalecer la capacidad creativa dentro de las personas. En este proceso se van identificando los conocimientos, habilidades y actitudes que se necesiten desarrollar. Necesidad de complementariedad de las profesiones. (Duch, Garlbay, Quesnel, 2005).</a:t>
            </a:r>
            <a:br>
              <a:rPr lang="es" sz="700">
                <a:solidFill>
                  <a:srgbClr val="414140"/>
                </a:solidFill>
                <a:latin typeface="Montserrat"/>
                <a:ea typeface="Montserrat"/>
                <a:cs typeface="Montserrat"/>
                <a:sym typeface="Montserrat"/>
              </a:rPr>
            </a:b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En el piloto Ngatahi Project de NZ lo realizaron a partir de una</a:t>
            </a:r>
            <a:r>
              <a:rPr b="1" lang="es" sz="700">
                <a:solidFill>
                  <a:srgbClr val="414140"/>
                </a:solidFill>
                <a:latin typeface="Montserrat"/>
                <a:ea typeface="Montserrat"/>
                <a:cs typeface="Montserrat"/>
                <a:sym typeface="Montserrat"/>
              </a:rPr>
              <a:t> </a:t>
            </a:r>
            <a:r>
              <a:rPr b="1" lang="es" sz="700">
                <a:solidFill>
                  <a:srgbClr val="D99466"/>
                </a:solidFill>
                <a:latin typeface="Montserrat"/>
                <a:ea typeface="Montserrat"/>
                <a:cs typeface="Montserrat"/>
                <a:sym typeface="Montserrat"/>
              </a:rPr>
              <a:t>encuesta</a:t>
            </a:r>
            <a:r>
              <a:rPr b="1" lang="es" sz="700">
                <a:solidFill>
                  <a:srgbClr val="FA5936"/>
                </a:solidFill>
                <a:latin typeface="Montserrat"/>
                <a:ea typeface="Montserrat"/>
                <a:cs typeface="Montserrat"/>
                <a:sym typeface="Montserrat"/>
              </a:rPr>
              <a:t> </a:t>
            </a:r>
            <a:r>
              <a:rPr lang="es" sz="700">
                <a:solidFill>
                  <a:srgbClr val="414140"/>
                </a:solidFill>
                <a:latin typeface="Montserrat"/>
                <a:ea typeface="Montserrat"/>
                <a:cs typeface="Montserrat"/>
                <a:sym typeface="Montserrat"/>
              </a:rPr>
              <a:t>a los trabajadores donde ellos tuvieron que identificar las competencias que no necesitaban, que ya tenían, necesitaban y tenían parcialmente o necesitaban y aún no tenían.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rPr lang="es" sz="700">
                <a:solidFill>
                  <a:srgbClr val="414140"/>
                </a:solidFill>
                <a:latin typeface="Montserrat"/>
                <a:ea typeface="Montserrat"/>
                <a:cs typeface="Montserrat"/>
                <a:sym typeface="Montserrat"/>
              </a:rPr>
              <a:t>La identificación de necesidades permite posteriormente hacer una </a:t>
            </a:r>
            <a:r>
              <a:rPr b="1" lang="es" sz="700">
                <a:solidFill>
                  <a:srgbClr val="FA5936"/>
                </a:solidFill>
                <a:latin typeface="Montserrat"/>
                <a:ea typeface="Montserrat"/>
                <a:cs typeface="Montserrat"/>
                <a:sym typeface="Montserrat"/>
              </a:rPr>
              <a:t>priorización </a:t>
            </a:r>
            <a:r>
              <a:rPr lang="es" sz="700">
                <a:solidFill>
                  <a:srgbClr val="414140"/>
                </a:solidFill>
                <a:latin typeface="Montserrat"/>
                <a:ea typeface="Montserrat"/>
                <a:cs typeface="Montserrat"/>
                <a:sym typeface="Montserrat"/>
              </a:rPr>
              <a:t>para comenzar capacitaciones de acuerdo a los contenidos con los que se iniciaría el proceso (Willis, Gabriel, &amp; Morris Matthews, 2019). </a:t>
            </a:r>
            <a:endParaRPr b="1" sz="900">
              <a:solidFill>
                <a:srgbClr val="414140"/>
              </a:solidFill>
              <a:latin typeface="Bitter"/>
              <a:ea typeface="Bitter"/>
              <a:cs typeface="Bitter"/>
              <a:sym typeface="Bit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sp>
        <p:nvSpPr>
          <p:cNvPr id="237" name="Google Shape;237;p30"/>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38" name="Google Shape;238;p30"/>
          <p:cNvSpPr/>
          <p:nvPr/>
        </p:nvSpPr>
        <p:spPr>
          <a:xfrm>
            <a:off x="0" y="672250"/>
            <a:ext cx="1903200" cy="276900"/>
          </a:xfrm>
          <a:prstGeom prst="rect">
            <a:avLst/>
          </a:prstGeom>
          <a:solidFill>
            <a:srgbClr val="4FC9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Definición del contenido de capacitación</a:t>
            </a:r>
            <a:endParaRPr i="1" sz="1200">
              <a:solidFill>
                <a:srgbClr val="055CF2"/>
              </a:solidFill>
              <a:latin typeface="Bitter"/>
              <a:ea typeface="Bitter"/>
              <a:cs typeface="Bitter"/>
              <a:sym typeface="Bitter"/>
            </a:endParaRPr>
          </a:p>
        </p:txBody>
      </p:sp>
      <p:sp>
        <p:nvSpPr>
          <p:cNvPr id="240" name="Google Shape;240;p30"/>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Modelo Chile</a:t>
            </a:r>
            <a:endParaRPr b="1" sz="1000">
              <a:solidFill>
                <a:srgbClr val="FFFFFF"/>
              </a:solidFill>
              <a:latin typeface="Bitter"/>
              <a:ea typeface="Bitter"/>
              <a:cs typeface="Bitter"/>
              <a:sym typeface="Bitter"/>
            </a:endParaRPr>
          </a:p>
        </p:txBody>
      </p:sp>
      <p:sp>
        <p:nvSpPr>
          <p:cNvPr id="241" name="Google Shape;241;p30"/>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6</a:t>
            </a:r>
            <a:endParaRPr sz="1500">
              <a:latin typeface="Bitter"/>
              <a:ea typeface="Bitter"/>
              <a:cs typeface="Bitter"/>
              <a:sym typeface="Bitter"/>
            </a:endParaRPr>
          </a:p>
        </p:txBody>
      </p:sp>
      <p:sp>
        <p:nvSpPr>
          <p:cNvPr id="242" name="Google Shape;242;p30"/>
          <p:cNvSpPr txBox="1"/>
          <p:nvPr/>
        </p:nvSpPr>
        <p:spPr>
          <a:xfrm>
            <a:off x="839375" y="1241100"/>
            <a:ext cx="3300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s" sz="900">
                <a:solidFill>
                  <a:srgbClr val="9C1FF2"/>
                </a:solidFill>
                <a:latin typeface="Bitter"/>
                <a:ea typeface="Bitter"/>
                <a:cs typeface="Bitter"/>
                <a:sym typeface="Bitter"/>
              </a:rPr>
              <a:t>Enfoques múltiples:</a:t>
            </a:r>
            <a:br>
              <a:rPr b="1" lang="es" sz="900">
                <a:solidFill>
                  <a:srgbClr val="9C1FF2"/>
                </a:solidFill>
                <a:latin typeface="Bitter"/>
                <a:ea typeface="Bitter"/>
                <a:cs typeface="Bitter"/>
                <a:sym typeface="Bitter"/>
              </a:rPr>
            </a:br>
            <a:r>
              <a:rPr lang="es" sz="700">
                <a:solidFill>
                  <a:srgbClr val="414140"/>
                </a:solidFill>
                <a:latin typeface="Montserrat"/>
                <a:ea typeface="Montserrat"/>
                <a:cs typeface="Montserrat"/>
                <a:sym typeface="Montserrat"/>
              </a:rPr>
              <a:t>Con poca información respecto de las bajadas concretas, lineamientos desde SENAME generales necesitan aplicación a la práctica (LIP, 2019) </a:t>
            </a:r>
            <a:endParaRPr b="1" sz="900">
              <a:solidFill>
                <a:srgbClr val="9C1FF2"/>
              </a:solidFill>
              <a:latin typeface="Bitter"/>
              <a:ea typeface="Bitter"/>
              <a:cs typeface="Bitter"/>
              <a:sym typeface="Bitter"/>
            </a:endParaRPr>
          </a:p>
          <a:p>
            <a:pPr indent="0" lvl="0" marL="0" rtl="0" algn="l">
              <a:lnSpc>
                <a:spcPct val="115000"/>
              </a:lnSpc>
              <a:spcBef>
                <a:spcPts val="1000"/>
              </a:spcBef>
              <a:spcAft>
                <a:spcPts val="0"/>
              </a:spcAft>
              <a:buNone/>
            </a:pPr>
            <a:r>
              <a:rPr b="1" lang="es" sz="900">
                <a:solidFill>
                  <a:srgbClr val="055CF2"/>
                </a:solidFill>
                <a:latin typeface="Bitter"/>
                <a:ea typeface="Bitter"/>
                <a:cs typeface="Bitter"/>
                <a:sym typeface="Bitter"/>
              </a:rPr>
              <a:t>Enfoques propios :</a:t>
            </a:r>
            <a:br>
              <a:rPr b="1" lang="es" sz="900">
                <a:solidFill>
                  <a:srgbClr val="9C1FF2"/>
                </a:solidFill>
                <a:latin typeface="Bitter"/>
                <a:ea typeface="Bitter"/>
                <a:cs typeface="Bitter"/>
                <a:sym typeface="Bitter"/>
              </a:rPr>
            </a:br>
            <a:r>
              <a:rPr lang="es" sz="700">
                <a:solidFill>
                  <a:srgbClr val="414140"/>
                </a:solidFill>
                <a:latin typeface="Montserrat"/>
                <a:ea typeface="Montserrat"/>
                <a:cs typeface="Montserrat"/>
                <a:sym typeface="Montserrat"/>
              </a:rPr>
              <a:t>Residencias cuentan con enfoques y aproximaciones propias, necesidad de considerar en co-creación y formación de malla que responda a intereses y nece</a:t>
            </a:r>
            <a:r>
              <a:rPr lang="es" sz="700">
                <a:solidFill>
                  <a:srgbClr val="414140"/>
                </a:solidFill>
                <a:latin typeface="Montserrat"/>
                <a:ea typeface="Montserrat"/>
                <a:cs typeface="Montserrat"/>
                <a:sym typeface="Montserrat"/>
              </a:rPr>
              <a:t>s</a:t>
            </a:r>
            <a:r>
              <a:rPr lang="es" sz="700">
                <a:solidFill>
                  <a:srgbClr val="414140"/>
                </a:solidFill>
                <a:latin typeface="Montserrat"/>
                <a:ea typeface="Montserrat"/>
                <a:cs typeface="Montserrat"/>
                <a:sym typeface="Montserrat"/>
              </a:rPr>
              <a:t>idades sectoriales, institucionalidades y de los usuarios. </a:t>
            </a:r>
            <a:endParaRPr b="1" sz="900">
              <a:solidFill>
                <a:srgbClr val="9C1FF2"/>
              </a:solidFill>
              <a:latin typeface="Bitter"/>
              <a:ea typeface="Bitter"/>
              <a:cs typeface="Bitter"/>
              <a:sym typeface="Bitter"/>
            </a:endParaRPr>
          </a:p>
          <a:p>
            <a:pPr indent="0" lvl="0" marL="0" rtl="0" algn="l">
              <a:lnSpc>
                <a:spcPct val="115000"/>
              </a:lnSpc>
              <a:spcBef>
                <a:spcPts val="1000"/>
              </a:spcBef>
              <a:spcAft>
                <a:spcPts val="0"/>
              </a:spcAft>
              <a:buNone/>
            </a:pPr>
            <a:r>
              <a:rPr b="1" lang="es" sz="900">
                <a:solidFill>
                  <a:srgbClr val="2EA9FF"/>
                </a:solidFill>
                <a:latin typeface="Bitter"/>
                <a:ea typeface="Bitter"/>
                <a:cs typeface="Bitter"/>
                <a:sym typeface="Bitter"/>
              </a:rPr>
              <a:t>Conocimiento, habilidades y actitudes:</a:t>
            </a:r>
            <a:br>
              <a:rPr b="1" lang="es" sz="900">
                <a:solidFill>
                  <a:srgbClr val="9C1FF2"/>
                </a:solidFill>
                <a:latin typeface="Bitter"/>
                <a:ea typeface="Bitter"/>
                <a:cs typeface="Bitter"/>
                <a:sym typeface="Bitter"/>
              </a:rPr>
            </a:br>
            <a:r>
              <a:rPr lang="es" sz="700">
                <a:solidFill>
                  <a:srgbClr val="414140"/>
                </a:solidFill>
                <a:latin typeface="Montserrat"/>
                <a:ea typeface="Montserrat"/>
                <a:cs typeface="Montserrat"/>
                <a:sym typeface="Montserrat"/>
              </a:rPr>
              <a:t>Diferencia de conceptos no siempre queda clara en perfiles y mallas locales, experiencia internacional diferencia y genera estrategias para cada componente. </a:t>
            </a:r>
            <a:endParaRPr b="1" sz="900">
              <a:solidFill>
                <a:srgbClr val="9C1FF2"/>
              </a:solidFill>
              <a:latin typeface="Bitter"/>
              <a:ea typeface="Bitter"/>
              <a:cs typeface="Bitter"/>
              <a:sym typeface="Bitter"/>
            </a:endParaRPr>
          </a:p>
          <a:p>
            <a:pPr indent="0" lvl="0" marL="0" rtl="0" algn="l">
              <a:lnSpc>
                <a:spcPct val="115000"/>
              </a:lnSpc>
              <a:spcBef>
                <a:spcPts val="1000"/>
              </a:spcBef>
              <a:spcAft>
                <a:spcPts val="0"/>
              </a:spcAft>
              <a:buNone/>
            </a:pPr>
            <a:r>
              <a:rPr b="1" lang="es" sz="900">
                <a:solidFill>
                  <a:srgbClr val="26BDBF"/>
                </a:solidFill>
                <a:latin typeface="Bitter"/>
                <a:ea typeface="Bitter"/>
                <a:cs typeface="Bitter"/>
                <a:sym typeface="Bitter"/>
              </a:rPr>
              <a:t>Complejidad del sector:</a:t>
            </a:r>
            <a:br>
              <a:rPr b="1" lang="es" sz="900">
                <a:solidFill>
                  <a:srgbClr val="9C1FF2"/>
                </a:solidFill>
                <a:latin typeface="Bitter"/>
                <a:ea typeface="Bitter"/>
                <a:cs typeface="Bitter"/>
                <a:sym typeface="Bitter"/>
              </a:rPr>
            </a:br>
            <a:r>
              <a:rPr lang="es" sz="700">
                <a:solidFill>
                  <a:srgbClr val="414140"/>
                </a:solidFill>
                <a:latin typeface="Montserrat"/>
                <a:ea typeface="Montserrat"/>
                <a:cs typeface="Montserrat"/>
                <a:sym typeface="Montserrat"/>
              </a:rPr>
              <a:t>Presenta un reto para la capacitación profesional, alto nivel de especialización, temáticas complejas de abordar que requieren cambios conductuales, consideraciones presupuestarias y técnicas asociadas. </a:t>
            </a:r>
            <a:endParaRPr sz="700">
              <a:solidFill>
                <a:srgbClr val="414140"/>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b="1" sz="900">
              <a:solidFill>
                <a:srgbClr val="9C1FF2"/>
              </a:solidFill>
              <a:latin typeface="Bitter"/>
              <a:ea typeface="Bitter"/>
              <a:cs typeface="Bitter"/>
              <a:sym typeface="Bitter"/>
            </a:endParaRPr>
          </a:p>
          <a:p>
            <a:pPr indent="0" lvl="0" marL="0" marR="0" rtl="0" algn="l">
              <a:lnSpc>
                <a:spcPct val="100000"/>
              </a:lnSpc>
              <a:spcBef>
                <a:spcPts val="1000"/>
              </a:spcBef>
              <a:spcAft>
                <a:spcPts val="0"/>
              </a:spcAft>
              <a:buNone/>
            </a:pPr>
            <a:r>
              <a:t/>
            </a:r>
            <a:endParaRPr i="0" sz="700" u="none" cap="none" strike="noStrike">
              <a:solidFill>
                <a:srgbClr val="414140"/>
              </a:solidFill>
              <a:latin typeface="Montserrat"/>
              <a:ea typeface="Montserrat"/>
              <a:cs typeface="Montserrat"/>
              <a:sym typeface="Montserrat"/>
            </a:endParaRPr>
          </a:p>
          <a:p>
            <a:pPr indent="0" lvl="0" marL="0" marR="0" rtl="0" algn="l">
              <a:lnSpc>
                <a:spcPct val="100000"/>
              </a:lnSpc>
              <a:spcBef>
                <a:spcPts val="1000"/>
              </a:spcBef>
              <a:spcAft>
                <a:spcPts val="1000"/>
              </a:spcAft>
              <a:buNone/>
            </a:pPr>
            <a:r>
              <a:t/>
            </a:r>
            <a:endParaRPr i="0" sz="700" u="none" cap="none" strike="noStrike">
              <a:solidFill>
                <a:srgbClr val="414140"/>
              </a:solidFill>
              <a:latin typeface="Montserrat"/>
              <a:ea typeface="Montserrat"/>
              <a:cs typeface="Montserrat"/>
              <a:sym typeface="Montserrat"/>
            </a:endParaRPr>
          </a:p>
        </p:txBody>
      </p:sp>
      <p:sp>
        <p:nvSpPr>
          <p:cNvPr id="243" name="Google Shape;243;p3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244" name="Google Shape;244;p30"/>
          <p:cNvSpPr txBox="1"/>
          <p:nvPr/>
        </p:nvSpPr>
        <p:spPr>
          <a:xfrm>
            <a:off x="4478350" y="1241100"/>
            <a:ext cx="35649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None/>
            </a:pPr>
            <a:r>
              <a:rPr b="1" lang="es" sz="900">
                <a:solidFill>
                  <a:srgbClr val="A4DB3B"/>
                </a:solidFill>
                <a:latin typeface="Bitter"/>
                <a:ea typeface="Bitter"/>
                <a:cs typeface="Bitter"/>
                <a:sym typeface="Bitter"/>
              </a:rPr>
              <a:t>Enfoque:</a:t>
            </a:r>
            <a:r>
              <a:rPr lang="es" sz="700">
                <a:solidFill>
                  <a:srgbClr val="A4DB3B"/>
                </a:solidFill>
                <a:latin typeface="Montserrat"/>
                <a:ea typeface="Montserrat"/>
                <a:cs typeface="Montserrat"/>
                <a:sym typeface="Montserrat"/>
              </a:rPr>
              <a:t>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Se deben escoger los  enfoques que se enseñaran en la capacitación a partir de los objetivos de ésta y de los lineamientos otorgados por Sename en esta materia.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CD608"/>
                </a:solidFill>
                <a:latin typeface="Bitter"/>
                <a:ea typeface="Bitter"/>
                <a:cs typeface="Bitter"/>
                <a:sym typeface="Bitter"/>
              </a:rPr>
              <a:t>Objetivos de la Capacitación:</a:t>
            </a:r>
            <a:br>
              <a:rPr b="1" lang="es" sz="900">
                <a:solidFill>
                  <a:srgbClr val="414140"/>
                </a:solidFill>
                <a:latin typeface="Bitter"/>
                <a:ea typeface="Bitter"/>
                <a:cs typeface="Bitter"/>
                <a:sym typeface="Bitter"/>
              </a:rPr>
            </a:br>
            <a:r>
              <a:rPr lang="es" sz="700">
                <a:solidFill>
                  <a:srgbClr val="414140"/>
                </a:solidFill>
                <a:latin typeface="Montserrat"/>
                <a:ea typeface="Montserrat"/>
                <a:cs typeface="Montserrat"/>
                <a:sym typeface="Montserrat"/>
              </a:rPr>
              <a:t> Potencial de ser una  instancia de generar comunidad al interior de la residencia y hacia el exterior, necesidad de complejizar los objetivos detrás de la interacción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D4AD73"/>
                </a:solidFill>
                <a:latin typeface="Bitter"/>
                <a:ea typeface="Bitter"/>
                <a:cs typeface="Bitter"/>
                <a:sym typeface="Bitter"/>
              </a:rPr>
              <a:t>Plan de Formación Conjunto:</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Pensar mecanismos para incorporar en alguna etapa del proceso de definición de contenidos las necesidades de capacitación de: sector, instituciones, trabajadores y usuarios finales. Considerando experiencias laborales y de vida.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0"/>
              </a:spcAft>
              <a:buNone/>
            </a:pPr>
            <a:r>
              <a:rPr b="1" lang="es" sz="900">
                <a:solidFill>
                  <a:srgbClr val="FA5936"/>
                </a:solidFill>
                <a:latin typeface="Bitter"/>
                <a:ea typeface="Bitter"/>
                <a:cs typeface="Bitter"/>
                <a:sym typeface="Bitter"/>
              </a:rPr>
              <a:t>Priorización y progresión: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Fundamental priorizar y ordenar el contenido en materia de conocimiento y establecer la ruta de habilidades y actitudes para crear una trayectoria de aprendizaje. </a:t>
            </a:r>
            <a:endParaRPr sz="700">
              <a:solidFill>
                <a:srgbClr val="414140"/>
              </a:solidFill>
              <a:latin typeface="Montserrat"/>
              <a:ea typeface="Montserrat"/>
              <a:cs typeface="Montserrat"/>
              <a:sym typeface="Montserrat"/>
            </a:endParaRPr>
          </a:p>
          <a:p>
            <a:pPr indent="0" lvl="0" marL="0" marR="0" rtl="0" algn="l">
              <a:lnSpc>
                <a:spcPct val="115000"/>
              </a:lnSpc>
              <a:spcBef>
                <a:spcPts val="1000"/>
              </a:spcBef>
              <a:spcAft>
                <a:spcPts val="1000"/>
              </a:spcAft>
              <a:buNone/>
            </a:pPr>
            <a:r>
              <a:rPr b="1" lang="es" sz="900">
                <a:solidFill>
                  <a:srgbClr val="FF5757"/>
                </a:solidFill>
                <a:latin typeface="Bitter"/>
                <a:ea typeface="Bitter"/>
                <a:cs typeface="Bitter"/>
                <a:sym typeface="Bitter"/>
              </a:rPr>
              <a:t>Complejidad:</a:t>
            </a:r>
            <a:r>
              <a:rPr lang="es" sz="700">
                <a:solidFill>
                  <a:srgbClr val="FF5757"/>
                </a:solidFill>
                <a:latin typeface="Montserrat"/>
                <a:ea typeface="Montserrat"/>
                <a:cs typeface="Montserrat"/>
                <a:sym typeface="Montserrat"/>
              </a:rPr>
              <a:t> </a:t>
            </a:r>
            <a:br>
              <a:rPr lang="es" sz="700">
                <a:solidFill>
                  <a:srgbClr val="414140"/>
                </a:solidFill>
                <a:latin typeface="Montserrat"/>
                <a:ea typeface="Montserrat"/>
                <a:cs typeface="Montserrat"/>
                <a:sym typeface="Montserrat"/>
              </a:rPr>
            </a:br>
            <a:r>
              <a:rPr lang="es" sz="700">
                <a:solidFill>
                  <a:srgbClr val="414140"/>
                </a:solidFill>
                <a:latin typeface="Montserrat"/>
                <a:ea typeface="Montserrat"/>
                <a:cs typeface="Montserrat"/>
                <a:sym typeface="Montserrat"/>
              </a:rPr>
              <a:t>Implicancia de la complejidad del sector para la formación y los recursos asociados. Alta especialización para algunos de los temas a abordar.</a:t>
            </a:r>
            <a:endParaRPr sz="700">
              <a:solidFill>
                <a:srgbClr val="414140"/>
              </a:solidFill>
              <a:latin typeface="Montserrat"/>
              <a:ea typeface="Montserrat"/>
              <a:cs typeface="Montserrat"/>
              <a:sym typeface="Montserrat"/>
            </a:endParaRPr>
          </a:p>
        </p:txBody>
      </p:sp>
      <p:sp>
        <p:nvSpPr>
          <p:cNvPr id="245" name="Google Shape;245;p30"/>
          <p:cNvSpPr txBox="1"/>
          <p:nvPr/>
        </p:nvSpPr>
        <p:spPr>
          <a:xfrm>
            <a:off x="4362650" y="1096950"/>
            <a:ext cx="2071200" cy="240600"/>
          </a:xfrm>
          <a:prstGeom prst="rect">
            <a:avLst/>
          </a:prstGeom>
          <a:solidFill>
            <a:srgbClr val="DEF0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03286B"/>
                </a:solidFill>
                <a:latin typeface="Bitter"/>
                <a:ea typeface="Bitter"/>
                <a:cs typeface="Bitter"/>
                <a:sym typeface="Bitter"/>
              </a:rPr>
              <a:t>Implicancias para el piloto</a:t>
            </a:r>
            <a:endParaRPr b="1" sz="1000">
              <a:solidFill>
                <a:srgbClr val="03286B"/>
              </a:solidFill>
              <a:latin typeface="Bitter"/>
              <a:ea typeface="Bitter"/>
              <a:cs typeface="Bitter"/>
              <a:sym typeface="Bit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55CF2"/>
        </a:solidFill>
      </p:bgPr>
    </p:bg>
    <p:spTree>
      <p:nvGrpSpPr>
        <p:cNvPr id="249" name="Shape 249"/>
        <p:cNvGrpSpPr/>
        <p:nvPr/>
      </p:nvGrpSpPr>
      <p:grpSpPr>
        <a:xfrm>
          <a:off x="0" y="0"/>
          <a:ext cx="0" cy="0"/>
          <a:chOff x="0" y="0"/>
          <a:chExt cx="0" cy="0"/>
        </a:xfrm>
      </p:grpSpPr>
      <p:sp>
        <p:nvSpPr>
          <p:cNvPr id="250" name="Google Shape;250;p31"/>
          <p:cNvSpPr txBox="1"/>
          <p:nvPr/>
        </p:nvSpPr>
        <p:spPr>
          <a:xfrm>
            <a:off x="4909125" y="1622900"/>
            <a:ext cx="40068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3000">
                <a:solidFill>
                  <a:srgbClr val="FFFFFF"/>
                </a:solidFill>
                <a:latin typeface="Bitter"/>
                <a:ea typeface="Bitter"/>
                <a:cs typeface="Bitter"/>
                <a:sym typeface="Bitter"/>
              </a:rPr>
              <a:t>2.</a:t>
            </a:r>
            <a:br>
              <a:rPr lang="es" sz="3000">
                <a:solidFill>
                  <a:srgbClr val="FFFFFF"/>
                </a:solidFill>
                <a:latin typeface="Bitter"/>
                <a:ea typeface="Bitter"/>
                <a:cs typeface="Bitter"/>
                <a:sym typeface="Bitter"/>
              </a:rPr>
            </a:br>
            <a:r>
              <a:rPr lang="es" sz="3000">
                <a:solidFill>
                  <a:srgbClr val="FFFFFF"/>
                </a:solidFill>
                <a:latin typeface="Bitter"/>
                <a:ea typeface="Bitter"/>
                <a:cs typeface="Bitter"/>
                <a:sym typeface="Bitter"/>
              </a:rPr>
              <a:t>Presentación de la capacitación</a:t>
            </a:r>
            <a:endParaRPr sz="3000">
              <a:solidFill>
                <a:srgbClr val="FFFFFF"/>
              </a:solidFill>
              <a:latin typeface="Bitter"/>
              <a:ea typeface="Bitter"/>
              <a:cs typeface="Bitter"/>
              <a:sym typeface="Bitter"/>
            </a:endParaRPr>
          </a:p>
        </p:txBody>
      </p:sp>
      <p:sp>
        <p:nvSpPr>
          <p:cNvPr id="251" name="Google Shape;251;p31"/>
          <p:cNvSpPr txBox="1"/>
          <p:nvPr/>
        </p:nvSpPr>
        <p:spPr>
          <a:xfrm>
            <a:off x="8751844" y="4577331"/>
            <a:ext cx="1200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7</a:t>
            </a:r>
            <a:endParaRPr sz="1500">
              <a:solidFill>
                <a:srgbClr val="FFFFFF"/>
              </a:solidFill>
              <a:latin typeface="Bitter"/>
              <a:ea typeface="Bitter"/>
              <a:cs typeface="Bitter"/>
              <a:sym typeface="Bitter"/>
            </a:endParaRPr>
          </a:p>
        </p:txBody>
      </p:sp>
      <p:pic>
        <p:nvPicPr>
          <p:cNvPr id="252" name="Google Shape;252;p31"/>
          <p:cNvPicPr preferRelativeResize="0"/>
          <p:nvPr/>
        </p:nvPicPr>
        <p:blipFill>
          <a:blip r:embed="rId3">
            <a:alphaModFix/>
          </a:blip>
          <a:stretch>
            <a:fillRect/>
          </a:stretch>
        </p:blipFill>
        <p:spPr>
          <a:xfrm>
            <a:off x="960350" y="480350"/>
            <a:ext cx="2135725" cy="3857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sp>
        <p:nvSpPr>
          <p:cNvPr id="257" name="Google Shape;257;p32"/>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58" name="Google Shape;258;p32"/>
          <p:cNvSpPr/>
          <p:nvPr/>
        </p:nvSpPr>
        <p:spPr>
          <a:xfrm>
            <a:off x="0" y="672250"/>
            <a:ext cx="2568900" cy="276900"/>
          </a:xfrm>
          <a:prstGeom prst="rect">
            <a:avLst/>
          </a:prstGeom>
          <a:solidFill>
            <a:srgbClr val="055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2"/>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055CF2"/>
                </a:solidFill>
                <a:latin typeface="Bitter"/>
                <a:ea typeface="Bitter"/>
                <a:cs typeface="Bitter"/>
                <a:sym typeface="Bitter"/>
              </a:rPr>
              <a:t>Presentación de la capacitación</a:t>
            </a:r>
            <a:endParaRPr i="1" sz="1200">
              <a:solidFill>
                <a:srgbClr val="055CF2"/>
              </a:solidFill>
              <a:latin typeface="Bitter"/>
              <a:ea typeface="Bitter"/>
              <a:cs typeface="Bitter"/>
              <a:sym typeface="Bitter"/>
            </a:endParaRPr>
          </a:p>
        </p:txBody>
      </p:sp>
      <p:sp>
        <p:nvSpPr>
          <p:cNvPr id="260" name="Google Shape;260;p32"/>
          <p:cNvSpPr txBox="1"/>
          <p:nvPr/>
        </p:nvSpPr>
        <p:spPr>
          <a:xfrm>
            <a:off x="839377" y="690400"/>
            <a:ext cx="1694100" cy="24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000">
                <a:solidFill>
                  <a:srgbClr val="FFFFFF"/>
                </a:solidFill>
                <a:latin typeface="Bitter"/>
                <a:ea typeface="Bitter"/>
                <a:cs typeface="Bitter"/>
                <a:sym typeface="Bitter"/>
              </a:rPr>
              <a:t>Literatura internacional</a:t>
            </a:r>
            <a:endParaRPr b="1" sz="1000">
              <a:solidFill>
                <a:srgbClr val="FFFFFF"/>
              </a:solidFill>
              <a:latin typeface="Bitter"/>
              <a:ea typeface="Bitter"/>
              <a:cs typeface="Bitter"/>
              <a:sym typeface="Bitter"/>
            </a:endParaRPr>
          </a:p>
        </p:txBody>
      </p:sp>
      <p:sp>
        <p:nvSpPr>
          <p:cNvPr id="261" name="Google Shape;261;p32"/>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8</a:t>
            </a:r>
            <a:endParaRPr sz="1500">
              <a:latin typeface="Bitter"/>
              <a:ea typeface="Bitter"/>
              <a:cs typeface="Bitter"/>
              <a:sym typeface="Bitter"/>
            </a:endParaRPr>
          </a:p>
        </p:txBody>
      </p:sp>
      <p:sp>
        <p:nvSpPr>
          <p:cNvPr id="262" name="Google Shape;262;p32"/>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Formar para Transformar</a:t>
            </a:r>
            <a:endParaRPr sz="700">
              <a:latin typeface="Montserrat Light"/>
              <a:ea typeface="Montserrat Light"/>
              <a:cs typeface="Montserrat Light"/>
              <a:sym typeface="Montserrat Light"/>
            </a:endParaRPr>
          </a:p>
        </p:txBody>
      </p:sp>
      <p:sp>
        <p:nvSpPr>
          <p:cNvPr id="263" name="Google Shape;263;p32"/>
          <p:cNvSpPr txBox="1"/>
          <p:nvPr/>
        </p:nvSpPr>
        <p:spPr>
          <a:xfrm>
            <a:off x="810000" y="1209875"/>
            <a:ext cx="3330000" cy="3626400"/>
          </a:xfrm>
          <a:prstGeom prst="rect">
            <a:avLst/>
          </a:prstGeom>
          <a:noFill/>
          <a:ln>
            <a:noFill/>
          </a:ln>
        </p:spPr>
        <p:txBody>
          <a:bodyPr anchorCtr="0" anchor="t" bIns="91425" lIns="91425" spcFirstLastPara="1" rIns="91425" wrap="square" tIns="91425">
            <a:noAutofit/>
          </a:bodyPr>
          <a:lstStyle/>
          <a:p>
            <a:pPr indent="-140799" lvl="0" marL="89999" marR="0" rtl="0" algn="l">
              <a:lnSpc>
                <a:spcPct val="100000"/>
              </a:lnSpc>
              <a:spcBef>
                <a:spcPts val="0"/>
              </a:spcBef>
              <a:spcAft>
                <a:spcPts val="0"/>
              </a:spcAft>
              <a:buClr>
                <a:srgbClr val="414140"/>
              </a:buClr>
              <a:buSzPts val="800"/>
              <a:buFont typeface="Titillium Web"/>
              <a:buChar char="●"/>
            </a:pPr>
            <a:r>
              <a:rPr i="0" lang="es" sz="800" u="none" cap="none" strike="noStrike">
                <a:solidFill>
                  <a:srgbClr val="414140"/>
                </a:solidFill>
                <a:latin typeface="Montserrat"/>
                <a:ea typeface="Montserrat"/>
                <a:cs typeface="Montserrat"/>
                <a:sym typeface="Montserrat"/>
              </a:rPr>
              <a:t>Es fundamental considerar la aplicación de los </a:t>
            </a:r>
            <a:r>
              <a:rPr b="1" i="0" lang="es" sz="800" u="none" cap="none" strike="noStrike">
                <a:solidFill>
                  <a:srgbClr val="414140"/>
                </a:solidFill>
                <a:latin typeface="Montserrat"/>
                <a:ea typeface="Montserrat"/>
                <a:cs typeface="Montserrat"/>
                <a:sym typeface="Montserrat"/>
              </a:rPr>
              <a:t>principios del aprendizaje en adultos</a:t>
            </a:r>
            <a:r>
              <a:rPr i="0" lang="es" sz="800" u="none" cap="none" strike="noStrike">
                <a:solidFill>
                  <a:srgbClr val="414140"/>
                </a:solidFill>
                <a:latin typeface="Montserrat"/>
                <a:ea typeface="Montserrat"/>
                <a:cs typeface="Montserrat"/>
                <a:sym typeface="Montserrat"/>
              </a:rPr>
              <a:t> (McDonald, 2010; Nuevos Futuros, 2020).</a:t>
            </a:r>
            <a:endParaRPr i="0" sz="800" u="none" cap="none" strike="noStrike">
              <a:solidFill>
                <a:srgbClr val="414140"/>
              </a:solidFill>
              <a:latin typeface="Montserrat"/>
              <a:ea typeface="Montserrat"/>
              <a:cs typeface="Montserrat"/>
              <a:sym typeface="Montserrat"/>
            </a:endParaRPr>
          </a:p>
          <a:p>
            <a:pPr indent="-89999" lvl="0" marL="89999" marR="0" rtl="0" algn="l">
              <a:lnSpc>
                <a:spcPct val="100000"/>
              </a:lnSpc>
              <a:spcBef>
                <a:spcPts val="0"/>
              </a:spcBef>
              <a:spcAft>
                <a:spcPts val="0"/>
              </a:spcAft>
              <a:buClr>
                <a:srgbClr val="000000"/>
              </a:buClr>
              <a:buSzPts val="1000"/>
              <a:buFont typeface="Arial"/>
              <a:buNone/>
            </a:pPr>
            <a:r>
              <a:rPr i="0" lang="es" sz="800" u="none" cap="none" strike="noStrike">
                <a:solidFill>
                  <a:srgbClr val="414140"/>
                </a:solidFill>
                <a:latin typeface="Montserrat"/>
                <a:ea typeface="Montserrat"/>
                <a:cs typeface="Montserrat"/>
                <a:sym typeface="Montserrat"/>
              </a:rPr>
              <a:t>  </a:t>
            </a:r>
            <a:endParaRPr i="0" sz="800" u="none" cap="none" strike="noStrike">
              <a:solidFill>
                <a:srgbClr val="414140"/>
              </a:solidFill>
              <a:latin typeface="Montserrat"/>
              <a:ea typeface="Montserrat"/>
              <a:cs typeface="Montserrat"/>
              <a:sym typeface="Montserrat"/>
            </a:endParaRPr>
          </a:p>
          <a:p>
            <a:pPr indent="-140799" lvl="0" marL="89999"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Hay distintos tipos de contenidos y, por ende, de métodos para entregar la capacitación en tres niveles (Willis, Gabriel, &amp; Morris Matthews, 2019):</a:t>
            </a:r>
            <a:br>
              <a:rPr i="0" lang="es" sz="800" u="none" cap="none" strike="noStrike">
                <a:solidFill>
                  <a:srgbClr val="414140"/>
                </a:solidFill>
                <a:latin typeface="Montserrat"/>
                <a:ea typeface="Montserrat"/>
                <a:cs typeface="Montserrat"/>
                <a:sym typeface="Montserrat"/>
              </a:rPr>
            </a:br>
            <a:endParaRPr i="0" sz="800" u="none" cap="none" strike="noStrike">
              <a:solidFill>
                <a:srgbClr val="41414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414140"/>
              </a:buClr>
              <a:buSzPts val="800"/>
              <a:buFont typeface="Titillium Web"/>
              <a:buChar char="●"/>
            </a:pPr>
            <a:r>
              <a:rPr b="1" i="0" lang="es" sz="800" u="none" cap="none" strike="noStrike">
                <a:solidFill>
                  <a:srgbClr val="414140"/>
                </a:solidFill>
                <a:latin typeface="Montserrat"/>
                <a:ea typeface="Montserrat"/>
                <a:cs typeface="Montserrat"/>
                <a:sym typeface="Montserrat"/>
              </a:rPr>
              <a:t>Contenidos de conocimiento: </a:t>
            </a:r>
            <a:r>
              <a:rPr i="0" lang="es" sz="800" u="none" cap="none" strike="noStrike">
                <a:solidFill>
                  <a:srgbClr val="414140"/>
                </a:solidFill>
                <a:latin typeface="Montserrat"/>
                <a:ea typeface="Montserrat"/>
                <a:cs typeface="Montserrat"/>
                <a:sym typeface="Montserrat"/>
              </a:rPr>
              <a:t>respecto a la capacitación en contenidos teóricos, la experiencia internacional la imparte muchas veces en línea. Considerar contexto particular.</a:t>
            </a:r>
            <a:endParaRPr i="0" sz="800" u="none" cap="none" strike="noStrike">
              <a:solidFill>
                <a:srgbClr val="41414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414140"/>
              </a:buClr>
              <a:buSzPts val="800"/>
              <a:buFont typeface="Titillium Web"/>
              <a:buChar char="●"/>
            </a:pPr>
            <a:r>
              <a:rPr b="1" i="0" lang="es" sz="800" u="none" cap="none" strike="noStrike">
                <a:solidFill>
                  <a:srgbClr val="414140"/>
                </a:solidFill>
                <a:latin typeface="Montserrat"/>
                <a:ea typeface="Montserrat"/>
                <a:cs typeface="Montserrat"/>
                <a:sym typeface="Montserrat"/>
              </a:rPr>
              <a:t>Habilidades prácticas:</a:t>
            </a:r>
            <a:r>
              <a:rPr i="0" lang="es" sz="800" u="none" cap="none" strike="noStrike">
                <a:solidFill>
                  <a:srgbClr val="414140"/>
                </a:solidFill>
                <a:latin typeface="Montserrat"/>
                <a:ea typeface="Montserrat"/>
                <a:cs typeface="Montserrat"/>
                <a:sym typeface="Montserrat"/>
              </a:rPr>
              <a:t> se desarrollan a través de talleres presenciales con grupos pequeños de máximo 20 personas. </a:t>
            </a:r>
            <a:endParaRPr i="0" sz="800" u="none" cap="none" strike="noStrike">
              <a:solidFill>
                <a:srgbClr val="41414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414140"/>
              </a:buClr>
              <a:buSzPts val="800"/>
              <a:buFont typeface="Titillium Web"/>
              <a:buChar char="●"/>
            </a:pPr>
            <a:r>
              <a:rPr b="1" i="0" lang="es" sz="800" u="none" cap="none" strike="noStrike">
                <a:solidFill>
                  <a:srgbClr val="414140"/>
                </a:solidFill>
                <a:latin typeface="Montserrat"/>
                <a:ea typeface="Montserrat"/>
                <a:cs typeface="Montserrat"/>
                <a:sym typeface="Montserrat"/>
              </a:rPr>
              <a:t>Integración de competencias en la práctica diaria:</a:t>
            </a:r>
            <a:r>
              <a:rPr i="0" lang="es" sz="800" u="none" cap="none" strike="noStrike">
                <a:solidFill>
                  <a:srgbClr val="414140"/>
                </a:solidFill>
                <a:latin typeface="Montserrat"/>
                <a:ea typeface="Montserrat"/>
                <a:cs typeface="Montserrat"/>
                <a:sym typeface="Montserrat"/>
              </a:rPr>
              <a:t> es fundamental incorporar lo aprendido de manera práctica en el espacio de trabajo. Hay diferentes métodos para integrarlo:</a:t>
            </a:r>
            <a:endParaRPr i="0" sz="800" u="none" cap="none" strike="noStrike">
              <a:solidFill>
                <a:srgbClr val="414140"/>
              </a:solidFill>
              <a:latin typeface="Montserrat"/>
              <a:ea typeface="Montserrat"/>
              <a:cs typeface="Montserrat"/>
              <a:sym typeface="Montserrat"/>
            </a:endParaRPr>
          </a:p>
          <a:p>
            <a:pPr indent="-146050" lvl="1" marL="585000"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Revisión entre pares.</a:t>
            </a:r>
            <a:endParaRPr i="0" sz="800" u="none" cap="none" strike="noStrike">
              <a:solidFill>
                <a:srgbClr val="414140"/>
              </a:solidFill>
              <a:latin typeface="Montserrat"/>
              <a:ea typeface="Montserrat"/>
              <a:cs typeface="Montserrat"/>
              <a:sym typeface="Montserrat"/>
            </a:endParaRPr>
          </a:p>
          <a:p>
            <a:pPr indent="-146050" lvl="1" marL="585000"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Círculos de aprendizaje.</a:t>
            </a:r>
            <a:endParaRPr i="0" sz="800" u="none" cap="none" strike="noStrike">
              <a:solidFill>
                <a:srgbClr val="414140"/>
              </a:solidFill>
              <a:latin typeface="Montserrat"/>
              <a:ea typeface="Montserrat"/>
              <a:cs typeface="Montserrat"/>
              <a:sym typeface="Montserrat"/>
            </a:endParaRPr>
          </a:p>
          <a:p>
            <a:pPr indent="-146050" lvl="1" marL="585000"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Coaching.</a:t>
            </a:r>
            <a:endParaRPr i="0" sz="800" u="none" cap="none" strike="noStrike">
              <a:solidFill>
                <a:srgbClr val="414140"/>
              </a:solidFill>
              <a:latin typeface="Montserrat"/>
              <a:ea typeface="Montserrat"/>
              <a:cs typeface="Montserrat"/>
              <a:sym typeface="Montserrat"/>
            </a:endParaRPr>
          </a:p>
          <a:p>
            <a:pPr indent="-146050" lvl="1" marL="585000"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Mentorías. </a:t>
            </a:r>
            <a:endParaRPr i="0" sz="800" u="none" cap="none" strike="noStrike">
              <a:solidFill>
                <a:srgbClr val="414140"/>
              </a:solidFill>
              <a:latin typeface="Montserrat"/>
              <a:ea typeface="Montserrat"/>
              <a:cs typeface="Montserrat"/>
              <a:sym typeface="Montserrat"/>
            </a:endParaRPr>
          </a:p>
          <a:p>
            <a:pPr indent="0" lvl="0" marL="1371600" marR="0" rtl="0" algn="l">
              <a:lnSpc>
                <a:spcPct val="100000"/>
              </a:lnSpc>
              <a:spcBef>
                <a:spcPts val="0"/>
              </a:spcBef>
              <a:spcAft>
                <a:spcPts val="0"/>
              </a:spcAft>
              <a:buClr>
                <a:srgbClr val="000000"/>
              </a:buClr>
              <a:buSzPts val="1000"/>
              <a:buFont typeface="Arial"/>
              <a:buNone/>
            </a:pPr>
            <a:r>
              <a:t/>
            </a:r>
            <a:endParaRPr i="0" sz="800" u="none" cap="none" strike="noStrike">
              <a:solidFill>
                <a:srgbClr val="414140"/>
              </a:solidFill>
              <a:latin typeface="Montserrat"/>
              <a:ea typeface="Montserrat"/>
              <a:cs typeface="Montserrat"/>
              <a:sym typeface="Montserrat"/>
            </a:endParaRPr>
          </a:p>
          <a:p>
            <a:pPr indent="-140799" lvl="0" marL="89999" marR="0" rtl="0" algn="l">
              <a:lnSpc>
                <a:spcPct val="100000"/>
              </a:lnSpc>
              <a:spcBef>
                <a:spcPts val="0"/>
              </a:spcBef>
              <a:spcAft>
                <a:spcPts val="0"/>
              </a:spcAft>
              <a:buClr>
                <a:srgbClr val="414140"/>
              </a:buClr>
              <a:buSzPts val="800"/>
              <a:buFont typeface="Montserrat"/>
              <a:buChar char="●"/>
            </a:pPr>
            <a:r>
              <a:rPr i="0" lang="es" sz="800" u="none" cap="none" strike="noStrike">
                <a:solidFill>
                  <a:srgbClr val="414140"/>
                </a:solidFill>
                <a:latin typeface="Montserrat"/>
                <a:ea typeface="Montserrat"/>
                <a:cs typeface="Montserrat"/>
                <a:sym typeface="Montserrat"/>
              </a:rPr>
              <a:t>Para esto también es fundamental desarrollar: Cultura de aprendizaje y cultura reflexiva (McDonald, 2010).</a:t>
            </a:r>
            <a:endParaRPr i="0" sz="800" u="none" cap="none" strike="noStrike">
              <a:solidFill>
                <a:srgbClr val="414140"/>
              </a:solidFill>
              <a:latin typeface="Montserrat"/>
              <a:ea typeface="Montserrat"/>
              <a:cs typeface="Montserrat"/>
              <a:sym typeface="Montserrat"/>
            </a:endParaRPr>
          </a:p>
        </p:txBody>
      </p:sp>
      <p:sp>
        <p:nvSpPr>
          <p:cNvPr id="264" name="Google Shape;264;p32"/>
          <p:cNvSpPr txBox="1"/>
          <p:nvPr/>
        </p:nvSpPr>
        <p:spPr>
          <a:xfrm>
            <a:off x="4571999" y="1209875"/>
            <a:ext cx="3471300" cy="311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s" sz="800" u="none" cap="none" strike="noStrike">
                <a:solidFill>
                  <a:srgbClr val="000000"/>
                </a:solidFill>
                <a:latin typeface="Montserrat"/>
                <a:ea typeface="Montserrat"/>
                <a:cs typeface="Montserrat"/>
                <a:sym typeface="Montserrat"/>
              </a:rPr>
              <a:t>Implicancias en el diseño a partir de lecciones aprendidas de otras experiencias (Ngatahi Project - NZ): </a:t>
            </a:r>
            <a:endParaRPr i="0" sz="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00"/>
              <a:buFont typeface="Arial"/>
              <a:buNone/>
            </a:pPr>
            <a:r>
              <a:t/>
            </a: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i="0" lang="es" sz="800" u="none" cap="none" strike="noStrike">
                <a:solidFill>
                  <a:srgbClr val="000000"/>
                </a:solidFill>
                <a:latin typeface="Montserrat"/>
                <a:ea typeface="Montserrat"/>
                <a:cs typeface="Montserrat"/>
                <a:sym typeface="Montserrat"/>
              </a:rPr>
              <a:t>No dejar todo en manos de las instituciones que dictan la capacitación. La </a:t>
            </a:r>
            <a:r>
              <a:rPr b="1" i="0" lang="es" sz="800" u="none" cap="none" strike="noStrike">
                <a:solidFill>
                  <a:srgbClr val="9C1FF2"/>
                </a:solidFill>
                <a:latin typeface="Montserrat"/>
                <a:ea typeface="Montserrat"/>
                <a:cs typeface="Montserrat"/>
                <a:sym typeface="Montserrat"/>
              </a:rPr>
              <a:t>residencia </a:t>
            </a:r>
            <a:r>
              <a:rPr i="0" lang="es" sz="800" u="none" cap="none" strike="noStrike">
                <a:solidFill>
                  <a:srgbClr val="000000"/>
                </a:solidFill>
                <a:latin typeface="Montserrat"/>
                <a:ea typeface="Montserrat"/>
                <a:cs typeface="Montserrat"/>
                <a:sym typeface="Montserrat"/>
              </a:rPr>
              <a:t>tiene un rol fundamental en que las competencias se integren a la práctica diaria de los trabajadores. </a:t>
            </a:r>
            <a:br>
              <a:rPr i="0" lang="es" sz="800" u="none" cap="none" strike="noStrike">
                <a:solidFill>
                  <a:srgbClr val="000000"/>
                </a:solidFill>
                <a:latin typeface="Montserrat"/>
                <a:ea typeface="Montserrat"/>
                <a:cs typeface="Montserrat"/>
                <a:sym typeface="Montserrat"/>
              </a:rPr>
            </a:b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b="1" i="0" lang="es" sz="800" u="none" cap="none" strike="noStrike">
                <a:solidFill>
                  <a:srgbClr val="055CF2"/>
                </a:solidFill>
                <a:latin typeface="Montserrat"/>
                <a:ea typeface="Montserrat"/>
                <a:cs typeface="Montserrat"/>
                <a:sym typeface="Montserrat"/>
              </a:rPr>
              <a:t>Formación conjunta</a:t>
            </a:r>
            <a:r>
              <a:rPr b="1" i="0" lang="es" sz="800" u="none" cap="none" strike="noStrike">
                <a:solidFill>
                  <a:srgbClr val="000000"/>
                </a:solidFill>
                <a:latin typeface="Montserrat"/>
                <a:ea typeface="Montserrat"/>
                <a:cs typeface="Montserrat"/>
                <a:sym typeface="Montserrat"/>
              </a:rPr>
              <a:t> </a:t>
            </a:r>
            <a:r>
              <a:rPr i="0" lang="es" sz="800" u="none" cap="none" strike="noStrike">
                <a:solidFill>
                  <a:srgbClr val="000000"/>
                </a:solidFill>
                <a:latin typeface="Montserrat"/>
                <a:ea typeface="Montserrat"/>
                <a:cs typeface="Montserrat"/>
                <a:sym typeface="Montserrat"/>
              </a:rPr>
              <a:t>para implementar cambios significativos en las prácticas y en la organización. </a:t>
            </a:r>
            <a:br>
              <a:rPr i="0" lang="es" sz="800" u="none" cap="none" strike="noStrike">
                <a:solidFill>
                  <a:srgbClr val="000000"/>
                </a:solidFill>
                <a:latin typeface="Montserrat"/>
                <a:ea typeface="Montserrat"/>
                <a:cs typeface="Montserrat"/>
                <a:sym typeface="Montserrat"/>
              </a:rPr>
            </a:b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b="1" i="0" lang="es" sz="800" u="none" cap="none" strike="noStrike">
                <a:solidFill>
                  <a:srgbClr val="26BDBF"/>
                </a:solidFill>
                <a:latin typeface="Montserrat"/>
                <a:ea typeface="Montserrat"/>
                <a:cs typeface="Montserrat"/>
                <a:sym typeface="Montserrat"/>
              </a:rPr>
              <a:t>Apoyo continuo </a:t>
            </a:r>
            <a:r>
              <a:rPr i="0" lang="es" sz="800" u="none" cap="none" strike="noStrike">
                <a:solidFill>
                  <a:srgbClr val="000000"/>
                </a:solidFill>
                <a:latin typeface="Montserrat"/>
                <a:ea typeface="Montserrat"/>
                <a:cs typeface="Montserrat"/>
                <a:sym typeface="Montserrat"/>
              </a:rPr>
              <a:t>para los trabajadores. Valoración de líderes locales expertos. </a:t>
            </a:r>
            <a:br>
              <a:rPr i="0" lang="es" sz="800" u="none" cap="none" strike="noStrike">
                <a:solidFill>
                  <a:srgbClr val="000000"/>
                </a:solidFill>
                <a:latin typeface="Montserrat"/>
                <a:ea typeface="Montserrat"/>
                <a:cs typeface="Montserrat"/>
                <a:sym typeface="Montserrat"/>
              </a:rPr>
            </a:b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b="1" i="0" lang="es" sz="800" u="none" cap="none" strike="noStrike">
                <a:solidFill>
                  <a:srgbClr val="A4DB3B"/>
                </a:solidFill>
                <a:latin typeface="Montserrat"/>
                <a:ea typeface="Montserrat"/>
                <a:cs typeface="Montserrat"/>
                <a:sym typeface="Montserrat"/>
              </a:rPr>
              <a:t>Espacios reservados</a:t>
            </a:r>
            <a:r>
              <a:rPr i="0" lang="es" sz="800" u="none" cap="none" strike="noStrike">
                <a:solidFill>
                  <a:srgbClr val="000000"/>
                </a:solidFill>
                <a:latin typeface="Montserrat"/>
                <a:ea typeface="Montserrat"/>
                <a:cs typeface="Montserrat"/>
                <a:sym typeface="Montserrat"/>
              </a:rPr>
              <a:t> para fomentar una cultura de aprendizaje y reflexiva. </a:t>
            </a:r>
            <a:br>
              <a:rPr i="0" lang="es" sz="800" u="none" cap="none" strike="noStrike">
                <a:solidFill>
                  <a:srgbClr val="000000"/>
                </a:solidFill>
                <a:latin typeface="Montserrat"/>
                <a:ea typeface="Montserrat"/>
                <a:cs typeface="Montserrat"/>
                <a:sym typeface="Montserrat"/>
              </a:rPr>
            </a:b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i="0" lang="es" sz="800" u="none" cap="none" strike="noStrike">
                <a:solidFill>
                  <a:srgbClr val="000000"/>
                </a:solidFill>
                <a:latin typeface="Montserrat"/>
                <a:ea typeface="Montserrat"/>
                <a:cs typeface="Montserrat"/>
                <a:sym typeface="Montserrat"/>
              </a:rPr>
              <a:t>Aprendizaje orientado a </a:t>
            </a:r>
            <a:r>
              <a:rPr b="1" i="0" lang="es" sz="800" u="none" cap="none" strike="noStrike">
                <a:solidFill>
                  <a:srgbClr val="D4AD73"/>
                </a:solidFill>
                <a:latin typeface="Montserrat"/>
                <a:ea typeface="Montserrat"/>
                <a:cs typeface="Montserrat"/>
                <a:sym typeface="Montserrat"/>
              </a:rPr>
              <a:t>resultados.</a:t>
            </a:r>
            <a:br>
              <a:rPr b="1" i="0" lang="es" sz="800" u="none" cap="none" strike="noStrike">
                <a:solidFill>
                  <a:srgbClr val="000000"/>
                </a:solidFill>
                <a:latin typeface="Montserrat"/>
                <a:ea typeface="Montserrat"/>
                <a:cs typeface="Montserrat"/>
                <a:sym typeface="Montserrat"/>
              </a:rPr>
            </a:br>
            <a:endParaRPr b="1"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b="1" i="0" lang="es" sz="800" u="none" cap="none" strike="noStrike">
                <a:solidFill>
                  <a:srgbClr val="FA5936"/>
                </a:solidFill>
                <a:latin typeface="Montserrat"/>
                <a:ea typeface="Montserrat"/>
                <a:cs typeface="Montserrat"/>
                <a:sym typeface="Montserrat"/>
              </a:rPr>
              <a:t>Compromisos iniciales y presentación</a:t>
            </a:r>
            <a:r>
              <a:rPr b="1" i="0" lang="es" sz="800" u="none" cap="none" strike="noStrike">
                <a:solidFill>
                  <a:srgbClr val="000000"/>
                </a:solidFill>
                <a:latin typeface="Montserrat"/>
                <a:ea typeface="Montserrat"/>
                <a:cs typeface="Montserrat"/>
                <a:sym typeface="Montserrat"/>
              </a:rPr>
              <a:t> </a:t>
            </a:r>
            <a:r>
              <a:rPr i="0" lang="es" sz="800" u="none" cap="none" strike="noStrike">
                <a:solidFill>
                  <a:srgbClr val="000000"/>
                </a:solidFill>
                <a:latin typeface="Montserrat"/>
                <a:ea typeface="Montserrat"/>
                <a:cs typeface="Montserrat"/>
                <a:sym typeface="Montserrat"/>
              </a:rPr>
              <a:t>del equipo interno y externo cara a cara (o dinámica que permita emularlo). </a:t>
            </a:r>
            <a:br>
              <a:rPr i="0" lang="es" sz="800" u="none" cap="none" strike="noStrike">
                <a:solidFill>
                  <a:srgbClr val="000000"/>
                </a:solidFill>
                <a:latin typeface="Montserrat"/>
                <a:ea typeface="Montserrat"/>
                <a:cs typeface="Montserrat"/>
                <a:sym typeface="Montserrat"/>
              </a:rPr>
            </a:br>
            <a:endParaRPr i="0" sz="800" u="none" cap="none" strike="noStrike">
              <a:solidFill>
                <a:srgbClr val="000000"/>
              </a:solidFill>
              <a:latin typeface="Montserrat"/>
              <a:ea typeface="Montserrat"/>
              <a:cs typeface="Montserrat"/>
              <a:sym typeface="Montserrat"/>
            </a:endParaRPr>
          </a:p>
          <a:p>
            <a:pPr indent="-136525" lvl="0" marL="269999" marR="0" rtl="0" algn="l">
              <a:lnSpc>
                <a:spcPct val="100000"/>
              </a:lnSpc>
              <a:spcBef>
                <a:spcPts val="0"/>
              </a:spcBef>
              <a:spcAft>
                <a:spcPts val="0"/>
              </a:spcAft>
              <a:buClr>
                <a:srgbClr val="000000"/>
              </a:buClr>
              <a:buSzPts val="800"/>
              <a:buFont typeface="Montserrat"/>
              <a:buChar char="●"/>
            </a:pPr>
            <a:r>
              <a:rPr i="0" lang="es" sz="800" u="none" cap="none" strike="noStrike">
                <a:solidFill>
                  <a:srgbClr val="000000"/>
                </a:solidFill>
                <a:latin typeface="Montserrat"/>
                <a:ea typeface="Montserrat"/>
                <a:cs typeface="Montserrat"/>
                <a:sym typeface="Montserrat"/>
              </a:rPr>
              <a:t>Promover un </a:t>
            </a:r>
            <a:r>
              <a:rPr b="1" i="0" lang="es" sz="800" u="none" cap="none" strike="noStrike">
                <a:solidFill>
                  <a:srgbClr val="F20A66"/>
                </a:solidFill>
                <a:latin typeface="Montserrat"/>
                <a:ea typeface="Montserrat"/>
                <a:cs typeface="Montserrat"/>
                <a:sym typeface="Montserrat"/>
              </a:rPr>
              <a:t>lenguaje neutral y sin prejuicios</a:t>
            </a:r>
            <a:r>
              <a:rPr i="0" lang="es" sz="800" u="none" cap="none" strike="noStrike">
                <a:solidFill>
                  <a:srgbClr val="000000"/>
                </a:solidFill>
                <a:latin typeface="Montserrat"/>
                <a:ea typeface="Montserrat"/>
                <a:cs typeface="Montserrat"/>
                <a:sym typeface="Montserrat"/>
              </a:rPr>
              <a:t> en las instituciones de capacitación y en la residencia misma en períodos de capacitación.</a:t>
            </a:r>
            <a:endParaRPr i="0" sz="8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