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5"/>
    <p:sldMasterId id="214748366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Lst>
  <p:sldSz cy="5143500" cx="9144000"/>
  <p:notesSz cx="6858000" cy="9144000"/>
  <p:embeddedFontLst>
    <p:embeddedFont>
      <p:font typeface="Montserrat SemiBold"/>
      <p:regular r:id="rId140"/>
      <p:bold r:id="rId141"/>
      <p:italic r:id="rId142"/>
      <p:boldItalic r:id="rId143"/>
    </p:embeddedFont>
    <p:embeddedFont>
      <p:font typeface="Montserrat"/>
      <p:regular r:id="rId144"/>
      <p:bold r:id="rId145"/>
      <p:italic r:id="rId146"/>
      <p:boldItalic r:id="rId147"/>
    </p:embeddedFont>
    <p:embeddedFont>
      <p:font typeface="Montserrat Light"/>
      <p:regular r:id="rId148"/>
      <p:bold r:id="rId149"/>
      <p:italic r:id="rId150"/>
      <p:boldItalic r:id="rId151"/>
    </p:embeddedFont>
    <p:embeddedFont>
      <p:font typeface="Bitter"/>
      <p:regular r:id="rId152"/>
      <p:bold r:id="rId153"/>
      <p:italic r:id="rId154"/>
      <p:boldItalic r:id="rId155"/>
    </p:embeddedFont>
    <p:embeddedFont>
      <p:font typeface="Helvetica Neue"/>
      <p:regular r:id="rId156"/>
      <p:bold r:id="rId157"/>
      <p:italic r:id="rId158"/>
      <p:boldItalic r:id="rId159"/>
    </p:embeddedFont>
    <p:embeddedFont>
      <p:font typeface="Bree Serif"/>
      <p:regular r:id="rId160"/>
    </p:embeddedFont>
    <p:embeddedFont>
      <p:font typeface="Bitter Medium"/>
      <p:regular r:id="rId161"/>
      <p:bold r:id="rId162"/>
      <p:italic r:id="rId163"/>
      <p:boldItalic r:id="rId1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57">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7A077D9-EE78-4FB7-A1BF-B7B25900B0D2}">
  <a:tblStyle styleId="{37A077D9-EE78-4FB7-A1BF-B7B25900B0D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7"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slide" Target="slides/slide122.xml"/><Relationship Id="rId128" Type="http://schemas.openxmlformats.org/officeDocument/2006/relationships/slide" Target="slides/slide121.xml"/><Relationship Id="rId127" Type="http://schemas.openxmlformats.org/officeDocument/2006/relationships/slide" Target="slides/slide120.xml"/><Relationship Id="rId126" Type="http://schemas.openxmlformats.org/officeDocument/2006/relationships/slide" Target="slides/slide119.xml"/><Relationship Id="rId26" Type="http://schemas.openxmlformats.org/officeDocument/2006/relationships/slide" Target="slides/slide19.xml"/><Relationship Id="rId121" Type="http://schemas.openxmlformats.org/officeDocument/2006/relationships/slide" Target="slides/slide114.xml"/><Relationship Id="rId25" Type="http://schemas.openxmlformats.org/officeDocument/2006/relationships/slide" Target="slides/slide18.xml"/><Relationship Id="rId120" Type="http://schemas.openxmlformats.org/officeDocument/2006/relationships/slide" Target="slides/slide113.xml"/><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slide" Target="slides/slide118.xml"/><Relationship Id="rId29" Type="http://schemas.openxmlformats.org/officeDocument/2006/relationships/slide" Target="slides/slide22.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9" Type="http://schemas.openxmlformats.org/officeDocument/2006/relationships/slide" Target="slides/slide112.xml"/><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150" Type="http://schemas.openxmlformats.org/officeDocument/2006/relationships/font" Target="fonts/MontserratLight-italic.fntdata"/><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MontserratLight-bold.fntdata"/><Relationship Id="rId4" Type="http://schemas.openxmlformats.org/officeDocument/2006/relationships/tableStyles" Target="tableStyles.xml"/><Relationship Id="rId148" Type="http://schemas.openxmlformats.org/officeDocument/2006/relationships/font" Target="fonts/MontserratLight-regular.fntdata"/><Relationship Id="rId9" Type="http://schemas.openxmlformats.org/officeDocument/2006/relationships/slide" Target="slides/slide2.xml"/><Relationship Id="rId143" Type="http://schemas.openxmlformats.org/officeDocument/2006/relationships/font" Target="fonts/MontserratSemiBold-boldItalic.fntdata"/><Relationship Id="rId142" Type="http://schemas.openxmlformats.org/officeDocument/2006/relationships/font" Target="fonts/MontserratSemiBold-italic.fntdata"/><Relationship Id="rId141" Type="http://schemas.openxmlformats.org/officeDocument/2006/relationships/font" Target="fonts/MontserratSemiBold-bold.fntdata"/><Relationship Id="rId140" Type="http://schemas.openxmlformats.org/officeDocument/2006/relationships/font" Target="fonts/MontserratSemiBold-regular.fntdata"/><Relationship Id="rId5" Type="http://schemas.openxmlformats.org/officeDocument/2006/relationships/slideMaster" Target="slideMasters/slideMaster1.xml"/><Relationship Id="rId147" Type="http://schemas.openxmlformats.org/officeDocument/2006/relationships/font" Target="fonts/Montserrat-boldItalic.fntdata"/><Relationship Id="rId6" Type="http://schemas.openxmlformats.org/officeDocument/2006/relationships/slideMaster" Target="slideMasters/slideMaster2.xml"/><Relationship Id="rId146" Type="http://schemas.openxmlformats.org/officeDocument/2006/relationships/font" Target="fonts/Montserrat-italic.fntdata"/><Relationship Id="rId7" Type="http://schemas.openxmlformats.org/officeDocument/2006/relationships/notesMaster" Target="notesMasters/notesMaster1.xml"/><Relationship Id="rId145" Type="http://schemas.openxmlformats.org/officeDocument/2006/relationships/font" Target="fonts/Montserrat-bold.fntdata"/><Relationship Id="rId8" Type="http://schemas.openxmlformats.org/officeDocument/2006/relationships/slide" Target="slides/slide1.xml"/><Relationship Id="rId144" Type="http://schemas.openxmlformats.org/officeDocument/2006/relationships/font" Target="fonts/Montserrat-regular.fntdata"/><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9" Type="http://schemas.openxmlformats.org/officeDocument/2006/relationships/slide" Target="slides/slide132.xml"/><Relationship Id="rId138" Type="http://schemas.openxmlformats.org/officeDocument/2006/relationships/slide" Target="slides/slide131.xml"/><Relationship Id="rId137" Type="http://schemas.openxmlformats.org/officeDocument/2006/relationships/slide" Target="slides/slide130.xml"/><Relationship Id="rId132" Type="http://schemas.openxmlformats.org/officeDocument/2006/relationships/slide" Target="slides/slide125.xml"/><Relationship Id="rId131" Type="http://schemas.openxmlformats.org/officeDocument/2006/relationships/slide" Target="slides/slide124.xml"/><Relationship Id="rId130" Type="http://schemas.openxmlformats.org/officeDocument/2006/relationships/slide" Target="slides/slide123.xml"/><Relationship Id="rId136" Type="http://schemas.openxmlformats.org/officeDocument/2006/relationships/slide" Target="slides/slide129.xml"/><Relationship Id="rId135" Type="http://schemas.openxmlformats.org/officeDocument/2006/relationships/slide" Target="slides/slide128.xml"/><Relationship Id="rId134" Type="http://schemas.openxmlformats.org/officeDocument/2006/relationships/slide" Target="slides/slide127.xml"/><Relationship Id="rId133" Type="http://schemas.openxmlformats.org/officeDocument/2006/relationships/slide" Target="slides/slide126.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164" Type="http://schemas.openxmlformats.org/officeDocument/2006/relationships/font" Target="fonts/BitterMedium-boldItalic.fntdata"/><Relationship Id="rId163" Type="http://schemas.openxmlformats.org/officeDocument/2006/relationships/font" Target="fonts/BitterMedium-italic.fntdata"/><Relationship Id="rId162" Type="http://schemas.openxmlformats.org/officeDocument/2006/relationships/font" Target="fonts/BitterMedium-bold.fntdata"/><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161" Type="http://schemas.openxmlformats.org/officeDocument/2006/relationships/font" Target="fonts/BitterMedium-regular.fntdata"/><Relationship Id="rId54" Type="http://schemas.openxmlformats.org/officeDocument/2006/relationships/slide" Target="slides/slide47.xml"/><Relationship Id="rId160" Type="http://schemas.openxmlformats.org/officeDocument/2006/relationships/font" Target="fonts/BreeSerif-regular.fntdata"/><Relationship Id="rId57" Type="http://schemas.openxmlformats.org/officeDocument/2006/relationships/slide" Target="slides/slide50.xml"/><Relationship Id="rId56" Type="http://schemas.openxmlformats.org/officeDocument/2006/relationships/slide" Target="slides/slide49.xml"/><Relationship Id="rId159" Type="http://schemas.openxmlformats.org/officeDocument/2006/relationships/font" Target="fonts/HelveticaNeue-boldItalic.fntdata"/><Relationship Id="rId59" Type="http://schemas.openxmlformats.org/officeDocument/2006/relationships/slide" Target="slides/slide52.xml"/><Relationship Id="rId154" Type="http://schemas.openxmlformats.org/officeDocument/2006/relationships/font" Target="fonts/Bitter-italic.fntdata"/><Relationship Id="rId58" Type="http://schemas.openxmlformats.org/officeDocument/2006/relationships/slide" Target="slides/slide51.xml"/><Relationship Id="rId153" Type="http://schemas.openxmlformats.org/officeDocument/2006/relationships/font" Target="fonts/Bitter-bold.fntdata"/><Relationship Id="rId152" Type="http://schemas.openxmlformats.org/officeDocument/2006/relationships/font" Target="fonts/Bitter-regular.fntdata"/><Relationship Id="rId151" Type="http://schemas.openxmlformats.org/officeDocument/2006/relationships/font" Target="fonts/MontserratLight-boldItalic.fntdata"/><Relationship Id="rId158" Type="http://schemas.openxmlformats.org/officeDocument/2006/relationships/font" Target="fonts/HelveticaNeue-italic.fntdata"/><Relationship Id="rId157" Type="http://schemas.openxmlformats.org/officeDocument/2006/relationships/font" Target="fonts/HelveticaNeue-bold.fntdata"/><Relationship Id="rId156" Type="http://schemas.openxmlformats.org/officeDocument/2006/relationships/font" Target="fonts/HelveticaNeue-regular.fntdata"/><Relationship Id="rId155" Type="http://schemas.openxmlformats.org/officeDocument/2006/relationships/font" Target="fonts/Bitter-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8677401575_3_34:notes"/>
          <p:cNvSpPr txBox="1"/>
          <p:nvPr>
            <p:ph idx="1" type="body"/>
          </p:nvPr>
        </p:nvSpPr>
        <p:spPr>
          <a:xfrm>
            <a:off x="685797" y="4343387"/>
            <a:ext cx="5486398" cy="4114794"/>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93" name="Google Shape;93;g8677401575_3_34:notes"/>
          <p:cNvSpPr/>
          <p:nvPr>
            <p:ph idx="2" type="sldImg"/>
          </p:nvPr>
        </p:nvSpPr>
        <p:spPr>
          <a:xfrm>
            <a:off x="1143067" y="685799"/>
            <a:ext cx="4572548" cy="342899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a35a935875_0_399: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28" name="Google Shape;228;ga35a935875_0_399: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8" name="Shape 2158"/>
        <p:cNvGrpSpPr/>
        <p:nvPr/>
      </p:nvGrpSpPr>
      <p:grpSpPr>
        <a:xfrm>
          <a:off x="0" y="0"/>
          <a:ext cx="0" cy="0"/>
          <a:chOff x="0" y="0"/>
          <a:chExt cx="0" cy="0"/>
        </a:xfrm>
      </p:grpSpPr>
      <p:sp>
        <p:nvSpPr>
          <p:cNvPr id="2159" name="Google Shape;2159;gaec7324300_0_830: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160" name="Google Shape;2160;gaec7324300_0_830: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4" name="Shape 2174"/>
        <p:cNvGrpSpPr/>
        <p:nvPr/>
      </p:nvGrpSpPr>
      <p:grpSpPr>
        <a:xfrm>
          <a:off x="0" y="0"/>
          <a:ext cx="0" cy="0"/>
          <a:chOff x="0" y="0"/>
          <a:chExt cx="0" cy="0"/>
        </a:xfrm>
      </p:grpSpPr>
      <p:sp>
        <p:nvSpPr>
          <p:cNvPr id="2175" name="Google Shape;2175;gaec7324300_0_866: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176" name="Google Shape;2176;gaec7324300_0_866: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7" name="Shape 2187"/>
        <p:cNvGrpSpPr/>
        <p:nvPr/>
      </p:nvGrpSpPr>
      <p:grpSpPr>
        <a:xfrm>
          <a:off x="0" y="0"/>
          <a:ext cx="0" cy="0"/>
          <a:chOff x="0" y="0"/>
          <a:chExt cx="0" cy="0"/>
        </a:xfrm>
      </p:grpSpPr>
      <p:sp>
        <p:nvSpPr>
          <p:cNvPr id="2188" name="Google Shape;2188;gaec7324300_0_900: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189" name="Google Shape;2189;gaec7324300_0_900: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0" name="Shape 2200"/>
        <p:cNvGrpSpPr/>
        <p:nvPr/>
      </p:nvGrpSpPr>
      <p:grpSpPr>
        <a:xfrm>
          <a:off x="0" y="0"/>
          <a:ext cx="0" cy="0"/>
          <a:chOff x="0" y="0"/>
          <a:chExt cx="0" cy="0"/>
        </a:xfrm>
      </p:grpSpPr>
      <p:sp>
        <p:nvSpPr>
          <p:cNvPr id="2201" name="Google Shape;2201;gaec7324300_0_924: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202" name="Google Shape;2202;gaec7324300_0_924: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3" name="Shape 2213"/>
        <p:cNvGrpSpPr/>
        <p:nvPr/>
      </p:nvGrpSpPr>
      <p:grpSpPr>
        <a:xfrm>
          <a:off x="0" y="0"/>
          <a:ext cx="0" cy="0"/>
          <a:chOff x="0" y="0"/>
          <a:chExt cx="0" cy="0"/>
        </a:xfrm>
      </p:grpSpPr>
      <p:sp>
        <p:nvSpPr>
          <p:cNvPr id="2214" name="Google Shape;2214;gaec7324300_0_940: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215" name="Google Shape;2215;gaec7324300_0_940: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6" name="Shape 2226"/>
        <p:cNvGrpSpPr/>
        <p:nvPr/>
      </p:nvGrpSpPr>
      <p:grpSpPr>
        <a:xfrm>
          <a:off x="0" y="0"/>
          <a:ext cx="0" cy="0"/>
          <a:chOff x="0" y="0"/>
          <a:chExt cx="0" cy="0"/>
        </a:xfrm>
      </p:grpSpPr>
      <p:sp>
        <p:nvSpPr>
          <p:cNvPr id="2227" name="Google Shape;2227;gaec7324300_0_955: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228" name="Google Shape;2228;gaec7324300_0_955: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3" name="Shape 2243"/>
        <p:cNvGrpSpPr/>
        <p:nvPr/>
      </p:nvGrpSpPr>
      <p:grpSpPr>
        <a:xfrm>
          <a:off x="0" y="0"/>
          <a:ext cx="0" cy="0"/>
          <a:chOff x="0" y="0"/>
          <a:chExt cx="0" cy="0"/>
        </a:xfrm>
      </p:grpSpPr>
      <p:sp>
        <p:nvSpPr>
          <p:cNvPr id="2244" name="Google Shape;2244;gaec7324300_0_997: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245" name="Google Shape;2245;gaec7324300_0_997: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4" name="Shape 2254"/>
        <p:cNvGrpSpPr/>
        <p:nvPr/>
      </p:nvGrpSpPr>
      <p:grpSpPr>
        <a:xfrm>
          <a:off x="0" y="0"/>
          <a:ext cx="0" cy="0"/>
          <a:chOff x="0" y="0"/>
          <a:chExt cx="0" cy="0"/>
        </a:xfrm>
      </p:grpSpPr>
      <p:sp>
        <p:nvSpPr>
          <p:cNvPr id="2255" name="Google Shape;2255;gac8bd6bf2e_0_1188: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256" name="Google Shape;2256;gac8bd6bf2e_0_1188: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0" name="Shape 2270"/>
        <p:cNvGrpSpPr/>
        <p:nvPr/>
      </p:nvGrpSpPr>
      <p:grpSpPr>
        <a:xfrm>
          <a:off x="0" y="0"/>
          <a:ext cx="0" cy="0"/>
          <a:chOff x="0" y="0"/>
          <a:chExt cx="0" cy="0"/>
        </a:xfrm>
      </p:grpSpPr>
      <p:sp>
        <p:nvSpPr>
          <p:cNvPr id="2271" name="Google Shape;2271;gac8bd6bf2e_0_1238: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272" name="Google Shape;2272;gac8bd6bf2e_0_1238: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6" name="Shape 2286"/>
        <p:cNvGrpSpPr/>
        <p:nvPr/>
      </p:nvGrpSpPr>
      <p:grpSpPr>
        <a:xfrm>
          <a:off x="0" y="0"/>
          <a:ext cx="0" cy="0"/>
          <a:chOff x="0" y="0"/>
          <a:chExt cx="0" cy="0"/>
        </a:xfrm>
      </p:grpSpPr>
      <p:sp>
        <p:nvSpPr>
          <p:cNvPr id="2287" name="Google Shape;2287;gac8bd6bf2e_0_1254: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288" name="Google Shape;2288;gac8bd6bf2e_0_1254: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a35a935875_0_420: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49" name="Google Shape;249;ga35a935875_0_420: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4" name="Shape 2304"/>
        <p:cNvGrpSpPr/>
        <p:nvPr/>
      </p:nvGrpSpPr>
      <p:grpSpPr>
        <a:xfrm>
          <a:off x="0" y="0"/>
          <a:ext cx="0" cy="0"/>
          <a:chOff x="0" y="0"/>
          <a:chExt cx="0" cy="0"/>
        </a:xfrm>
      </p:grpSpPr>
      <p:sp>
        <p:nvSpPr>
          <p:cNvPr id="2305" name="Google Shape;2305;gac8bd6bf2e_0_1291: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306" name="Google Shape;2306;gac8bd6bf2e_0_1291: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2" name="Shape 2322"/>
        <p:cNvGrpSpPr/>
        <p:nvPr/>
      </p:nvGrpSpPr>
      <p:grpSpPr>
        <a:xfrm>
          <a:off x="0" y="0"/>
          <a:ext cx="0" cy="0"/>
          <a:chOff x="0" y="0"/>
          <a:chExt cx="0" cy="0"/>
        </a:xfrm>
      </p:grpSpPr>
      <p:sp>
        <p:nvSpPr>
          <p:cNvPr id="2323" name="Google Shape;2323;gac8bd6bf2e_0_1346: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324" name="Google Shape;2324;gac8bd6bf2e_0_1346: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7" name="Shape 2337"/>
        <p:cNvGrpSpPr/>
        <p:nvPr/>
      </p:nvGrpSpPr>
      <p:grpSpPr>
        <a:xfrm>
          <a:off x="0" y="0"/>
          <a:ext cx="0" cy="0"/>
          <a:chOff x="0" y="0"/>
          <a:chExt cx="0" cy="0"/>
        </a:xfrm>
      </p:grpSpPr>
      <p:sp>
        <p:nvSpPr>
          <p:cNvPr id="2338" name="Google Shape;2338;gac8bd6bf2e_0_1445: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339" name="Google Shape;2339;gac8bd6bf2e_0_1445: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2" name="Shape 2382"/>
        <p:cNvGrpSpPr/>
        <p:nvPr/>
      </p:nvGrpSpPr>
      <p:grpSpPr>
        <a:xfrm>
          <a:off x="0" y="0"/>
          <a:ext cx="0" cy="0"/>
          <a:chOff x="0" y="0"/>
          <a:chExt cx="0" cy="0"/>
        </a:xfrm>
      </p:grpSpPr>
      <p:sp>
        <p:nvSpPr>
          <p:cNvPr id="2383" name="Google Shape;2383;gac8bd6bf2e_0_1525: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384" name="Google Shape;2384;gac8bd6bf2e_0_1525: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4" name="Shape 2404"/>
        <p:cNvGrpSpPr/>
        <p:nvPr/>
      </p:nvGrpSpPr>
      <p:grpSpPr>
        <a:xfrm>
          <a:off x="0" y="0"/>
          <a:ext cx="0" cy="0"/>
          <a:chOff x="0" y="0"/>
          <a:chExt cx="0" cy="0"/>
        </a:xfrm>
      </p:grpSpPr>
      <p:sp>
        <p:nvSpPr>
          <p:cNvPr id="2405" name="Google Shape;2405;gac8bd6bf2e_0_1057: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406" name="Google Shape;2406;gac8bd6bf2e_0_1057: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7" name="Shape 2417"/>
        <p:cNvGrpSpPr/>
        <p:nvPr/>
      </p:nvGrpSpPr>
      <p:grpSpPr>
        <a:xfrm>
          <a:off x="0" y="0"/>
          <a:ext cx="0" cy="0"/>
          <a:chOff x="0" y="0"/>
          <a:chExt cx="0" cy="0"/>
        </a:xfrm>
      </p:grpSpPr>
      <p:sp>
        <p:nvSpPr>
          <p:cNvPr id="2418" name="Google Shape;2418;gaec7324300_0_1107: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419" name="Google Shape;2419;gaec7324300_0_1107: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8" name="Shape 2428"/>
        <p:cNvGrpSpPr/>
        <p:nvPr/>
      </p:nvGrpSpPr>
      <p:grpSpPr>
        <a:xfrm>
          <a:off x="0" y="0"/>
          <a:ext cx="0" cy="0"/>
          <a:chOff x="0" y="0"/>
          <a:chExt cx="0" cy="0"/>
        </a:xfrm>
      </p:grpSpPr>
      <p:sp>
        <p:nvSpPr>
          <p:cNvPr id="2429" name="Google Shape;2429;gaec7324300_0_1124: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430" name="Google Shape;2430;gaec7324300_0_1124: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8" name="Shape 2438"/>
        <p:cNvGrpSpPr/>
        <p:nvPr/>
      </p:nvGrpSpPr>
      <p:grpSpPr>
        <a:xfrm>
          <a:off x="0" y="0"/>
          <a:ext cx="0" cy="0"/>
          <a:chOff x="0" y="0"/>
          <a:chExt cx="0" cy="0"/>
        </a:xfrm>
      </p:grpSpPr>
      <p:sp>
        <p:nvSpPr>
          <p:cNvPr id="2439" name="Google Shape;2439;gac8bd6bf2e_0_2411: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440" name="Google Shape;2440;gac8bd6bf2e_0_2411: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8" name="Shape 2458"/>
        <p:cNvGrpSpPr/>
        <p:nvPr/>
      </p:nvGrpSpPr>
      <p:grpSpPr>
        <a:xfrm>
          <a:off x="0" y="0"/>
          <a:ext cx="0" cy="0"/>
          <a:chOff x="0" y="0"/>
          <a:chExt cx="0" cy="0"/>
        </a:xfrm>
      </p:grpSpPr>
      <p:sp>
        <p:nvSpPr>
          <p:cNvPr id="2459" name="Google Shape;2459;gaec7324300_0_1135: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460" name="Google Shape;2460;gaec7324300_0_1135: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1" name="Shape 2481"/>
        <p:cNvGrpSpPr/>
        <p:nvPr/>
      </p:nvGrpSpPr>
      <p:grpSpPr>
        <a:xfrm>
          <a:off x="0" y="0"/>
          <a:ext cx="0" cy="0"/>
          <a:chOff x="0" y="0"/>
          <a:chExt cx="0" cy="0"/>
        </a:xfrm>
      </p:grpSpPr>
      <p:sp>
        <p:nvSpPr>
          <p:cNvPr id="2482" name="Google Shape;2482;gaec7324300_0_1377: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483" name="Google Shape;2483;gaec7324300_0_1377: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8677401575_3_248:notes"/>
          <p:cNvSpPr txBox="1"/>
          <p:nvPr>
            <p:ph idx="1" type="body"/>
          </p:nvPr>
        </p:nvSpPr>
        <p:spPr>
          <a:xfrm>
            <a:off x="685797" y="4343387"/>
            <a:ext cx="5486398" cy="4114794"/>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60" name="Google Shape;260;g8677401575_3_248:notes"/>
          <p:cNvSpPr/>
          <p:nvPr>
            <p:ph idx="2" type="sldImg"/>
          </p:nvPr>
        </p:nvSpPr>
        <p:spPr>
          <a:xfrm>
            <a:off x="1143067" y="685799"/>
            <a:ext cx="4572548" cy="342899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9" name="Shape 2509"/>
        <p:cNvGrpSpPr/>
        <p:nvPr/>
      </p:nvGrpSpPr>
      <p:grpSpPr>
        <a:xfrm>
          <a:off x="0" y="0"/>
          <a:ext cx="0" cy="0"/>
          <a:chOff x="0" y="0"/>
          <a:chExt cx="0" cy="0"/>
        </a:xfrm>
      </p:grpSpPr>
      <p:sp>
        <p:nvSpPr>
          <p:cNvPr id="2510" name="Google Shape;2510;gaec7324300_0_1409: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511" name="Google Shape;2511;gaec7324300_0_1409: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5" name="Shape 2535"/>
        <p:cNvGrpSpPr/>
        <p:nvPr/>
      </p:nvGrpSpPr>
      <p:grpSpPr>
        <a:xfrm>
          <a:off x="0" y="0"/>
          <a:ext cx="0" cy="0"/>
          <a:chOff x="0" y="0"/>
          <a:chExt cx="0" cy="0"/>
        </a:xfrm>
      </p:grpSpPr>
      <p:sp>
        <p:nvSpPr>
          <p:cNvPr id="2536" name="Google Shape;2536;gaec7324300_0_1517: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537" name="Google Shape;2537;gaec7324300_0_1517: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1" name="Shape 2561"/>
        <p:cNvGrpSpPr/>
        <p:nvPr/>
      </p:nvGrpSpPr>
      <p:grpSpPr>
        <a:xfrm>
          <a:off x="0" y="0"/>
          <a:ext cx="0" cy="0"/>
          <a:chOff x="0" y="0"/>
          <a:chExt cx="0" cy="0"/>
        </a:xfrm>
      </p:grpSpPr>
      <p:sp>
        <p:nvSpPr>
          <p:cNvPr id="2562" name="Google Shape;2562;gaec7324300_0_1574: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563" name="Google Shape;2563;gaec7324300_0_1574: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8" name="Shape 2588"/>
        <p:cNvGrpSpPr/>
        <p:nvPr/>
      </p:nvGrpSpPr>
      <p:grpSpPr>
        <a:xfrm>
          <a:off x="0" y="0"/>
          <a:ext cx="0" cy="0"/>
          <a:chOff x="0" y="0"/>
          <a:chExt cx="0" cy="0"/>
        </a:xfrm>
      </p:grpSpPr>
      <p:sp>
        <p:nvSpPr>
          <p:cNvPr id="2589" name="Google Shape;2589;gac8bd6bf2e_0_2167: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590" name="Google Shape;2590;gac8bd6bf2e_0_2167: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1" name="Shape 2601"/>
        <p:cNvGrpSpPr/>
        <p:nvPr/>
      </p:nvGrpSpPr>
      <p:grpSpPr>
        <a:xfrm>
          <a:off x="0" y="0"/>
          <a:ext cx="0" cy="0"/>
          <a:chOff x="0" y="0"/>
          <a:chExt cx="0" cy="0"/>
        </a:xfrm>
      </p:grpSpPr>
      <p:sp>
        <p:nvSpPr>
          <p:cNvPr id="2602" name="Google Shape;2602;gaec7324300_0_1698: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603" name="Google Shape;2603;gaec7324300_0_1698: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6" name="Shape 2616"/>
        <p:cNvGrpSpPr/>
        <p:nvPr/>
      </p:nvGrpSpPr>
      <p:grpSpPr>
        <a:xfrm>
          <a:off x="0" y="0"/>
          <a:ext cx="0" cy="0"/>
          <a:chOff x="0" y="0"/>
          <a:chExt cx="0" cy="0"/>
        </a:xfrm>
      </p:grpSpPr>
      <p:sp>
        <p:nvSpPr>
          <p:cNvPr id="2617" name="Google Shape;2617;gac8bd6bf2e_0_2226: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618" name="Google Shape;2618;gac8bd6bf2e_0_2226: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8" name="Shape 2638"/>
        <p:cNvGrpSpPr/>
        <p:nvPr/>
      </p:nvGrpSpPr>
      <p:grpSpPr>
        <a:xfrm>
          <a:off x="0" y="0"/>
          <a:ext cx="0" cy="0"/>
          <a:chOff x="0" y="0"/>
          <a:chExt cx="0" cy="0"/>
        </a:xfrm>
      </p:grpSpPr>
      <p:sp>
        <p:nvSpPr>
          <p:cNvPr id="2639" name="Google Shape;2639;gac8bd6bf2e_0_2262: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640" name="Google Shape;2640;gac8bd6bf2e_0_2262: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8" name="Shape 2668"/>
        <p:cNvGrpSpPr/>
        <p:nvPr/>
      </p:nvGrpSpPr>
      <p:grpSpPr>
        <a:xfrm>
          <a:off x="0" y="0"/>
          <a:ext cx="0" cy="0"/>
          <a:chOff x="0" y="0"/>
          <a:chExt cx="0" cy="0"/>
        </a:xfrm>
      </p:grpSpPr>
      <p:sp>
        <p:nvSpPr>
          <p:cNvPr id="2669" name="Google Shape;2669;ga2f1728ac4_0_14: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670" name="Google Shape;2670;ga2f1728ac4_0_14: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4" name="Shape 2674"/>
        <p:cNvGrpSpPr/>
        <p:nvPr/>
      </p:nvGrpSpPr>
      <p:grpSpPr>
        <a:xfrm>
          <a:off x="0" y="0"/>
          <a:ext cx="0" cy="0"/>
          <a:chOff x="0" y="0"/>
          <a:chExt cx="0" cy="0"/>
        </a:xfrm>
      </p:grpSpPr>
      <p:sp>
        <p:nvSpPr>
          <p:cNvPr id="2675" name="Google Shape;2675;gaec7324300_0_1754: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676" name="Google Shape;2676;gaec7324300_0_1754: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4" name="Shape 2684"/>
        <p:cNvGrpSpPr/>
        <p:nvPr/>
      </p:nvGrpSpPr>
      <p:grpSpPr>
        <a:xfrm>
          <a:off x="0" y="0"/>
          <a:ext cx="0" cy="0"/>
          <a:chOff x="0" y="0"/>
          <a:chExt cx="0" cy="0"/>
        </a:xfrm>
      </p:grpSpPr>
      <p:sp>
        <p:nvSpPr>
          <p:cNvPr id="2685" name="Google Shape;2685;gaec7324300_0_1728:notes"/>
          <p:cNvSpPr/>
          <p:nvPr>
            <p:ph idx="2" type="sldImg"/>
          </p:nvPr>
        </p:nvSpPr>
        <p:spPr>
          <a:xfrm>
            <a:off x="381281"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86" name="Google Shape;2686;gaec7324300_0_1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a35a935875_0_496: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E</a:t>
            </a:r>
            <a:r>
              <a:rPr lang="es">
                <a:solidFill>
                  <a:schemeClr val="dk1"/>
                </a:solidFill>
                <a:latin typeface="Helvetica Neue"/>
                <a:ea typeface="Helvetica Neue"/>
                <a:cs typeface="Helvetica Neue"/>
                <a:sym typeface="Helvetica Neue"/>
              </a:rPr>
              <a:t>ste proyecto nace a partir de la generación des mesas de Compromiso País.</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Compromiso País es una iniciativa gubernamental que a partir de la medición de la pobreza multidimensional elaboró un mapa de vulnerabilidad donde se buscó identificar, priorizar y gestionar 16 grupos vulnerables en la sociedad chilena. A partir de la identificación de estos 16 grupos, Compromiso País estableció mesas de trabajo para atender a las problemáticas de cada grupo, compuestas por representantes del sector público, la academia, la sociedad civil, y el sector privado </a:t>
            </a:r>
            <a:r>
              <a:rPr i="1" lang="es" sz="800">
                <a:solidFill>
                  <a:schemeClr val="dk1"/>
                </a:solidFill>
                <a:latin typeface="Helvetica Neue"/>
                <a:ea typeface="Helvetica Neue"/>
                <a:cs typeface="Helvetica Neue"/>
                <a:sym typeface="Helvetica Neue"/>
              </a:rPr>
              <a:t>(Compromiso País, 2018).</a:t>
            </a:r>
            <a:r>
              <a:rPr lang="es">
                <a:solidFill>
                  <a:schemeClr val="dk1"/>
                </a:solidFill>
                <a:latin typeface="Helvetica Neue"/>
                <a:ea typeface="Helvetica Neue"/>
                <a:cs typeface="Helvetica Neue"/>
                <a:sym typeface="Helvetica Neue"/>
              </a:rPr>
              <a:t>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b="1" lang="es">
                <a:solidFill>
                  <a:schemeClr val="dk1"/>
                </a:solidFill>
                <a:latin typeface="Helvetica Neue"/>
                <a:ea typeface="Helvetica Neue"/>
                <a:cs typeface="Helvetica Neue"/>
                <a:sym typeface="Helvetica Neue"/>
              </a:rPr>
              <a:t>Entre estas 16 mesas de trabajo, se estableció la Mesa 4 con el desafío de mejorar la calidad de vida de los niños, niñas y adolescentes en residencias bajo el sistema de protección del Sename.</a:t>
            </a:r>
            <a:endParaRPr b="1">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 En la Mesa 4 participan el Ministerio de Justicia y Sename como representantes del Estado, la Escuela de Trabajo Social de la Universidad Católica en representación de la Academia, la Mesa de Residencias de la Comunidad de Organizaciones Solidarias en representación de la Sociedad Civil, y el Banco BCI como representante de la empresa privada.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La Mesa 4 decidió establecer un directorio con representantes de estos 4 estamentos, y a la vez conformar un equipo de trabajo con un representantes de cada institución.</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
        <p:nvSpPr>
          <p:cNvPr id="267" name="Google Shape;267;ga35a935875_0_496: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1" name="Shape 2691"/>
        <p:cNvGrpSpPr/>
        <p:nvPr/>
      </p:nvGrpSpPr>
      <p:grpSpPr>
        <a:xfrm>
          <a:off x="0" y="0"/>
          <a:ext cx="0" cy="0"/>
          <a:chOff x="0" y="0"/>
          <a:chExt cx="0" cy="0"/>
        </a:xfrm>
      </p:grpSpPr>
      <p:sp>
        <p:nvSpPr>
          <p:cNvPr id="2692" name="Google Shape;2692;gaec7324300_0_1768:notes"/>
          <p:cNvSpPr/>
          <p:nvPr>
            <p:ph idx="2" type="sldImg"/>
          </p:nvPr>
        </p:nvSpPr>
        <p:spPr>
          <a:xfrm>
            <a:off x="381281"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93" name="Google Shape;2693;gaec7324300_0_1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9" name="Shape 2699"/>
        <p:cNvGrpSpPr/>
        <p:nvPr/>
      </p:nvGrpSpPr>
      <p:grpSpPr>
        <a:xfrm>
          <a:off x="0" y="0"/>
          <a:ext cx="0" cy="0"/>
          <a:chOff x="0" y="0"/>
          <a:chExt cx="0" cy="0"/>
        </a:xfrm>
      </p:grpSpPr>
      <p:sp>
        <p:nvSpPr>
          <p:cNvPr id="2700" name="Google Shape;2700;gaec7324300_0_1736:notes"/>
          <p:cNvSpPr/>
          <p:nvPr>
            <p:ph idx="2" type="sldImg"/>
          </p:nvPr>
        </p:nvSpPr>
        <p:spPr>
          <a:xfrm>
            <a:off x="381281"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01" name="Google Shape;2701;gaec7324300_0_17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6" name="Shape 2706"/>
        <p:cNvGrpSpPr/>
        <p:nvPr/>
      </p:nvGrpSpPr>
      <p:grpSpPr>
        <a:xfrm>
          <a:off x="0" y="0"/>
          <a:ext cx="0" cy="0"/>
          <a:chOff x="0" y="0"/>
          <a:chExt cx="0" cy="0"/>
        </a:xfrm>
      </p:grpSpPr>
      <p:sp>
        <p:nvSpPr>
          <p:cNvPr id="2707" name="Google Shape;2707;ga2f1728ac4_0_7: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708" name="Google Shape;2708;ga2f1728ac4_0_7: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ac8bd6bf2e_0_61: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75" name="Google Shape;275;gac8bd6bf2e_0_61: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ac8bd6bf2e_0_198: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302" name="Google Shape;302;gac8bd6bf2e_0_198: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a7799e7a37_1_215: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328" name="Google Shape;328;ga7799e7a37_1_215: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a7799e7a37_1_49: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Clr>
                <a:schemeClr val="dk1"/>
              </a:buClr>
              <a:buSzPts val="1100"/>
              <a:buFont typeface="Arial"/>
              <a:buNone/>
            </a:pPr>
            <a:r>
              <a:rPr lang="es">
                <a:solidFill>
                  <a:schemeClr val="dk1"/>
                </a:solidFill>
                <a:latin typeface="Helvetica Neue"/>
                <a:ea typeface="Helvetica Neue"/>
                <a:cs typeface="Helvetica Neue"/>
                <a:sym typeface="Helvetica Neue"/>
              </a:rPr>
              <a:t>ste proyecto nace a partir de la generación des mesas de Compromiso País.</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s">
                <a:solidFill>
                  <a:schemeClr val="dk1"/>
                </a:solidFill>
                <a:latin typeface="Helvetica Neue"/>
                <a:ea typeface="Helvetica Neue"/>
                <a:cs typeface="Helvetica Neue"/>
                <a:sym typeface="Helvetica Neue"/>
              </a:rPr>
              <a:t>Compromiso País es una iniciativa gubernamental que a partir de la medición de la pobreza multidimensional elaboró un mapa de vulnerabilidad donde se buscó identificar, priorizar y gestionar 16 grupos vulnerables en la sociedad chilena. A partir de la identificación de estos 16 grupos, Compromiso País estableció mesas de trabajo para atender a las problemáticas de cada grupo, compuestas por representantes del sector público, la academia, la sociedad civil, y el sector privado </a:t>
            </a:r>
            <a:r>
              <a:rPr i="1" lang="es" sz="800">
                <a:solidFill>
                  <a:schemeClr val="dk1"/>
                </a:solidFill>
                <a:latin typeface="Helvetica Neue"/>
                <a:ea typeface="Helvetica Neue"/>
                <a:cs typeface="Helvetica Neue"/>
                <a:sym typeface="Helvetica Neue"/>
              </a:rPr>
              <a:t>(Compromiso País, 2018).</a:t>
            </a:r>
            <a:r>
              <a:rPr lang="es">
                <a:solidFill>
                  <a:schemeClr val="dk1"/>
                </a:solidFill>
                <a:latin typeface="Helvetica Neue"/>
                <a:ea typeface="Helvetica Neue"/>
                <a:cs typeface="Helvetica Neue"/>
                <a:sym typeface="Helvetica Neue"/>
              </a:rPr>
              <a:t>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b="1" lang="es">
                <a:solidFill>
                  <a:schemeClr val="dk1"/>
                </a:solidFill>
                <a:latin typeface="Helvetica Neue"/>
                <a:ea typeface="Helvetica Neue"/>
                <a:cs typeface="Helvetica Neue"/>
                <a:sym typeface="Helvetica Neue"/>
              </a:rPr>
              <a:t>Entre estas 16 mesas de trabajo, se estableció la Mesa 4 con el desafío de mejorar la calidad de vida de los niños, niñas y adolescentes en residencias bajo el sistema de protección del Sename.</a:t>
            </a:r>
            <a:endParaRPr b="1">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s">
                <a:solidFill>
                  <a:schemeClr val="dk1"/>
                </a:solidFill>
                <a:latin typeface="Helvetica Neue"/>
                <a:ea typeface="Helvetica Neue"/>
                <a:cs typeface="Helvetica Neue"/>
                <a:sym typeface="Helvetica Neue"/>
              </a:rPr>
              <a:t> En la Mesa 4 participan el Ministerio de Justicia y Sename como representantes del Estado, la Escuela de Trabajo Social de la Universidad Católica en representación de la Academia, la Mesa de Residencias de la Comunidad de Organizaciones Solidarias en representación de la Sociedad Civil, y el Banco BCI como representante de la empresa privada.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s">
                <a:solidFill>
                  <a:schemeClr val="dk1"/>
                </a:solidFill>
                <a:latin typeface="Helvetica Neue"/>
                <a:ea typeface="Helvetica Neue"/>
                <a:cs typeface="Helvetica Neue"/>
                <a:sym typeface="Helvetica Neue"/>
              </a:rPr>
              <a:t>La Mesa 4 decidió establecer un directorio con representantes de estos 4 estamentos, y a la vez conformar un equipo de trabajo con un representantes de cada institución.</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335" name="Google Shape;335;ga7799e7a37_1_49: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a7799e7a37_1_145: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e</a:t>
            </a:r>
            <a:r>
              <a:rPr lang="es">
                <a:solidFill>
                  <a:schemeClr val="dk1"/>
                </a:solidFill>
                <a:latin typeface="Helvetica Neue"/>
                <a:ea typeface="Helvetica Neue"/>
                <a:cs typeface="Helvetica Neue"/>
                <a:sym typeface="Helvetica Neue"/>
              </a:rPr>
              <a:t>ste proyecto nace a partir de la generación des mesas de Compromiso País.</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Compromiso País es una iniciativa gubernamental que a partir de la medición de la pobreza multidimensional elaboró un mapa de vulnerabilidad donde se buscó identificar, priorizar y gestionar 16 grupos vulnerables en la sociedad chilena. A partir de la identificación de estos 16 grupos, Compromiso País estableció mesas de trabajo para atender a las problemáticas de cada grupo, compuestas por representantes del sector público, la academia, la sociedad civil, y el sector privado </a:t>
            </a:r>
            <a:r>
              <a:rPr i="1" lang="es" sz="800">
                <a:solidFill>
                  <a:schemeClr val="dk1"/>
                </a:solidFill>
                <a:latin typeface="Helvetica Neue"/>
                <a:ea typeface="Helvetica Neue"/>
                <a:cs typeface="Helvetica Neue"/>
                <a:sym typeface="Helvetica Neue"/>
              </a:rPr>
              <a:t>(Compromiso País, 2018).</a:t>
            </a:r>
            <a:r>
              <a:rPr lang="es">
                <a:solidFill>
                  <a:schemeClr val="dk1"/>
                </a:solidFill>
                <a:latin typeface="Helvetica Neue"/>
                <a:ea typeface="Helvetica Neue"/>
                <a:cs typeface="Helvetica Neue"/>
                <a:sym typeface="Helvetica Neue"/>
              </a:rPr>
              <a:t>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b="1" lang="es">
                <a:solidFill>
                  <a:schemeClr val="dk1"/>
                </a:solidFill>
                <a:latin typeface="Helvetica Neue"/>
                <a:ea typeface="Helvetica Neue"/>
                <a:cs typeface="Helvetica Neue"/>
                <a:sym typeface="Helvetica Neue"/>
              </a:rPr>
              <a:t>Entre estas 16 mesas de trabajo, se estableció la Mesa 4 con el desafío de mejorar la calidad de vida de los niños, niñas y adolescentes en residencias bajo el sistema de protección del Sename.</a:t>
            </a:r>
            <a:endParaRPr b="1">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 En la Mesa 4 participan el Ministerio de Justicia y Sename como representantes del Estado, la Escuela de Trabajo Social de la Universidad Católica en representación de la Academia, la Mesa de Residencias de la Comunidad de Organizaciones Solidarias en representación de la Sociedad Civil, y el Banco BCI como representante de la empresa privada.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La Mesa 4 decidió establecer un directorio con representantes de estos 4 estamentos, y a la vez conformar un equipo de trabajo con un representantes de cada institución.</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
        <p:nvSpPr>
          <p:cNvPr id="355" name="Google Shape;355;ga7799e7a37_1_145: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a35a935875_0_172: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366" name="Google Shape;366;ga35a935875_0_172: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8677401575_3_89:notes"/>
          <p:cNvSpPr txBox="1"/>
          <p:nvPr>
            <p:ph idx="1" type="body"/>
          </p:nvPr>
        </p:nvSpPr>
        <p:spPr>
          <a:xfrm>
            <a:off x="685797" y="4343387"/>
            <a:ext cx="5486398" cy="4114794"/>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01" name="Google Shape;101;g8677401575_3_89:notes"/>
          <p:cNvSpPr/>
          <p:nvPr>
            <p:ph idx="2" type="sldImg"/>
          </p:nvPr>
        </p:nvSpPr>
        <p:spPr>
          <a:xfrm>
            <a:off x="1143067" y="685799"/>
            <a:ext cx="4572548" cy="342899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ac8bd6bf2e_0_285: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388" name="Google Shape;388;gac8bd6bf2e_0_285: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ac8bd6bf2e_0_372: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403" name="Google Shape;403;gac8bd6bf2e_0_372: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ac8bd6bf2e_0_460: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418" name="Google Shape;418;gac8bd6bf2e_0_460: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ac8bd6bf2e_0_822: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433" name="Google Shape;433;gac8bd6bf2e_0_822: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a7799e7a37_1_166: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449" name="Google Shape;449;ga7799e7a37_1_166: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a7799e7a37_1_159: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Este proyecto nace a partir de la generación des mesas de Compromiso País.</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Compromiso País es una iniciativa gubernamental que a partir de la medición de la pobreza multidimensional elaboró un mapa de vulnerabilidad donde se buscó identificar, priorizar y gestionar 16 grupos vulnerables en la sociedad chilena. A partir de la identificación de estos 16 grupos, Compromiso País estableció mesas de trabajo para atender a las problemáticas de cada grupo, compuestas por representantes del sector público, la academia, la sociedad civil, y el sector privado </a:t>
            </a:r>
            <a:r>
              <a:rPr i="1" lang="es" sz="800">
                <a:solidFill>
                  <a:schemeClr val="dk1"/>
                </a:solidFill>
                <a:latin typeface="Helvetica Neue"/>
                <a:ea typeface="Helvetica Neue"/>
                <a:cs typeface="Helvetica Neue"/>
                <a:sym typeface="Helvetica Neue"/>
              </a:rPr>
              <a:t>(Compromiso País, 2018).</a:t>
            </a:r>
            <a:r>
              <a:rPr lang="es">
                <a:solidFill>
                  <a:schemeClr val="dk1"/>
                </a:solidFill>
                <a:latin typeface="Helvetica Neue"/>
                <a:ea typeface="Helvetica Neue"/>
                <a:cs typeface="Helvetica Neue"/>
                <a:sym typeface="Helvetica Neue"/>
              </a:rPr>
              <a:t>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b="1" lang="es">
                <a:solidFill>
                  <a:schemeClr val="dk1"/>
                </a:solidFill>
                <a:latin typeface="Helvetica Neue"/>
                <a:ea typeface="Helvetica Neue"/>
                <a:cs typeface="Helvetica Neue"/>
                <a:sym typeface="Helvetica Neue"/>
              </a:rPr>
              <a:t>Entre estas 16 mesas de trabajo, se estableció la Mesa 4 con el desafío de mejorar la calidad de vida de los niños, niñas y adolescentes en residencias bajo el sistema de protección del Sename.</a:t>
            </a:r>
            <a:endParaRPr b="1">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 En la Mesa 4 participan el Ministerio de Justicia y Sename como representantes del Estado, la Escuela de Trabajo Social de la Universidad Católica en representación de la Academia, la Mesa de Residencias de la Comunidad de Organizaciones Solidarias en representación de la Sociedad Civil, y el Banco BCI como representante de la empresa privada.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La Mesa 4 decidió establecer un directorio con representantes de estos 4 estamentos, y a la vez conformar un equipo de trabajo con un representantes de cada institución.</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
        <p:nvSpPr>
          <p:cNvPr id="459" name="Google Shape;459;ga7799e7a37_1_159: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a7799e7a37_1_361: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467" name="Google Shape;467;ga7799e7a37_1_361: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a7799e7a37_1_346: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479" name="Google Shape;479;ga7799e7a37_1_346: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a7799e7a37_1_388: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494" name="Google Shape;494;ga7799e7a37_1_388: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a7799e7a37_1_402: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506" name="Google Shape;506;ga7799e7a37_1_402: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a35a935875_0_14: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12" name="Google Shape;112;ga35a935875_0_14: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a7799e7a37_1_412: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518" name="Google Shape;518;ga7799e7a37_1_412: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a7799e7a37_1_422:notes"/>
          <p:cNvSpPr/>
          <p:nvPr>
            <p:ph idx="2" type="sldImg"/>
          </p:nvPr>
        </p:nvSpPr>
        <p:spPr>
          <a:xfrm>
            <a:off x="381281"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a7799e7a37_1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a7799e7a37_1_531:notes"/>
          <p:cNvSpPr/>
          <p:nvPr>
            <p:ph idx="2" type="sldImg"/>
          </p:nvPr>
        </p:nvSpPr>
        <p:spPr>
          <a:xfrm>
            <a:off x="381281"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a7799e7a37_1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a7799e7a37_1_611: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619" name="Google Shape;619;ga7799e7a37_1_611: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a7799e7a37_1_777: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637" name="Google Shape;637;ga7799e7a37_1_777: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a7799e7a37_1_797: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655" name="Google Shape;655;ga7799e7a37_1_797: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a7799e7a37_1_820: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673" name="Google Shape;673;ga7799e7a37_1_820: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a7799e7a37_1_848: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694" name="Google Shape;694;ga7799e7a37_1_848: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a7799e7a37_1_874: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706" name="Google Shape;706;ga7799e7a37_1_874: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a7799e7a37_1_888: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721" name="Google Shape;721;ga7799e7a37_1_888: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8677401575_3_425:notes"/>
          <p:cNvSpPr txBox="1"/>
          <p:nvPr>
            <p:ph idx="1" type="body"/>
          </p:nvPr>
        </p:nvSpPr>
        <p:spPr>
          <a:xfrm>
            <a:off x="685797" y="4343387"/>
            <a:ext cx="5486398" cy="4114794"/>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23" name="Google Shape;123;g8677401575_3_425:notes"/>
          <p:cNvSpPr/>
          <p:nvPr>
            <p:ph idx="2" type="sldImg"/>
          </p:nvPr>
        </p:nvSpPr>
        <p:spPr>
          <a:xfrm>
            <a:off x="1143067" y="685799"/>
            <a:ext cx="4572548" cy="342899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a7799e7a37_1_1114: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775" name="Google Shape;775;ga7799e7a37_1_1114: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a7799e7a37_1_1191: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808" name="Google Shape;808;ga7799e7a37_1_1191: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a7799e7a37_1_1205: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818" name="Google Shape;818;ga7799e7a37_1_1205: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a58484dc4a_0_32: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839" name="Google Shape;839;ga58484dc4a_0_32: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a58484dc4a_0_10: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853" name="Google Shape;853;ga58484dc4a_0_10: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a58484dc4a_0_90: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873" name="Google Shape;873;ga58484dc4a_0_90: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a58484dc4a_0_103: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886" name="Google Shape;886;ga58484dc4a_0_103: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a58484dc4a_0_137: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906" name="Google Shape;906;ga58484dc4a_0_137: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a58484dc4a_0_249: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927" name="Google Shape;927;ga58484dc4a_0_249: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a58484dc4a_0_261: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940" name="Google Shape;940;ga58484dc4a_0_261: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ac8bd6bf2e_0_238: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Clr>
                <a:schemeClr val="dk1"/>
              </a:buClr>
              <a:buSzPts val="1100"/>
              <a:buFont typeface="Arial"/>
              <a:buNone/>
            </a:pPr>
            <a:r>
              <a:rPr lang="es">
                <a:solidFill>
                  <a:schemeClr val="dk1"/>
                </a:solidFill>
                <a:latin typeface="Helvetica Neue"/>
                <a:ea typeface="Helvetica Neue"/>
                <a:cs typeface="Helvetica Neue"/>
                <a:sym typeface="Helvetica Neue"/>
              </a:rPr>
              <a:t>ste proyecto nace a partir de la generación des mesas de Compromiso País.</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s">
                <a:solidFill>
                  <a:schemeClr val="dk1"/>
                </a:solidFill>
                <a:latin typeface="Helvetica Neue"/>
                <a:ea typeface="Helvetica Neue"/>
                <a:cs typeface="Helvetica Neue"/>
                <a:sym typeface="Helvetica Neue"/>
              </a:rPr>
              <a:t>Compromiso País es una iniciativa gubernamental que a partir de la medición de la pobreza multidimensional elaboró un mapa de vulnerabilidad donde se buscó identificar, priorizar y gestionar 16 grupos vulnerables en la sociedad chilena. A partir de la identificación de estos 16 grupos, Compromiso País estableció mesas de trabajo para atender a las problemáticas de cada grupo, compuestas por representantes del sector público, la academia, la sociedad civil, y el sector privado </a:t>
            </a:r>
            <a:r>
              <a:rPr i="1" lang="es" sz="800">
                <a:solidFill>
                  <a:schemeClr val="dk1"/>
                </a:solidFill>
                <a:latin typeface="Helvetica Neue"/>
                <a:ea typeface="Helvetica Neue"/>
                <a:cs typeface="Helvetica Neue"/>
                <a:sym typeface="Helvetica Neue"/>
              </a:rPr>
              <a:t>(Compromiso País, 2018).</a:t>
            </a:r>
            <a:r>
              <a:rPr lang="es">
                <a:solidFill>
                  <a:schemeClr val="dk1"/>
                </a:solidFill>
                <a:latin typeface="Helvetica Neue"/>
                <a:ea typeface="Helvetica Neue"/>
                <a:cs typeface="Helvetica Neue"/>
                <a:sym typeface="Helvetica Neue"/>
              </a:rPr>
              <a:t>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b="1" lang="es">
                <a:solidFill>
                  <a:schemeClr val="dk1"/>
                </a:solidFill>
                <a:latin typeface="Helvetica Neue"/>
                <a:ea typeface="Helvetica Neue"/>
                <a:cs typeface="Helvetica Neue"/>
                <a:sym typeface="Helvetica Neue"/>
              </a:rPr>
              <a:t>Entre estas 16 mesas de trabajo, se estableció la Mesa 4 con el desafío de mejorar la calidad de vida de los niños, niñas y adolescentes en residencias bajo el sistema de protección del Sename.</a:t>
            </a:r>
            <a:endParaRPr b="1">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s">
                <a:solidFill>
                  <a:schemeClr val="dk1"/>
                </a:solidFill>
                <a:latin typeface="Helvetica Neue"/>
                <a:ea typeface="Helvetica Neue"/>
                <a:cs typeface="Helvetica Neue"/>
                <a:sym typeface="Helvetica Neue"/>
              </a:rPr>
              <a:t> En la Mesa 4 participan el Ministerio de Justicia y Sename como representantes del Estado, la Escuela de Trabajo Social de la Universidad Católica en representación de la Academia, la Mesa de Residencias de la Comunidad de Organizaciones Solidarias en representación de la Sociedad Civil, y el Banco BCI como representante de la empresa privada.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s">
                <a:solidFill>
                  <a:schemeClr val="dk1"/>
                </a:solidFill>
                <a:latin typeface="Helvetica Neue"/>
                <a:ea typeface="Helvetica Neue"/>
                <a:cs typeface="Helvetica Neue"/>
                <a:sym typeface="Helvetica Neue"/>
              </a:rPr>
              <a:t>La Mesa 4 decidió establecer un directorio con representantes de estos 4 estamentos, y a la vez conformar un equipo de trabajo con un representantes de cada institución.</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133" name="Google Shape;133;gac8bd6bf2e_0_238: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a58484dc4a_0_340: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963" name="Google Shape;963;ga58484dc4a_0_340: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a58484dc4a_0_378: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987" name="Google Shape;987;ga58484dc4a_0_378: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a58484dc4a_0_423: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999" name="Google Shape;999;ga58484dc4a_0_423: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a58484dc4a_0_599: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014" name="Google Shape;1014;ga58484dc4a_0_599: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a58484dc4a_0_483:notes"/>
          <p:cNvSpPr/>
          <p:nvPr>
            <p:ph idx="2" type="sldImg"/>
          </p:nvPr>
        </p:nvSpPr>
        <p:spPr>
          <a:xfrm>
            <a:off x="381281"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58" name="Google Shape;1058;ga58484dc4a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a58484dc4a_0_714:notes"/>
          <p:cNvSpPr/>
          <p:nvPr>
            <p:ph idx="2" type="sldImg"/>
          </p:nvPr>
        </p:nvSpPr>
        <p:spPr>
          <a:xfrm>
            <a:off x="381281"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14" name="Google Shape;1114;ga58484dc4a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a58484dc4a_0_1576: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150" name="Google Shape;1150;ga58484dc4a_0_1576: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a58484dc4a_0_1607: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179" name="Google Shape;1179;ga58484dc4a_0_1607: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a58484dc4a_0_1658: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206" name="Google Shape;1206;ga58484dc4a_0_1658: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a58484dc4a_0_1789: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233" name="Google Shape;1233;ga58484dc4a_0_1789: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a35a935875_0_198: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ste proyecto nace a partir de la generación des mesas de Compromiso País.</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Compromiso País es una iniciativa gubernamental que a partir de la medición de la pobreza multidimensional elaboró un mapa de vulnerabilidad donde se buscó identificar, priorizar y gestionar 16 grupos vulnerables en la sociedad chilena. A partir de la identificación de estos 16 grupos, Compromiso País estableció mesas de trabajo para atender a las problemáticas de cada grupo, compuestas por representantes del sector público, la academia, la sociedad civil, y el sector privado </a:t>
            </a:r>
            <a:r>
              <a:rPr i="1" lang="es" sz="800">
                <a:solidFill>
                  <a:schemeClr val="dk1"/>
                </a:solidFill>
                <a:latin typeface="Helvetica Neue"/>
                <a:ea typeface="Helvetica Neue"/>
                <a:cs typeface="Helvetica Neue"/>
                <a:sym typeface="Helvetica Neue"/>
              </a:rPr>
              <a:t>(Compromiso País, 2018).</a:t>
            </a:r>
            <a:r>
              <a:rPr lang="es">
                <a:solidFill>
                  <a:schemeClr val="dk1"/>
                </a:solidFill>
                <a:latin typeface="Helvetica Neue"/>
                <a:ea typeface="Helvetica Neue"/>
                <a:cs typeface="Helvetica Neue"/>
                <a:sym typeface="Helvetica Neue"/>
              </a:rPr>
              <a:t>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b="1" lang="es">
                <a:solidFill>
                  <a:schemeClr val="dk1"/>
                </a:solidFill>
                <a:latin typeface="Helvetica Neue"/>
                <a:ea typeface="Helvetica Neue"/>
                <a:cs typeface="Helvetica Neue"/>
                <a:sym typeface="Helvetica Neue"/>
              </a:rPr>
              <a:t>Entre estas 16 mesas de trabajo, se estableció la Mesa 4 con el desafío de mejorar la calidad de vida de los niños, niñas y adolescentes en residencias bajo el sistema de protección del Sename.</a:t>
            </a:r>
            <a:endParaRPr b="1">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 En la Mesa 4 participan el Ministerio de Justicia y Sename como representantes del Estado, la Escuela de Trabajo Social de la Universidad Católica en representación de la Academia, la Mesa de Residencias de la Comunidad de Organizaciones Solidarias en representación de la Sociedad Civil, y el Banco BCI como representante de la empresa privada.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La Mesa 4 decidió establecer un directorio con representantes de estos 4 estamentos, y a la vez conformar un equipo de trabajo con un representantes de cada institución.</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
        <p:nvSpPr>
          <p:cNvPr id="143" name="Google Shape;143;ga35a935875_0_198: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a58484dc4a_0_1817: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261" name="Google Shape;1261;ga58484dc4a_0_1817: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ga58484dc4a_0_1843: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288" name="Google Shape;1288;ga58484dc4a_0_1843: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a58484dc4a_0_1875: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312" name="Google Shape;1312;ga58484dc4a_0_1875: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ga58484dc4a_0_1902: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339" name="Google Shape;1339;ga58484dc4a_0_1902: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ga58484dc4a_0_1928: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366" name="Google Shape;1366;ga58484dc4a_0_1928: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a58484dc4a_0_1955: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394" name="Google Shape;1394;ga58484dc4a_0_1955: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6" name="Shape 1416"/>
        <p:cNvGrpSpPr/>
        <p:nvPr/>
      </p:nvGrpSpPr>
      <p:grpSpPr>
        <a:xfrm>
          <a:off x="0" y="0"/>
          <a:ext cx="0" cy="0"/>
          <a:chOff x="0" y="0"/>
          <a:chExt cx="0" cy="0"/>
        </a:xfrm>
      </p:grpSpPr>
      <p:sp>
        <p:nvSpPr>
          <p:cNvPr id="1417" name="Google Shape;1417;ga58484dc4a_0_1985: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418" name="Google Shape;1418;ga58484dc4a_0_1985: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ga58484dc4a_0_2011: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442" name="Google Shape;1442;ga58484dc4a_0_2011: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ga58484dc4a_0_2034: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466" name="Google Shape;1466;ga58484dc4a_0_2034: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1" name="Shape 1491"/>
        <p:cNvGrpSpPr/>
        <p:nvPr/>
      </p:nvGrpSpPr>
      <p:grpSpPr>
        <a:xfrm>
          <a:off x="0" y="0"/>
          <a:ext cx="0" cy="0"/>
          <a:chOff x="0" y="0"/>
          <a:chExt cx="0" cy="0"/>
        </a:xfrm>
      </p:grpSpPr>
      <p:sp>
        <p:nvSpPr>
          <p:cNvPr id="1492" name="Google Shape;1492;ga58484dc4a_0_2061: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493" name="Google Shape;1493;ga58484dc4a_0_2061: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a35a935875_0_252: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ste proyecto nace a partir de la generación des mesas de Compromiso País.</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Compromiso País es una iniciativa gubernamental que a partir de la medición de la pobreza multidimensional elaboró un mapa de vulnerabilidad donde se buscó identificar, priorizar y gestionar 16 grupos vulnerables en la sociedad chilena. A partir de la identificación de estos 16 grupos, Compromiso País estableció mesas de trabajo para atender a las problemáticas de cada grupo, compuestas por representantes del sector público, la academia, la sociedad civil, y el sector privado </a:t>
            </a:r>
            <a:r>
              <a:rPr i="1" lang="es" sz="800">
                <a:solidFill>
                  <a:schemeClr val="dk1"/>
                </a:solidFill>
                <a:latin typeface="Helvetica Neue"/>
                <a:ea typeface="Helvetica Neue"/>
                <a:cs typeface="Helvetica Neue"/>
                <a:sym typeface="Helvetica Neue"/>
              </a:rPr>
              <a:t>(Compromiso País, 2018).</a:t>
            </a:r>
            <a:r>
              <a:rPr lang="es">
                <a:solidFill>
                  <a:schemeClr val="dk1"/>
                </a:solidFill>
                <a:latin typeface="Helvetica Neue"/>
                <a:ea typeface="Helvetica Neue"/>
                <a:cs typeface="Helvetica Neue"/>
                <a:sym typeface="Helvetica Neue"/>
              </a:rPr>
              <a:t>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b="1" lang="es">
                <a:solidFill>
                  <a:schemeClr val="dk1"/>
                </a:solidFill>
                <a:latin typeface="Helvetica Neue"/>
                <a:ea typeface="Helvetica Neue"/>
                <a:cs typeface="Helvetica Neue"/>
                <a:sym typeface="Helvetica Neue"/>
              </a:rPr>
              <a:t>Entre estas 16 mesas de trabajo, se estableció la Mesa 4 con el desafío de mejorar la calidad de vida de los niños, niñas y adolescentes en residencias bajo el sistema de protección del Sename.</a:t>
            </a:r>
            <a:endParaRPr b="1">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 En la Mesa 4 participan el Ministerio de Justicia y Sename como representantes del Estado, la Escuela de Trabajo Social de la Universidad Católica en representación de la Academia, la Mesa de Residencias de la Comunidad de Organizaciones Solidarias en representación de la Sociedad Civil, y el Banco BCI como representante de la empresa privada.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La Mesa 4 decidió establecer un directorio con representantes de estos 4 estamentos, y a la vez conformar un equipo de trabajo con un representantes de cada institución.</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
        <p:nvSpPr>
          <p:cNvPr id="172" name="Google Shape;172;ga35a935875_0_252: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ga58484dc4a_0_2092: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514" name="Google Shape;1514;ga58484dc4a_0_2092: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ga58484dc4a_0_2132: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544" name="Google Shape;1544;ga58484dc4a_0_2132: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9" name="Shape 1569"/>
        <p:cNvGrpSpPr/>
        <p:nvPr/>
      </p:nvGrpSpPr>
      <p:grpSpPr>
        <a:xfrm>
          <a:off x="0" y="0"/>
          <a:ext cx="0" cy="0"/>
          <a:chOff x="0" y="0"/>
          <a:chExt cx="0" cy="0"/>
        </a:xfrm>
      </p:grpSpPr>
      <p:sp>
        <p:nvSpPr>
          <p:cNvPr id="1570" name="Google Shape;1570;ga58484dc4a_0_2169: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571" name="Google Shape;1571;ga58484dc4a_0_2169: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ga58484dc4a_0_2195: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598" name="Google Shape;1598;ga58484dc4a_0_2195: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0" name="Shape 1620"/>
        <p:cNvGrpSpPr/>
        <p:nvPr/>
      </p:nvGrpSpPr>
      <p:grpSpPr>
        <a:xfrm>
          <a:off x="0" y="0"/>
          <a:ext cx="0" cy="0"/>
          <a:chOff x="0" y="0"/>
          <a:chExt cx="0" cy="0"/>
        </a:xfrm>
      </p:grpSpPr>
      <p:sp>
        <p:nvSpPr>
          <p:cNvPr id="1621" name="Google Shape;1621;ga58484dc4a_0_2222: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622" name="Google Shape;1622;ga58484dc4a_0_2222: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4" name="Shape 1644"/>
        <p:cNvGrpSpPr/>
        <p:nvPr/>
      </p:nvGrpSpPr>
      <p:grpSpPr>
        <a:xfrm>
          <a:off x="0" y="0"/>
          <a:ext cx="0" cy="0"/>
          <a:chOff x="0" y="0"/>
          <a:chExt cx="0" cy="0"/>
        </a:xfrm>
      </p:grpSpPr>
      <p:sp>
        <p:nvSpPr>
          <p:cNvPr id="1645" name="Google Shape;1645;ga58484dc4a_0_2246: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646" name="Google Shape;1646;ga58484dc4a_0_2246: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8" name="Shape 1668"/>
        <p:cNvGrpSpPr/>
        <p:nvPr/>
      </p:nvGrpSpPr>
      <p:grpSpPr>
        <a:xfrm>
          <a:off x="0" y="0"/>
          <a:ext cx="0" cy="0"/>
          <a:chOff x="0" y="0"/>
          <a:chExt cx="0" cy="0"/>
        </a:xfrm>
      </p:grpSpPr>
      <p:sp>
        <p:nvSpPr>
          <p:cNvPr id="1669" name="Google Shape;1669;ga58484dc4a_0_2269: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670" name="Google Shape;1670;ga58484dc4a_0_2269: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5" name="Shape 1695"/>
        <p:cNvGrpSpPr/>
        <p:nvPr/>
      </p:nvGrpSpPr>
      <p:grpSpPr>
        <a:xfrm>
          <a:off x="0" y="0"/>
          <a:ext cx="0" cy="0"/>
          <a:chOff x="0" y="0"/>
          <a:chExt cx="0" cy="0"/>
        </a:xfrm>
      </p:grpSpPr>
      <p:sp>
        <p:nvSpPr>
          <p:cNvPr id="1696" name="Google Shape;1696;ga58484dc4a_0_2302: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697" name="Google Shape;1697;ga58484dc4a_0_2302: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7" name="Shape 1707"/>
        <p:cNvGrpSpPr/>
        <p:nvPr/>
      </p:nvGrpSpPr>
      <p:grpSpPr>
        <a:xfrm>
          <a:off x="0" y="0"/>
          <a:ext cx="0" cy="0"/>
          <a:chOff x="0" y="0"/>
          <a:chExt cx="0" cy="0"/>
        </a:xfrm>
      </p:grpSpPr>
      <p:sp>
        <p:nvSpPr>
          <p:cNvPr id="1708" name="Google Shape;1708;ga58484dc4a_0_2313: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709" name="Google Shape;1709;ga58484dc4a_0_2313: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3" name="Shape 1723"/>
        <p:cNvGrpSpPr/>
        <p:nvPr/>
      </p:nvGrpSpPr>
      <p:grpSpPr>
        <a:xfrm>
          <a:off x="0" y="0"/>
          <a:ext cx="0" cy="0"/>
          <a:chOff x="0" y="0"/>
          <a:chExt cx="0" cy="0"/>
        </a:xfrm>
      </p:grpSpPr>
      <p:sp>
        <p:nvSpPr>
          <p:cNvPr id="1724" name="Google Shape;1724;ga58484dc4a_0_2391:notes"/>
          <p:cNvSpPr/>
          <p:nvPr>
            <p:ph idx="2" type="sldImg"/>
          </p:nvPr>
        </p:nvSpPr>
        <p:spPr>
          <a:xfrm>
            <a:off x="381281"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25" name="Google Shape;1725;ga58484dc4a_0_2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a35a935875_0_338: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ste proyecto nace a partir de la generación des mesas de Compromiso País.</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Compromiso País es una iniciativa gubernamental que a partir de la medición de la pobreza multidimensional elaboró un mapa de vulnerabilidad donde se buscó identificar, priorizar y gestionar 16 grupos vulnerables en la sociedad chilena. A partir de la identificación de estos 16 grupos, Compromiso País estableció mesas de trabajo para atender a las problemáticas de cada grupo, compuestas por representantes del sector público, la academia, la sociedad civil, y el sector privado </a:t>
            </a:r>
            <a:r>
              <a:rPr i="1" lang="es" sz="800">
                <a:solidFill>
                  <a:schemeClr val="dk1"/>
                </a:solidFill>
                <a:latin typeface="Helvetica Neue"/>
                <a:ea typeface="Helvetica Neue"/>
                <a:cs typeface="Helvetica Neue"/>
                <a:sym typeface="Helvetica Neue"/>
              </a:rPr>
              <a:t>(Compromiso País, 2018).</a:t>
            </a:r>
            <a:r>
              <a:rPr lang="es">
                <a:solidFill>
                  <a:schemeClr val="dk1"/>
                </a:solidFill>
                <a:latin typeface="Helvetica Neue"/>
                <a:ea typeface="Helvetica Neue"/>
                <a:cs typeface="Helvetica Neue"/>
                <a:sym typeface="Helvetica Neue"/>
              </a:rPr>
              <a:t>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b="1" lang="es">
                <a:solidFill>
                  <a:schemeClr val="dk1"/>
                </a:solidFill>
                <a:latin typeface="Helvetica Neue"/>
                <a:ea typeface="Helvetica Neue"/>
                <a:cs typeface="Helvetica Neue"/>
                <a:sym typeface="Helvetica Neue"/>
              </a:rPr>
              <a:t>Entre estas 16 mesas de trabajo, se estableció la Mesa 4 con el desafío de mejorar la calidad de vida de los niños, niñas y adolescentes en residencias bajo el sistema de protección del Sename.</a:t>
            </a:r>
            <a:endParaRPr b="1">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 En la Mesa 4 participan el Ministerio de Justicia y Sename como representantes del Estado, la Escuela de Trabajo Social de la Universidad Católica en representación de la Academia, la Mesa de Residencias de la Comunidad de Organizaciones Solidarias en representación de la Sociedad Civil, y el Banco BCI como representante de la empresa privada.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La Mesa 4 decidió establecer un directorio con representantes de estos 4 estamentos, y a la vez conformar un equipo de trabajo con un representantes de cada institución.</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
        <p:nvSpPr>
          <p:cNvPr id="199" name="Google Shape;199;ga35a935875_0_338: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9" name="Shape 1759"/>
        <p:cNvGrpSpPr/>
        <p:nvPr/>
      </p:nvGrpSpPr>
      <p:grpSpPr>
        <a:xfrm>
          <a:off x="0" y="0"/>
          <a:ext cx="0" cy="0"/>
          <a:chOff x="0" y="0"/>
          <a:chExt cx="0" cy="0"/>
        </a:xfrm>
      </p:grpSpPr>
      <p:sp>
        <p:nvSpPr>
          <p:cNvPr id="1760" name="Google Shape;1760;ga58484dc4a_0_2430:notes"/>
          <p:cNvSpPr/>
          <p:nvPr>
            <p:ph idx="2" type="sldImg"/>
          </p:nvPr>
        </p:nvSpPr>
        <p:spPr>
          <a:xfrm>
            <a:off x="381281"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61" name="Google Shape;1761;ga58484dc4a_0_2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2" name="Shape 1782"/>
        <p:cNvGrpSpPr/>
        <p:nvPr/>
      </p:nvGrpSpPr>
      <p:grpSpPr>
        <a:xfrm>
          <a:off x="0" y="0"/>
          <a:ext cx="0" cy="0"/>
          <a:chOff x="0" y="0"/>
          <a:chExt cx="0" cy="0"/>
        </a:xfrm>
      </p:grpSpPr>
      <p:sp>
        <p:nvSpPr>
          <p:cNvPr id="1783" name="Google Shape;1783;gaec7324300_0_43: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784" name="Google Shape;1784;gaec7324300_0_43: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3" name="Shape 1793"/>
        <p:cNvGrpSpPr/>
        <p:nvPr/>
      </p:nvGrpSpPr>
      <p:grpSpPr>
        <a:xfrm>
          <a:off x="0" y="0"/>
          <a:ext cx="0" cy="0"/>
          <a:chOff x="0" y="0"/>
          <a:chExt cx="0" cy="0"/>
        </a:xfrm>
      </p:grpSpPr>
      <p:sp>
        <p:nvSpPr>
          <p:cNvPr id="1794" name="Google Shape;1794;gaec7324300_0_54: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795" name="Google Shape;1795;gaec7324300_0_54: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4" name="Shape 1814"/>
        <p:cNvGrpSpPr/>
        <p:nvPr/>
      </p:nvGrpSpPr>
      <p:grpSpPr>
        <a:xfrm>
          <a:off x="0" y="0"/>
          <a:ext cx="0" cy="0"/>
          <a:chOff x="0" y="0"/>
          <a:chExt cx="0" cy="0"/>
        </a:xfrm>
      </p:grpSpPr>
      <p:sp>
        <p:nvSpPr>
          <p:cNvPr id="1815" name="Google Shape;1815;gaec7324300_0_203: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816" name="Google Shape;1816;gaec7324300_0_203: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5" name="Shape 1835"/>
        <p:cNvGrpSpPr/>
        <p:nvPr/>
      </p:nvGrpSpPr>
      <p:grpSpPr>
        <a:xfrm>
          <a:off x="0" y="0"/>
          <a:ext cx="0" cy="0"/>
          <a:chOff x="0" y="0"/>
          <a:chExt cx="0" cy="0"/>
        </a:xfrm>
      </p:grpSpPr>
      <p:sp>
        <p:nvSpPr>
          <p:cNvPr id="1836" name="Google Shape;1836;gaec7324300_0_223: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837" name="Google Shape;1837;gaec7324300_0_223: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3" name="Shape 1853"/>
        <p:cNvGrpSpPr/>
        <p:nvPr/>
      </p:nvGrpSpPr>
      <p:grpSpPr>
        <a:xfrm>
          <a:off x="0" y="0"/>
          <a:ext cx="0" cy="0"/>
          <a:chOff x="0" y="0"/>
          <a:chExt cx="0" cy="0"/>
        </a:xfrm>
      </p:grpSpPr>
      <p:sp>
        <p:nvSpPr>
          <p:cNvPr id="1854" name="Google Shape;1854;gaec7324300_0_243: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855" name="Google Shape;1855;gaec7324300_0_243: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0" name="Shape 1880"/>
        <p:cNvGrpSpPr/>
        <p:nvPr/>
      </p:nvGrpSpPr>
      <p:grpSpPr>
        <a:xfrm>
          <a:off x="0" y="0"/>
          <a:ext cx="0" cy="0"/>
          <a:chOff x="0" y="0"/>
          <a:chExt cx="0" cy="0"/>
        </a:xfrm>
      </p:grpSpPr>
      <p:sp>
        <p:nvSpPr>
          <p:cNvPr id="1881" name="Google Shape;1881;gaec7324300_0_289: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882" name="Google Shape;1882;gaec7324300_0_289: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4" name="Shape 1904"/>
        <p:cNvGrpSpPr/>
        <p:nvPr/>
      </p:nvGrpSpPr>
      <p:grpSpPr>
        <a:xfrm>
          <a:off x="0" y="0"/>
          <a:ext cx="0" cy="0"/>
          <a:chOff x="0" y="0"/>
          <a:chExt cx="0" cy="0"/>
        </a:xfrm>
      </p:grpSpPr>
      <p:sp>
        <p:nvSpPr>
          <p:cNvPr id="1905" name="Google Shape;1905;gaec7324300_0_347: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906" name="Google Shape;1906;gaec7324300_0_347: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5" name="Shape 1925"/>
        <p:cNvGrpSpPr/>
        <p:nvPr/>
      </p:nvGrpSpPr>
      <p:grpSpPr>
        <a:xfrm>
          <a:off x="0" y="0"/>
          <a:ext cx="0" cy="0"/>
          <a:chOff x="0" y="0"/>
          <a:chExt cx="0" cy="0"/>
        </a:xfrm>
      </p:grpSpPr>
      <p:sp>
        <p:nvSpPr>
          <p:cNvPr id="1926" name="Google Shape;1926;gaec7324300_0_367: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927" name="Google Shape;1927;gaec7324300_0_367: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9" name="Shape 1949"/>
        <p:cNvGrpSpPr/>
        <p:nvPr/>
      </p:nvGrpSpPr>
      <p:grpSpPr>
        <a:xfrm>
          <a:off x="0" y="0"/>
          <a:ext cx="0" cy="0"/>
          <a:chOff x="0" y="0"/>
          <a:chExt cx="0" cy="0"/>
        </a:xfrm>
      </p:grpSpPr>
      <p:sp>
        <p:nvSpPr>
          <p:cNvPr id="1950" name="Google Shape;1950;gaec7324300_0_390: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951" name="Google Shape;1951;gaec7324300_0_390: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a35a935875_0_378: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ste proyecto nace a partir de la generación des mesas de Compromiso País.</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Compromiso País es una iniciativa gubernamental que a partir de la medición de la pobreza multidimensional elaboró un mapa de vulnerabilidad donde se buscó identificar, priorizar y gestionar 16 grupos vulnerables en la sociedad chilena. A partir de la identificación de estos 16 grupos, Compromiso País estableció mesas de trabajo para atender a las problemáticas de cada grupo, compuestas por representantes del sector público, la academia, la sociedad civil, y el sector privado </a:t>
            </a:r>
            <a:r>
              <a:rPr i="1" lang="es" sz="800">
                <a:solidFill>
                  <a:schemeClr val="dk1"/>
                </a:solidFill>
                <a:latin typeface="Helvetica Neue"/>
                <a:ea typeface="Helvetica Neue"/>
                <a:cs typeface="Helvetica Neue"/>
                <a:sym typeface="Helvetica Neue"/>
              </a:rPr>
              <a:t>(Compromiso País, 2018).</a:t>
            </a:r>
            <a:r>
              <a:rPr lang="es">
                <a:solidFill>
                  <a:schemeClr val="dk1"/>
                </a:solidFill>
                <a:latin typeface="Helvetica Neue"/>
                <a:ea typeface="Helvetica Neue"/>
                <a:cs typeface="Helvetica Neue"/>
                <a:sym typeface="Helvetica Neue"/>
              </a:rPr>
              <a:t>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b="1" lang="es">
                <a:solidFill>
                  <a:schemeClr val="dk1"/>
                </a:solidFill>
                <a:latin typeface="Helvetica Neue"/>
                <a:ea typeface="Helvetica Neue"/>
                <a:cs typeface="Helvetica Neue"/>
                <a:sym typeface="Helvetica Neue"/>
              </a:rPr>
              <a:t>Entre estas 16 mesas de trabajo, se estableció la Mesa 4 con el desafío de mejorar la calidad de vida de los niños, niñas y adolescentes en residencias bajo el sistema de protección del Sename.</a:t>
            </a:r>
            <a:endParaRPr b="1">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 En la Mesa 4 participan el Ministerio de Justicia y Sename como representantes del Estado, la Escuela de Trabajo Social de la Universidad Católica en representación de la Academia, la Mesa de Residencias de la Comunidad de Organizaciones Solidarias en representación de la Sociedad Civil, y el Banco BCI como representante de la empresa privada.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La Mesa 4 decidió establecer un directorio con representantes de estos 4 estamentos, y a la vez conformar un equipo de trabajo con un representantes de cada institución.</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
        <p:nvSpPr>
          <p:cNvPr id="218" name="Google Shape;218;ga35a935875_0_378: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3" name="Shape 1973"/>
        <p:cNvGrpSpPr/>
        <p:nvPr/>
      </p:nvGrpSpPr>
      <p:grpSpPr>
        <a:xfrm>
          <a:off x="0" y="0"/>
          <a:ext cx="0" cy="0"/>
          <a:chOff x="0" y="0"/>
          <a:chExt cx="0" cy="0"/>
        </a:xfrm>
      </p:grpSpPr>
      <p:sp>
        <p:nvSpPr>
          <p:cNvPr id="1974" name="Google Shape;1974;gaec7324300_0_416: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975" name="Google Shape;1975;gaec7324300_0_416: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0" name="Shape 1980"/>
        <p:cNvGrpSpPr/>
        <p:nvPr/>
      </p:nvGrpSpPr>
      <p:grpSpPr>
        <a:xfrm>
          <a:off x="0" y="0"/>
          <a:ext cx="0" cy="0"/>
          <a:chOff x="0" y="0"/>
          <a:chExt cx="0" cy="0"/>
        </a:xfrm>
      </p:grpSpPr>
      <p:sp>
        <p:nvSpPr>
          <p:cNvPr id="1981" name="Google Shape;1981;gaec7324300_0_447: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Este proyecto nace a partir de la generación des mesas de Compromiso País.</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Compromiso País es una iniciativa gubernamental que a partir de la medición de la pobreza multidimensional elaboró un mapa de vulnerabilidad donde se buscó identificar, priorizar y gestionar 16 grupos vulnerables en la sociedad chilena. A partir de la identificación de estos 16 grupos, Compromiso País estableció mesas de trabajo para atender a las problemáticas de cada grupo, compuestas por representantes del sector público, la academia, la sociedad civil, y el sector privado </a:t>
            </a:r>
            <a:r>
              <a:rPr i="1" lang="es" sz="800">
                <a:solidFill>
                  <a:schemeClr val="dk1"/>
                </a:solidFill>
                <a:latin typeface="Helvetica Neue"/>
                <a:ea typeface="Helvetica Neue"/>
                <a:cs typeface="Helvetica Neue"/>
                <a:sym typeface="Helvetica Neue"/>
              </a:rPr>
              <a:t>(Compromiso País, 2018).</a:t>
            </a:r>
            <a:r>
              <a:rPr lang="es">
                <a:solidFill>
                  <a:schemeClr val="dk1"/>
                </a:solidFill>
                <a:latin typeface="Helvetica Neue"/>
                <a:ea typeface="Helvetica Neue"/>
                <a:cs typeface="Helvetica Neue"/>
                <a:sym typeface="Helvetica Neue"/>
              </a:rPr>
              <a:t>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b="1" lang="es">
                <a:solidFill>
                  <a:schemeClr val="dk1"/>
                </a:solidFill>
                <a:latin typeface="Helvetica Neue"/>
                <a:ea typeface="Helvetica Neue"/>
                <a:cs typeface="Helvetica Neue"/>
                <a:sym typeface="Helvetica Neue"/>
              </a:rPr>
              <a:t>Entre estas 16 mesas de trabajo, se estableció la Mesa 4 con el desafío de mejorar la calidad de vida de los niños, niñas y adolescentes en residencias bajo el sistema de protección del Sename.</a:t>
            </a:r>
            <a:endParaRPr b="1">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 En la Mesa 4 participan el Ministerio de Justicia y Sename como representantes del Estado, la Escuela de Trabajo Social de la Universidad Católica en representación de la Academia, la Mesa de Residencias de la Comunidad de Organizaciones Solidarias en representación de la Sociedad Civil, y el Banco BCI como representante de la empresa privada.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s">
                <a:solidFill>
                  <a:schemeClr val="dk1"/>
                </a:solidFill>
                <a:latin typeface="Helvetica Neue"/>
                <a:ea typeface="Helvetica Neue"/>
                <a:cs typeface="Helvetica Neue"/>
                <a:sym typeface="Helvetica Neue"/>
              </a:rPr>
              <a:t>La Mesa 4 decidió establecer un directorio con representantes de estos 4 estamentos, y a la vez conformar un equipo de trabajo con un representantes de cada institución.</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
        <p:nvSpPr>
          <p:cNvPr id="1982" name="Google Shape;1982;gaec7324300_0_447: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8" name="Shape 1988"/>
        <p:cNvGrpSpPr/>
        <p:nvPr/>
      </p:nvGrpSpPr>
      <p:grpSpPr>
        <a:xfrm>
          <a:off x="0" y="0"/>
          <a:ext cx="0" cy="0"/>
          <a:chOff x="0" y="0"/>
          <a:chExt cx="0" cy="0"/>
        </a:xfrm>
      </p:grpSpPr>
      <p:sp>
        <p:nvSpPr>
          <p:cNvPr id="1989" name="Google Shape;1989;gaec7324300_0_456: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1990" name="Google Shape;1990;gaec7324300_0_456: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2" name="Shape 2012"/>
        <p:cNvGrpSpPr/>
        <p:nvPr/>
      </p:nvGrpSpPr>
      <p:grpSpPr>
        <a:xfrm>
          <a:off x="0" y="0"/>
          <a:ext cx="0" cy="0"/>
          <a:chOff x="0" y="0"/>
          <a:chExt cx="0" cy="0"/>
        </a:xfrm>
      </p:grpSpPr>
      <p:sp>
        <p:nvSpPr>
          <p:cNvPr id="2013" name="Google Shape;2013;gaec7324300_0_568: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014" name="Google Shape;2014;gaec7324300_0_568: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5" name="Shape 2035"/>
        <p:cNvGrpSpPr/>
        <p:nvPr/>
      </p:nvGrpSpPr>
      <p:grpSpPr>
        <a:xfrm>
          <a:off x="0" y="0"/>
          <a:ext cx="0" cy="0"/>
          <a:chOff x="0" y="0"/>
          <a:chExt cx="0" cy="0"/>
        </a:xfrm>
      </p:grpSpPr>
      <p:sp>
        <p:nvSpPr>
          <p:cNvPr id="2036" name="Google Shape;2036;gaec7324300_0_608: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037" name="Google Shape;2037;gaec7324300_0_608: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0" name="Shape 2050"/>
        <p:cNvGrpSpPr/>
        <p:nvPr/>
      </p:nvGrpSpPr>
      <p:grpSpPr>
        <a:xfrm>
          <a:off x="0" y="0"/>
          <a:ext cx="0" cy="0"/>
          <a:chOff x="0" y="0"/>
          <a:chExt cx="0" cy="0"/>
        </a:xfrm>
      </p:grpSpPr>
      <p:sp>
        <p:nvSpPr>
          <p:cNvPr id="2051" name="Google Shape;2051;gac8bd6bf2e_0_936: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052" name="Google Shape;2052;gac8bd6bf2e_0_936: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0" name="Shape 2060"/>
        <p:cNvGrpSpPr/>
        <p:nvPr/>
      </p:nvGrpSpPr>
      <p:grpSpPr>
        <a:xfrm>
          <a:off x="0" y="0"/>
          <a:ext cx="0" cy="0"/>
          <a:chOff x="0" y="0"/>
          <a:chExt cx="0" cy="0"/>
        </a:xfrm>
      </p:grpSpPr>
      <p:sp>
        <p:nvSpPr>
          <p:cNvPr id="2061" name="Google Shape;2061;g8677401575_3_100:notes"/>
          <p:cNvSpPr txBox="1"/>
          <p:nvPr>
            <p:ph idx="1" type="body"/>
          </p:nvPr>
        </p:nvSpPr>
        <p:spPr>
          <a:xfrm>
            <a:off x="685797" y="4343387"/>
            <a:ext cx="5486398" cy="4114794"/>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062" name="Google Shape;2062;g8677401575_3_100:notes"/>
          <p:cNvSpPr/>
          <p:nvPr>
            <p:ph idx="2" type="sldImg"/>
          </p:nvPr>
        </p:nvSpPr>
        <p:spPr>
          <a:xfrm>
            <a:off x="1143067" y="685799"/>
            <a:ext cx="4572548" cy="342899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1" name="Shape 2081"/>
        <p:cNvGrpSpPr/>
        <p:nvPr/>
      </p:nvGrpSpPr>
      <p:grpSpPr>
        <a:xfrm>
          <a:off x="0" y="0"/>
          <a:ext cx="0" cy="0"/>
          <a:chOff x="0" y="0"/>
          <a:chExt cx="0" cy="0"/>
        </a:xfrm>
      </p:grpSpPr>
      <p:sp>
        <p:nvSpPr>
          <p:cNvPr id="2082" name="Google Shape;2082;gac8bd6bf2e_0_1041: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083" name="Google Shape;2083;gac8bd6bf2e_0_1041: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4" name="Shape 2094"/>
        <p:cNvGrpSpPr/>
        <p:nvPr/>
      </p:nvGrpSpPr>
      <p:grpSpPr>
        <a:xfrm>
          <a:off x="0" y="0"/>
          <a:ext cx="0" cy="0"/>
          <a:chOff x="0" y="0"/>
          <a:chExt cx="0" cy="0"/>
        </a:xfrm>
      </p:grpSpPr>
      <p:sp>
        <p:nvSpPr>
          <p:cNvPr id="2095" name="Google Shape;2095;gaec7324300_0_688: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096" name="Google Shape;2096;gaec7324300_0_688: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9" name="Shape 2119"/>
        <p:cNvGrpSpPr/>
        <p:nvPr/>
      </p:nvGrpSpPr>
      <p:grpSpPr>
        <a:xfrm>
          <a:off x="0" y="0"/>
          <a:ext cx="0" cy="0"/>
          <a:chOff x="0" y="0"/>
          <a:chExt cx="0" cy="0"/>
        </a:xfrm>
      </p:grpSpPr>
      <p:sp>
        <p:nvSpPr>
          <p:cNvPr id="2120" name="Google Shape;2120;gac8bd6bf2e_0_1098:notes"/>
          <p:cNvSpPr txBox="1"/>
          <p:nvPr>
            <p:ph idx="1" type="body"/>
          </p:nvPr>
        </p:nvSpPr>
        <p:spPr>
          <a:xfrm>
            <a:off x="685797" y="4343387"/>
            <a:ext cx="5486400" cy="4114800"/>
          </a:xfrm>
          <a:prstGeom prst="rect">
            <a:avLst/>
          </a:prstGeom>
        </p:spPr>
        <p:txBody>
          <a:bodyPr anchorCtr="0" anchor="t" bIns="45425" lIns="45425" spcFirstLastPara="1" rIns="45425" wrap="square" tIns="45425">
            <a:noAutofit/>
          </a:bodyPr>
          <a:lstStyle/>
          <a:p>
            <a:pPr indent="0" lvl="0" marL="0" rtl="0" algn="l">
              <a:spcBef>
                <a:spcPts val="0"/>
              </a:spcBef>
              <a:spcAft>
                <a:spcPts val="0"/>
              </a:spcAft>
              <a:buNone/>
            </a:pPr>
            <a:r>
              <a:t/>
            </a:r>
            <a:endParaRPr/>
          </a:p>
        </p:txBody>
      </p:sp>
      <p:sp>
        <p:nvSpPr>
          <p:cNvPr id="2121" name="Google Shape;2121;gac8bd6bf2e_0_1098:notes"/>
          <p:cNvSpPr/>
          <p:nvPr>
            <p:ph idx="2" type="sldImg"/>
          </p:nvPr>
        </p:nvSpPr>
        <p:spPr>
          <a:xfrm>
            <a:off x="1143067" y="685799"/>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obj">
  <p:cSld name="OBJECT">
    <p:spTree>
      <p:nvGrpSpPr>
        <p:cNvPr id="56" name="Shape 56"/>
        <p:cNvGrpSpPr/>
        <p:nvPr/>
      </p:nvGrpSpPr>
      <p:grpSpPr>
        <a:xfrm>
          <a:off x="0" y="0"/>
          <a:ext cx="0" cy="0"/>
          <a:chOff x="0" y="0"/>
          <a:chExt cx="0" cy="0"/>
        </a:xfrm>
      </p:grpSpPr>
      <p:sp>
        <p:nvSpPr>
          <p:cNvPr id="57" name="Google Shape;57;p14"/>
          <p:cNvSpPr txBox="1"/>
          <p:nvPr>
            <p:ph type="title"/>
          </p:nvPr>
        </p:nvSpPr>
        <p:spPr>
          <a:xfrm>
            <a:off x="422848" y="368802"/>
            <a:ext cx="4431923" cy="1153172"/>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600"/>
              <a:buNone/>
              <a:defRPr b="0" i="0" sz="2600">
                <a:solidFill>
                  <a:schemeClr val="lt1"/>
                </a:solidFill>
                <a:latin typeface="Arial"/>
                <a:ea typeface="Arial"/>
                <a:cs typeface="Arial"/>
                <a:sym typeface="Arial"/>
              </a:defRPr>
            </a:lvl1pPr>
            <a:lvl2pPr lvl="1">
              <a:spcBef>
                <a:spcPts val="0"/>
              </a:spcBef>
              <a:spcAft>
                <a:spcPts val="0"/>
              </a:spcAft>
              <a:buSzPts val="600"/>
              <a:buNone/>
              <a:defRPr/>
            </a:lvl2pPr>
            <a:lvl3pPr lvl="2">
              <a:spcBef>
                <a:spcPts val="0"/>
              </a:spcBef>
              <a:spcAft>
                <a:spcPts val="0"/>
              </a:spcAft>
              <a:buSzPts val="600"/>
              <a:buNone/>
              <a:defRPr/>
            </a:lvl3pPr>
            <a:lvl4pPr lvl="3">
              <a:spcBef>
                <a:spcPts val="0"/>
              </a:spcBef>
              <a:spcAft>
                <a:spcPts val="0"/>
              </a:spcAft>
              <a:buSzPts val="600"/>
              <a:buNone/>
              <a:defRPr/>
            </a:lvl4pPr>
            <a:lvl5pPr lvl="4">
              <a:spcBef>
                <a:spcPts val="0"/>
              </a:spcBef>
              <a:spcAft>
                <a:spcPts val="0"/>
              </a:spcAft>
              <a:buSzPts val="600"/>
              <a:buNone/>
              <a:defRPr/>
            </a:lvl5pPr>
            <a:lvl6pPr lvl="5">
              <a:spcBef>
                <a:spcPts val="0"/>
              </a:spcBef>
              <a:spcAft>
                <a:spcPts val="0"/>
              </a:spcAft>
              <a:buSzPts val="600"/>
              <a:buNone/>
              <a:defRPr/>
            </a:lvl6pPr>
            <a:lvl7pPr lvl="6">
              <a:spcBef>
                <a:spcPts val="0"/>
              </a:spcBef>
              <a:spcAft>
                <a:spcPts val="0"/>
              </a:spcAft>
              <a:buSzPts val="600"/>
              <a:buNone/>
              <a:defRPr/>
            </a:lvl7pPr>
            <a:lvl8pPr lvl="7">
              <a:spcBef>
                <a:spcPts val="0"/>
              </a:spcBef>
              <a:spcAft>
                <a:spcPts val="0"/>
              </a:spcAft>
              <a:buSzPts val="600"/>
              <a:buNone/>
              <a:defRPr/>
            </a:lvl8pPr>
            <a:lvl9pPr lvl="8">
              <a:spcBef>
                <a:spcPts val="0"/>
              </a:spcBef>
              <a:spcAft>
                <a:spcPts val="0"/>
              </a:spcAft>
              <a:buSzPts val="600"/>
              <a:buNone/>
              <a:defRPr/>
            </a:lvl9pPr>
          </a:lstStyle>
          <a:p/>
        </p:txBody>
      </p:sp>
      <p:sp>
        <p:nvSpPr>
          <p:cNvPr id="58" name="Google Shape;58;p14"/>
          <p:cNvSpPr txBox="1"/>
          <p:nvPr>
            <p:ph idx="11" type="ftr"/>
          </p:nvPr>
        </p:nvSpPr>
        <p:spPr>
          <a:xfrm>
            <a:off x="3108960" y="4783455"/>
            <a:ext cx="2926080" cy="257175"/>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600"/>
              <a:buNone/>
              <a:defRPr>
                <a:solidFill>
                  <a:srgbClr val="888888"/>
                </a:solidFill>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59" name="Google Shape;59;p14"/>
          <p:cNvSpPr txBox="1"/>
          <p:nvPr>
            <p:ph idx="10" type="dt"/>
          </p:nvPr>
        </p:nvSpPr>
        <p:spPr>
          <a:xfrm>
            <a:off x="457200" y="4783455"/>
            <a:ext cx="2103120" cy="257175"/>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600"/>
              <a:buNone/>
              <a:defRPr>
                <a:solidFill>
                  <a:srgbClr val="888888"/>
                </a:solidFill>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60" name="Google Shape;60;p14"/>
          <p:cNvSpPr txBox="1"/>
          <p:nvPr>
            <p:ph idx="12" type="sldNum"/>
          </p:nvPr>
        </p:nvSpPr>
        <p:spPr>
          <a:xfrm>
            <a:off x="6583681" y="4783455"/>
            <a:ext cx="2103120" cy="257175"/>
          </a:xfrm>
          <a:prstGeom prst="rect">
            <a:avLst/>
          </a:prstGeom>
          <a:noFill/>
          <a:ln>
            <a:noFill/>
          </a:ln>
        </p:spPr>
        <p:txBody>
          <a:bodyPr anchorCtr="0" anchor="t"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1" name="Shape 61"/>
        <p:cNvGrpSpPr/>
        <p:nvPr/>
      </p:nvGrpSpPr>
      <p:grpSpPr>
        <a:xfrm>
          <a:off x="0" y="0"/>
          <a:ext cx="0" cy="0"/>
          <a:chOff x="0" y="0"/>
          <a:chExt cx="0" cy="0"/>
        </a:xfrm>
      </p:grpSpPr>
      <p:sp>
        <p:nvSpPr>
          <p:cNvPr id="62" name="Google Shape;62;p15"/>
          <p:cNvSpPr txBox="1"/>
          <p:nvPr>
            <p:ph type="title"/>
          </p:nvPr>
        </p:nvSpPr>
        <p:spPr>
          <a:xfrm>
            <a:off x="422848" y="368802"/>
            <a:ext cx="4431923" cy="1153172"/>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600"/>
              <a:buNone/>
              <a:defRPr b="0" i="0" sz="2600">
                <a:solidFill>
                  <a:schemeClr val="lt1"/>
                </a:solidFill>
                <a:latin typeface="Arial"/>
                <a:ea typeface="Arial"/>
                <a:cs typeface="Arial"/>
                <a:sym typeface="Arial"/>
              </a:defRPr>
            </a:lvl1pPr>
            <a:lvl2pPr lvl="1">
              <a:spcBef>
                <a:spcPts val="0"/>
              </a:spcBef>
              <a:spcAft>
                <a:spcPts val="0"/>
              </a:spcAft>
              <a:buSzPts val="600"/>
              <a:buNone/>
              <a:defRPr/>
            </a:lvl2pPr>
            <a:lvl3pPr lvl="2">
              <a:spcBef>
                <a:spcPts val="0"/>
              </a:spcBef>
              <a:spcAft>
                <a:spcPts val="0"/>
              </a:spcAft>
              <a:buSzPts val="600"/>
              <a:buNone/>
              <a:defRPr/>
            </a:lvl3pPr>
            <a:lvl4pPr lvl="3">
              <a:spcBef>
                <a:spcPts val="0"/>
              </a:spcBef>
              <a:spcAft>
                <a:spcPts val="0"/>
              </a:spcAft>
              <a:buSzPts val="600"/>
              <a:buNone/>
              <a:defRPr/>
            </a:lvl4pPr>
            <a:lvl5pPr lvl="4">
              <a:spcBef>
                <a:spcPts val="0"/>
              </a:spcBef>
              <a:spcAft>
                <a:spcPts val="0"/>
              </a:spcAft>
              <a:buSzPts val="600"/>
              <a:buNone/>
              <a:defRPr/>
            </a:lvl5pPr>
            <a:lvl6pPr lvl="5">
              <a:spcBef>
                <a:spcPts val="0"/>
              </a:spcBef>
              <a:spcAft>
                <a:spcPts val="0"/>
              </a:spcAft>
              <a:buSzPts val="600"/>
              <a:buNone/>
              <a:defRPr/>
            </a:lvl6pPr>
            <a:lvl7pPr lvl="6">
              <a:spcBef>
                <a:spcPts val="0"/>
              </a:spcBef>
              <a:spcAft>
                <a:spcPts val="0"/>
              </a:spcAft>
              <a:buSzPts val="600"/>
              <a:buNone/>
              <a:defRPr/>
            </a:lvl7pPr>
            <a:lvl8pPr lvl="7">
              <a:spcBef>
                <a:spcPts val="0"/>
              </a:spcBef>
              <a:spcAft>
                <a:spcPts val="0"/>
              </a:spcAft>
              <a:buSzPts val="600"/>
              <a:buNone/>
              <a:defRPr/>
            </a:lvl8pPr>
            <a:lvl9pPr lvl="8">
              <a:spcBef>
                <a:spcPts val="0"/>
              </a:spcBef>
              <a:spcAft>
                <a:spcPts val="0"/>
              </a:spcAft>
              <a:buSzPts val="600"/>
              <a:buNone/>
              <a:defRPr/>
            </a:lvl9pPr>
          </a:lstStyle>
          <a:p/>
        </p:txBody>
      </p:sp>
      <p:sp>
        <p:nvSpPr>
          <p:cNvPr id="63" name="Google Shape;63;p15"/>
          <p:cNvSpPr txBox="1"/>
          <p:nvPr>
            <p:ph idx="1" type="body"/>
          </p:nvPr>
        </p:nvSpPr>
        <p:spPr>
          <a:xfrm>
            <a:off x="569295" y="1182384"/>
            <a:ext cx="3966347" cy="1630845"/>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600"/>
              <a:buNone/>
              <a:defRPr b="0" i="0" sz="1900">
                <a:solidFill>
                  <a:schemeClr val="lt1"/>
                </a:solidFill>
                <a:latin typeface="Times New Roman"/>
                <a:ea typeface="Times New Roman"/>
                <a:cs typeface="Times New Roman"/>
                <a:sym typeface="Times New Roman"/>
              </a:defRPr>
            </a:lvl1pPr>
            <a:lvl2pPr indent="-228600" lvl="1" marL="914400" algn="l">
              <a:spcBef>
                <a:spcPts val="0"/>
              </a:spcBef>
              <a:spcAft>
                <a:spcPts val="0"/>
              </a:spcAft>
              <a:buSzPts val="600"/>
              <a:buNone/>
              <a:defRPr/>
            </a:lvl2pPr>
            <a:lvl3pPr indent="-228600" lvl="2" marL="1371600" algn="l">
              <a:spcBef>
                <a:spcPts val="0"/>
              </a:spcBef>
              <a:spcAft>
                <a:spcPts val="0"/>
              </a:spcAft>
              <a:buSzPts val="600"/>
              <a:buNone/>
              <a:defRPr/>
            </a:lvl3pPr>
            <a:lvl4pPr indent="-228600" lvl="3" marL="1828800" algn="l">
              <a:spcBef>
                <a:spcPts val="0"/>
              </a:spcBef>
              <a:spcAft>
                <a:spcPts val="0"/>
              </a:spcAft>
              <a:buSzPts val="600"/>
              <a:buNone/>
              <a:defRPr/>
            </a:lvl4pPr>
            <a:lvl5pPr indent="-228600" lvl="4" marL="2286000" algn="l">
              <a:spcBef>
                <a:spcPts val="0"/>
              </a:spcBef>
              <a:spcAft>
                <a:spcPts val="0"/>
              </a:spcAft>
              <a:buSzPts val="600"/>
              <a:buNone/>
              <a:defRPr/>
            </a:lvl5pPr>
            <a:lvl6pPr indent="-228600" lvl="5" marL="2743200" algn="l">
              <a:spcBef>
                <a:spcPts val="0"/>
              </a:spcBef>
              <a:spcAft>
                <a:spcPts val="0"/>
              </a:spcAft>
              <a:buSzPts val="600"/>
              <a:buNone/>
              <a:defRPr/>
            </a:lvl6pPr>
            <a:lvl7pPr indent="-228600" lvl="6" marL="3200400" algn="l">
              <a:spcBef>
                <a:spcPts val="0"/>
              </a:spcBef>
              <a:spcAft>
                <a:spcPts val="0"/>
              </a:spcAft>
              <a:buSzPts val="600"/>
              <a:buNone/>
              <a:defRPr/>
            </a:lvl7pPr>
            <a:lvl8pPr indent="-228600" lvl="7" marL="3657600" algn="l">
              <a:spcBef>
                <a:spcPts val="0"/>
              </a:spcBef>
              <a:spcAft>
                <a:spcPts val="0"/>
              </a:spcAft>
              <a:buSzPts val="600"/>
              <a:buNone/>
              <a:defRPr/>
            </a:lvl8pPr>
            <a:lvl9pPr indent="-228600" lvl="8" marL="4114800" algn="l">
              <a:spcBef>
                <a:spcPts val="0"/>
              </a:spcBef>
              <a:spcAft>
                <a:spcPts val="0"/>
              </a:spcAft>
              <a:buSzPts val="600"/>
              <a:buNone/>
              <a:defRPr/>
            </a:lvl9pPr>
          </a:lstStyle>
          <a:p/>
        </p:txBody>
      </p:sp>
      <p:sp>
        <p:nvSpPr>
          <p:cNvPr id="64" name="Google Shape;64;p15"/>
          <p:cNvSpPr txBox="1"/>
          <p:nvPr>
            <p:ph idx="11" type="ftr"/>
          </p:nvPr>
        </p:nvSpPr>
        <p:spPr>
          <a:xfrm>
            <a:off x="3108960" y="4783455"/>
            <a:ext cx="2926080" cy="257175"/>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600"/>
              <a:buNone/>
              <a:defRPr>
                <a:solidFill>
                  <a:srgbClr val="888888"/>
                </a:solidFill>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65" name="Google Shape;65;p15"/>
          <p:cNvSpPr txBox="1"/>
          <p:nvPr>
            <p:ph idx="10" type="dt"/>
          </p:nvPr>
        </p:nvSpPr>
        <p:spPr>
          <a:xfrm>
            <a:off x="457200" y="4783455"/>
            <a:ext cx="2103120" cy="257175"/>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600"/>
              <a:buNone/>
              <a:defRPr>
                <a:solidFill>
                  <a:srgbClr val="888888"/>
                </a:solidFill>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66" name="Google Shape;66;p15"/>
          <p:cNvSpPr txBox="1"/>
          <p:nvPr>
            <p:ph idx="12" type="sldNum"/>
          </p:nvPr>
        </p:nvSpPr>
        <p:spPr>
          <a:xfrm>
            <a:off x="6583681" y="4783455"/>
            <a:ext cx="2103120" cy="257175"/>
          </a:xfrm>
          <a:prstGeom prst="rect">
            <a:avLst/>
          </a:prstGeom>
          <a:noFill/>
          <a:ln>
            <a:noFill/>
          </a:ln>
        </p:spPr>
        <p:txBody>
          <a:bodyPr anchorCtr="0" anchor="t"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7" name="Shape 67"/>
        <p:cNvGrpSpPr/>
        <p:nvPr/>
      </p:nvGrpSpPr>
      <p:grpSpPr>
        <a:xfrm>
          <a:off x="0" y="0"/>
          <a:ext cx="0" cy="0"/>
          <a:chOff x="0" y="0"/>
          <a:chExt cx="0" cy="0"/>
        </a:xfrm>
      </p:grpSpPr>
      <p:sp>
        <p:nvSpPr>
          <p:cNvPr id="68" name="Google Shape;68;p16"/>
          <p:cNvSpPr txBox="1"/>
          <p:nvPr>
            <p:ph type="ctrTitle"/>
          </p:nvPr>
        </p:nvSpPr>
        <p:spPr>
          <a:xfrm>
            <a:off x="4909123" y="1455016"/>
            <a:ext cx="1519764" cy="411827"/>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600"/>
              <a:buNone/>
              <a:defRPr b="0" i="0" sz="2600">
                <a:solidFill>
                  <a:schemeClr val="lt1"/>
                </a:solidFill>
                <a:latin typeface="Arial"/>
                <a:ea typeface="Arial"/>
                <a:cs typeface="Arial"/>
                <a:sym typeface="Arial"/>
              </a:defRPr>
            </a:lvl1pPr>
            <a:lvl2pPr lvl="1">
              <a:spcBef>
                <a:spcPts val="0"/>
              </a:spcBef>
              <a:spcAft>
                <a:spcPts val="0"/>
              </a:spcAft>
              <a:buSzPts val="600"/>
              <a:buNone/>
              <a:defRPr/>
            </a:lvl2pPr>
            <a:lvl3pPr lvl="2">
              <a:spcBef>
                <a:spcPts val="0"/>
              </a:spcBef>
              <a:spcAft>
                <a:spcPts val="0"/>
              </a:spcAft>
              <a:buSzPts val="600"/>
              <a:buNone/>
              <a:defRPr/>
            </a:lvl3pPr>
            <a:lvl4pPr lvl="3">
              <a:spcBef>
                <a:spcPts val="0"/>
              </a:spcBef>
              <a:spcAft>
                <a:spcPts val="0"/>
              </a:spcAft>
              <a:buSzPts val="600"/>
              <a:buNone/>
              <a:defRPr/>
            </a:lvl4pPr>
            <a:lvl5pPr lvl="4">
              <a:spcBef>
                <a:spcPts val="0"/>
              </a:spcBef>
              <a:spcAft>
                <a:spcPts val="0"/>
              </a:spcAft>
              <a:buSzPts val="600"/>
              <a:buNone/>
              <a:defRPr/>
            </a:lvl5pPr>
            <a:lvl6pPr lvl="5">
              <a:spcBef>
                <a:spcPts val="0"/>
              </a:spcBef>
              <a:spcAft>
                <a:spcPts val="0"/>
              </a:spcAft>
              <a:buSzPts val="600"/>
              <a:buNone/>
              <a:defRPr/>
            </a:lvl6pPr>
            <a:lvl7pPr lvl="6">
              <a:spcBef>
                <a:spcPts val="0"/>
              </a:spcBef>
              <a:spcAft>
                <a:spcPts val="0"/>
              </a:spcAft>
              <a:buSzPts val="600"/>
              <a:buNone/>
              <a:defRPr/>
            </a:lvl7pPr>
            <a:lvl8pPr lvl="7">
              <a:spcBef>
                <a:spcPts val="0"/>
              </a:spcBef>
              <a:spcAft>
                <a:spcPts val="0"/>
              </a:spcAft>
              <a:buSzPts val="600"/>
              <a:buNone/>
              <a:defRPr/>
            </a:lvl8pPr>
            <a:lvl9pPr lvl="8">
              <a:spcBef>
                <a:spcPts val="0"/>
              </a:spcBef>
              <a:spcAft>
                <a:spcPts val="0"/>
              </a:spcAft>
              <a:buSzPts val="600"/>
              <a:buNone/>
              <a:defRPr/>
            </a:lvl9pPr>
          </a:lstStyle>
          <a:p/>
        </p:txBody>
      </p:sp>
      <p:sp>
        <p:nvSpPr>
          <p:cNvPr id="69" name="Google Shape;69;p16"/>
          <p:cNvSpPr txBox="1"/>
          <p:nvPr>
            <p:ph idx="1" type="subTitle"/>
          </p:nvPr>
        </p:nvSpPr>
        <p:spPr>
          <a:xfrm>
            <a:off x="1371600" y="2880360"/>
            <a:ext cx="6400800" cy="1285875"/>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70" name="Google Shape;70;p16"/>
          <p:cNvSpPr txBox="1"/>
          <p:nvPr>
            <p:ph idx="11" type="ftr"/>
          </p:nvPr>
        </p:nvSpPr>
        <p:spPr>
          <a:xfrm>
            <a:off x="3108960" y="4783455"/>
            <a:ext cx="2926080" cy="257175"/>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600"/>
              <a:buNone/>
              <a:defRPr>
                <a:solidFill>
                  <a:srgbClr val="888888"/>
                </a:solidFill>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71" name="Google Shape;71;p16"/>
          <p:cNvSpPr txBox="1"/>
          <p:nvPr>
            <p:ph idx="10" type="dt"/>
          </p:nvPr>
        </p:nvSpPr>
        <p:spPr>
          <a:xfrm>
            <a:off x="457200" y="4783455"/>
            <a:ext cx="2103120" cy="257175"/>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600"/>
              <a:buNone/>
              <a:defRPr>
                <a:solidFill>
                  <a:srgbClr val="888888"/>
                </a:solidFill>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72" name="Google Shape;72;p16"/>
          <p:cNvSpPr txBox="1"/>
          <p:nvPr>
            <p:ph idx="12" type="sldNum"/>
          </p:nvPr>
        </p:nvSpPr>
        <p:spPr>
          <a:xfrm>
            <a:off x="6583681" y="4783455"/>
            <a:ext cx="2103120" cy="257175"/>
          </a:xfrm>
          <a:prstGeom prst="rect">
            <a:avLst/>
          </a:prstGeom>
          <a:noFill/>
          <a:ln>
            <a:noFill/>
          </a:ln>
        </p:spPr>
        <p:txBody>
          <a:bodyPr anchorCtr="0" anchor="t"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73" name="Shape 73"/>
        <p:cNvGrpSpPr/>
        <p:nvPr/>
      </p:nvGrpSpPr>
      <p:grpSpPr>
        <a:xfrm>
          <a:off x="0" y="0"/>
          <a:ext cx="0" cy="0"/>
          <a:chOff x="0" y="0"/>
          <a:chExt cx="0" cy="0"/>
        </a:xfrm>
      </p:grpSpPr>
      <p:sp>
        <p:nvSpPr>
          <p:cNvPr id="74" name="Google Shape;74;p17"/>
          <p:cNvSpPr txBox="1"/>
          <p:nvPr>
            <p:ph idx="11" type="ftr"/>
          </p:nvPr>
        </p:nvSpPr>
        <p:spPr>
          <a:xfrm>
            <a:off x="3108960" y="4783455"/>
            <a:ext cx="2926080" cy="257175"/>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600"/>
              <a:buNone/>
              <a:defRPr>
                <a:solidFill>
                  <a:srgbClr val="888888"/>
                </a:solidFill>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75" name="Google Shape;75;p17"/>
          <p:cNvSpPr txBox="1"/>
          <p:nvPr>
            <p:ph idx="10" type="dt"/>
          </p:nvPr>
        </p:nvSpPr>
        <p:spPr>
          <a:xfrm>
            <a:off x="457200" y="4783455"/>
            <a:ext cx="2103120" cy="257175"/>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600"/>
              <a:buNone/>
              <a:defRPr>
                <a:solidFill>
                  <a:srgbClr val="888888"/>
                </a:solidFill>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76" name="Google Shape;76;p17"/>
          <p:cNvSpPr txBox="1"/>
          <p:nvPr>
            <p:ph idx="12" type="sldNum"/>
          </p:nvPr>
        </p:nvSpPr>
        <p:spPr>
          <a:xfrm>
            <a:off x="6583681" y="4783455"/>
            <a:ext cx="2103120" cy="257175"/>
          </a:xfrm>
          <a:prstGeom prst="rect">
            <a:avLst/>
          </a:prstGeom>
          <a:noFill/>
          <a:ln>
            <a:noFill/>
          </a:ln>
        </p:spPr>
        <p:txBody>
          <a:bodyPr anchorCtr="0" anchor="t"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77" name="Shape 77"/>
        <p:cNvGrpSpPr/>
        <p:nvPr/>
      </p:nvGrpSpPr>
      <p:grpSpPr>
        <a:xfrm>
          <a:off x="0" y="0"/>
          <a:ext cx="0" cy="0"/>
          <a:chOff x="0" y="0"/>
          <a:chExt cx="0" cy="0"/>
        </a:xfrm>
      </p:grpSpPr>
      <p:sp>
        <p:nvSpPr>
          <p:cNvPr id="78" name="Google Shape;78;p18"/>
          <p:cNvSpPr txBox="1"/>
          <p:nvPr>
            <p:ph type="title"/>
          </p:nvPr>
        </p:nvSpPr>
        <p:spPr>
          <a:xfrm>
            <a:off x="422848" y="368802"/>
            <a:ext cx="4431923" cy="1153172"/>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600"/>
              <a:buNone/>
              <a:defRPr b="0" i="0" sz="2600">
                <a:solidFill>
                  <a:schemeClr val="lt1"/>
                </a:solidFill>
                <a:latin typeface="Arial"/>
                <a:ea typeface="Arial"/>
                <a:cs typeface="Arial"/>
                <a:sym typeface="Arial"/>
              </a:defRPr>
            </a:lvl1pPr>
            <a:lvl2pPr lvl="1">
              <a:spcBef>
                <a:spcPts val="0"/>
              </a:spcBef>
              <a:spcAft>
                <a:spcPts val="0"/>
              </a:spcAft>
              <a:buSzPts val="600"/>
              <a:buNone/>
              <a:defRPr/>
            </a:lvl2pPr>
            <a:lvl3pPr lvl="2">
              <a:spcBef>
                <a:spcPts val="0"/>
              </a:spcBef>
              <a:spcAft>
                <a:spcPts val="0"/>
              </a:spcAft>
              <a:buSzPts val="600"/>
              <a:buNone/>
              <a:defRPr/>
            </a:lvl3pPr>
            <a:lvl4pPr lvl="3">
              <a:spcBef>
                <a:spcPts val="0"/>
              </a:spcBef>
              <a:spcAft>
                <a:spcPts val="0"/>
              </a:spcAft>
              <a:buSzPts val="600"/>
              <a:buNone/>
              <a:defRPr/>
            </a:lvl4pPr>
            <a:lvl5pPr lvl="4">
              <a:spcBef>
                <a:spcPts val="0"/>
              </a:spcBef>
              <a:spcAft>
                <a:spcPts val="0"/>
              </a:spcAft>
              <a:buSzPts val="600"/>
              <a:buNone/>
              <a:defRPr/>
            </a:lvl5pPr>
            <a:lvl6pPr lvl="5">
              <a:spcBef>
                <a:spcPts val="0"/>
              </a:spcBef>
              <a:spcAft>
                <a:spcPts val="0"/>
              </a:spcAft>
              <a:buSzPts val="600"/>
              <a:buNone/>
              <a:defRPr/>
            </a:lvl6pPr>
            <a:lvl7pPr lvl="6">
              <a:spcBef>
                <a:spcPts val="0"/>
              </a:spcBef>
              <a:spcAft>
                <a:spcPts val="0"/>
              </a:spcAft>
              <a:buSzPts val="600"/>
              <a:buNone/>
              <a:defRPr/>
            </a:lvl7pPr>
            <a:lvl8pPr lvl="7">
              <a:spcBef>
                <a:spcPts val="0"/>
              </a:spcBef>
              <a:spcAft>
                <a:spcPts val="0"/>
              </a:spcAft>
              <a:buSzPts val="600"/>
              <a:buNone/>
              <a:defRPr/>
            </a:lvl8pPr>
            <a:lvl9pPr lvl="8">
              <a:spcBef>
                <a:spcPts val="0"/>
              </a:spcBef>
              <a:spcAft>
                <a:spcPts val="0"/>
              </a:spcAft>
              <a:buSzPts val="600"/>
              <a:buNone/>
              <a:defRPr/>
            </a:lvl9pPr>
          </a:lstStyle>
          <a:p/>
        </p:txBody>
      </p:sp>
      <p:sp>
        <p:nvSpPr>
          <p:cNvPr id="79" name="Google Shape;79;p18"/>
          <p:cNvSpPr txBox="1"/>
          <p:nvPr>
            <p:ph idx="1" type="body"/>
          </p:nvPr>
        </p:nvSpPr>
        <p:spPr>
          <a:xfrm>
            <a:off x="457200" y="1183005"/>
            <a:ext cx="3977640" cy="339471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600"/>
              <a:buNone/>
              <a:defRPr/>
            </a:lvl1pPr>
            <a:lvl2pPr indent="-228600" lvl="1" marL="914400" algn="l">
              <a:spcBef>
                <a:spcPts val="0"/>
              </a:spcBef>
              <a:spcAft>
                <a:spcPts val="0"/>
              </a:spcAft>
              <a:buSzPts val="600"/>
              <a:buNone/>
              <a:defRPr/>
            </a:lvl2pPr>
            <a:lvl3pPr indent="-228600" lvl="2" marL="1371600" algn="l">
              <a:spcBef>
                <a:spcPts val="0"/>
              </a:spcBef>
              <a:spcAft>
                <a:spcPts val="0"/>
              </a:spcAft>
              <a:buSzPts val="600"/>
              <a:buNone/>
              <a:defRPr/>
            </a:lvl3pPr>
            <a:lvl4pPr indent="-228600" lvl="3" marL="1828800" algn="l">
              <a:spcBef>
                <a:spcPts val="0"/>
              </a:spcBef>
              <a:spcAft>
                <a:spcPts val="0"/>
              </a:spcAft>
              <a:buSzPts val="600"/>
              <a:buNone/>
              <a:defRPr/>
            </a:lvl4pPr>
            <a:lvl5pPr indent="-228600" lvl="4" marL="2286000" algn="l">
              <a:spcBef>
                <a:spcPts val="0"/>
              </a:spcBef>
              <a:spcAft>
                <a:spcPts val="0"/>
              </a:spcAft>
              <a:buSzPts val="600"/>
              <a:buNone/>
              <a:defRPr/>
            </a:lvl5pPr>
            <a:lvl6pPr indent="-228600" lvl="5" marL="2743200" algn="l">
              <a:spcBef>
                <a:spcPts val="0"/>
              </a:spcBef>
              <a:spcAft>
                <a:spcPts val="0"/>
              </a:spcAft>
              <a:buSzPts val="600"/>
              <a:buNone/>
              <a:defRPr/>
            </a:lvl6pPr>
            <a:lvl7pPr indent="-228600" lvl="6" marL="3200400" algn="l">
              <a:spcBef>
                <a:spcPts val="0"/>
              </a:spcBef>
              <a:spcAft>
                <a:spcPts val="0"/>
              </a:spcAft>
              <a:buSzPts val="600"/>
              <a:buNone/>
              <a:defRPr/>
            </a:lvl7pPr>
            <a:lvl8pPr indent="-228600" lvl="7" marL="3657600" algn="l">
              <a:spcBef>
                <a:spcPts val="0"/>
              </a:spcBef>
              <a:spcAft>
                <a:spcPts val="0"/>
              </a:spcAft>
              <a:buSzPts val="600"/>
              <a:buNone/>
              <a:defRPr/>
            </a:lvl8pPr>
            <a:lvl9pPr indent="-228600" lvl="8" marL="4114800" algn="l">
              <a:spcBef>
                <a:spcPts val="0"/>
              </a:spcBef>
              <a:spcAft>
                <a:spcPts val="0"/>
              </a:spcAft>
              <a:buSzPts val="600"/>
              <a:buNone/>
              <a:defRPr/>
            </a:lvl9pPr>
          </a:lstStyle>
          <a:p/>
        </p:txBody>
      </p:sp>
      <p:sp>
        <p:nvSpPr>
          <p:cNvPr id="80" name="Google Shape;80;p18"/>
          <p:cNvSpPr txBox="1"/>
          <p:nvPr>
            <p:ph idx="2" type="body"/>
          </p:nvPr>
        </p:nvSpPr>
        <p:spPr>
          <a:xfrm>
            <a:off x="4709160" y="1183005"/>
            <a:ext cx="3977640" cy="339471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600"/>
              <a:buNone/>
              <a:defRPr/>
            </a:lvl1pPr>
            <a:lvl2pPr indent="-228600" lvl="1" marL="914400" algn="l">
              <a:spcBef>
                <a:spcPts val="0"/>
              </a:spcBef>
              <a:spcAft>
                <a:spcPts val="0"/>
              </a:spcAft>
              <a:buSzPts val="600"/>
              <a:buNone/>
              <a:defRPr/>
            </a:lvl2pPr>
            <a:lvl3pPr indent="-228600" lvl="2" marL="1371600" algn="l">
              <a:spcBef>
                <a:spcPts val="0"/>
              </a:spcBef>
              <a:spcAft>
                <a:spcPts val="0"/>
              </a:spcAft>
              <a:buSzPts val="600"/>
              <a:buNone/>
              <a:defRPr/>
            </a:lvl3pPr>
            <a:lvl4pPr indent="-228600" lvl="3" marL="1828800" algn="l">
              <a:spcBef>
                <a:spcPts val="0"/>
              </a:spcBef>
              <a:spcAft>
                <a:spcPts val="0"/>
              </a:spcAft>
              <a:buSzPts val="600"/>
              <a:buNone/>
              <a:defRPr/>
            </a:lvl4pPr>
            <a:lvl5pPr indent="-228600" lvl="4" marL="2286000" algn="l">
              <a:spcBef>
                <a:spcPts val="0"/>
              </a:spcBef>
              <a:spcAft>
                <a:spcPts val="0"/>
              </a:spcAft>
              <a:buSzPts val="600"/>
              <a:buNone/>
              <a:defRPr/>
            </a:lvl5pPr>
            <a:lvl6pPr indent="-228600" lvl="5" marL="2743200" algn="l">
              <a:spcBef>
                <a:spcPts val="0"/>
              </a:spcBef>
              <a:spcAft>
                <a:spcPts val="0"/>
              </a:spcAft>
              <a:buSzPts val="600"/>
              <a:buNone/>
              <a:defRPr/>
            </a:lvl6pPr>
            <a:lvl7pPr indent="-228600" lvl="6" marL="3200400" algn="l">
              <a:spcBef>
                <a:spcPts val="0"/>
              </a:spcBef>
              <a:spcAft>
                <a:spcPts val="0"/>
              </a:spcAft>
              <a:buSzPts val="600"/>
              <a:buNone/>
              <a:defRPr/>
            </a:lvl7pPr>
            <a:lvl8pPr indent="-228600" lvl="7" marL="3657600" algn="l">
              <a:spcBef>
                <a:spcPts val="0"/>
              </a:spcBef>
              <a:spcAft>
                <a:spcPts val="0"/>
              </a:spcAft>
              <a:buSzPts val="600"/>
              <a:buNone/>
              <a:defRPr/>
            </a:lvl8pPr>
            <a:lvl9pPr indent="-228600" lvl="8" marL="4114800" algn="l">
              <a:spcBef>
                <a:spcPts val="0"/>
              </a:spcBef>
              <a:spcAft>
                <a:spcPts val="0"/>
              </a:spcAft>
              <a:buSzPts val="600"/>
              <a:buNone/>
              <a:defRPr/>
            </a:lvl9pPr>
          </a:lstStyle>
          <a:p/>
        </p:txBody>
      </p:sp>
      <p:sp>
        <p:nvSpPr>
          <p:cNvPr id="81" name="Google Shape;81;p18"/>
          <p:cNvSpPr txBox="1"/>
          <p:nvPr>
            <p:ph idx="11" type="ftr"/>
          </p:nvPr>
        </p:nvSpPr>
        <p:spPr>
          <a:xfrm>
            <a:off x="3108960" y="4783455"/>
            <a:ext cx="2926080" cy="257175"/>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600"/>
              <a:buNone/>
              <a:defRPr>
                <a:solidFill>
                  <a:srgbClr val="888888"/>
                </a:solidFill>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82" name="Google Shape;82;p18"/>
          <p:cNvSpPr txBox="1"/>
          <p:nvPr>
            <p:ph idx="10" type="dt"/>
          </p:nvPr>
        </p:nvSpPr>
        <p:spPr>
          <a:xfrm>
            <a:off x="457200" y="4783455"/>
            <a:ext cx="2103120" cy="257175"/>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600"/>
              <a:buNone/>
              <a:defRPr>
                <a:solidFill>
                  <a:srgbClr val="888888"/>
                </a:solidFill>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83" name="Google Shape;83;p18"/>
          <p:cNvSpPr txBox="1"/>
          <p:nvPr>
            <p:ph idx="12" type="sldNum"/>
          </p:nvPr>
        </p:nvSpPr>
        <p:spPr>
          <a:xfrm>
            <a:off x="6583681" y="4783455"/>
            <a:ext cx="2103120" cy="257175"/>
          </a:xfrm>
          <a:prstGeom prst="rect">
            <a:avLst/>
          </a:prstGeom>
          <a:noFill/>
          <a:ln>
            <a:noFill/>
          </a:ln>
        </p:spPr>
        <p:txBody>
          <a:bodyPr anchorCtr="0" anchor="t"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84" name="Shape 84"/>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5" name="Shape 85"/>
        <p:cNvGrpSpPr/>
        <p:nvPr/>
      </p:nvGrpSpPr>
      <p:grpSpPr>
        <a:xfrm>
          <a:off x="0" y="0"/>
          <a:ext cx="0" cy="0"/>
          <a:chOff x="0" y="0"/>
          <a:chExt cx="0" cy="0"/>
        </a:xfrm>
      </p:grpSpPr>
      <p:sp>
        <p:nvSpPr>
          <p:cNvPr id="86" name="Google Shape;86;p20"/>
          <p:cNvSpPr txBox="1"/>
          <p:nvPr>
            <p:ph idx="12" type="sldNum"/>
          </p:nvPr>
        </p:nvSpPr>
        <p:spPr>
          <a:xfrm>
            <a:off x="8418871" y="116806"/>
            <a:ext cx="548700" cy="215700"/>
          </a:xfrm>
          <a:prstGeom prst="rect">
            <a:avLst/>
          </a:prstGeom>
        </p:spPr>
        <p:txBody>
          <a:bodyPr anchorCtr="0" anchor="t" bIns="0" lIns="0" spcFirstLastPara="1" rIns="0" wrap="square" tIns="0">
            <a:noAutofit/>
          </a:bodyPr>
          <a:lstStyle>
            <a:lvl1pPr lvl="0" rtl="0">
              <a:buNone/>
              <a:defRPr b="1" sz="600">
                <a:solidFill>
                  <a:schemeClr val="tx1"/>
                </a:solidFill>
                <a:latin typeface="Helvetica Neue"/>
                <a:ea typeface="Helvetica Neue"/>
                <a:cs typeface="Helvetica Neue"/>
                <a:sym typeface="Helvetica Neue"/>
              </a:defRPr>
            </a:lvl1pPr>
            <a:lvl2pPr lvl="1" rtl="0">
              <a:buNone/>
              <a:defRPr b="1" sz="600">
                <a:solidFill>
                  <a:schemeClr val="tx1"/>
                </a:solidFill>
                <a:latin typeface="Helvetica Neue"/>
                <a:ea typeface="Helvetica Neue"/>
                <a:cs typeface="Helvetica Neue"/>
                <a:sym typeface="Helvetica Neue"/>
              </a:defRPr>
            </a:lvl2pPr>
            <a:lvl3pPr lvl="2" rtl="0">
              <a:buNone/>
              <a:defRPr b="1" sz="600">
                <a:solidFill>
                  <a:schemeClr val="tx1"/>
                </a:solidFill>
                <a:latin typeface="Helvetica Neue"/>
                <a:ea typeface="Helvetica Neue"/>
                <a:cs typeface="Helvetica Neue"/>
                <a:sym typeface="Helvetica Neue"/>
              </a:defRPr>
            </a:lvl3pPr>
            <a:lvl4pPr lvl="3" rtl="0">
              <a:buNone/>
              <a:defRPr b="1" sz="600">
                <a:solidFill>
                  <a:schemeClr val="tx1"/>
                </a:solidFill>
                <a:latin typeface="Helvetica Neue"/>
                <a:ea typeface="Helvetica Neue"/>
                <a:cs typeface="Helvetica Neue"/>
                <a:sym typeface="Helvetica Neue"/>
              </a:defRPr>
            </a:lvl4pPr>
            <a:lvl5pPr lvl="4" rtl="0">
              <a:buNone/>
              <a:defRPr b="1" sz="600">
                <a:solidFill>
                  <a:schemeClr val="tx1"/>
                </a:solidFill>
                <a:latin typeface="Helvetica Neue"/>
                <a:ea typeface="Helvetica Neue"/>
                <a:cs typeface="Helvetica Neue"/>
                <a:sym typeface="Helvetica Neue"/>
              </a:defRPr>
            </a:lvl5pPr>
            <a:lvl6pPr lvl="5" rtl="0">
              <a:buNone/>
              <a:defRPr b="1" sz="600">
                <a:solidFill>
                  <a:schemeClr val="tx1"/>
                </a:solidFill>
                <a:latin typeface="Helvetica Neue"/>
                <a:ea typeface="Helvetica Neue"/>
                <a:cs typeface="Helvetica Neue"/>
                <a:sym typeface="Helvetica Neue"/>
              </a:defRPr>
            </a:lvl6pPr>
            <a:lvl7pPr lvl="6" rtl="0">
              <a:buNone/>
              <a:defRPr b="1" sz="600">
                <a:solidFill>
                  <a:schemeClr val="tx1"/>
                </a:solidFill>
                <a:latin typeface="Helvetica Neue"/>
                <a:ea typeface="Helvetica Neue"/>
                <a:cs typeface="Helvetica Neue"/>
                <a:sym typeface="Helvetica Neue"/>
              </a:defRPr>
            </a:lvl7pPr>
            <a:lvl8pPr lvl="7" rtl="0">
              <a:buNone/>
              <a:defRPr b="1" sz="600">
                <a:solidFill>
                  <a:schemeClr val="tx1"/>
                </a:solidFill>
                <a:latin typeface="Helvetica Neue"/>
                <a:ea typeface="Helvetica Neue"/>
                <a:cs typeface="Helvetica Neue"/>
                <a:sym typeface="Helvetica Neue"/>
              </a:defRPr>
            </a:lvl8pPr>
            <a:lvl9pPr lvl="8" rtl="0">
              <a:buNone/>
              <a:defRPr b="1" sz="600">
                <a:solidFill>
                  <a:schemeClr val="tx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extLst>
    <p:ext uri="{DCECCB84-F9BA-43D5-87BE-67443E8EF086}">
      <p15:sldGuideLst>
        <p15:guide id="1" pos="1075">
          <p15:clr>
            <a:srgbClr val="FA7B17"/>
          </p15:clr>
        </p15:guide>
        <p15:guide id="2" pos="1981">
          <p15:clr>
            <a:srgbClr val="FA7B17"/>
          </p15:clr>
        </p15:guide>
        <p15:guide id="3" pos="2887">
          <p15:clr>
            <a:srgbClr val="FA7B17"/>
          </p15:clr>
        </p15:guide>
        <p15:guide id="4" pos="3793">
          <p15:clr>
            <a:srgbClr val="FA7B17"/>
          </p15:clr>
        </p15:guide>
        <p15:guide id="5" pos="4699">
          <p15:clr>
            <a:srgbClr val="FA7B17"/>
          </p15:clr>
        </p15:guide>
        <p15:guide id="6" orient="horz" pos="1620">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3">
  <p:cSld name="TITLE_3">
    <p:spTree>
      <p:nvGrpSpPr>
        <p:cNvPr id="87" name="Shape 87"/>
        <p:cNvGrpSpPr/>
        <p:nvPr/>
      </p:nvGrpSpPr>
      <p:grpSpPr>
        <a:xfrm>
          <a:off x="0" y="0"/>
          <a:ext cx="0" cy="0"/>
          <a:chOff x="0" y="0"/>
          <a:chExt cx="0" cy="0"/>
        </a:xfrm>
      </p:grpSpPr>
    </p:spTree>
  </p:cSld>
  <p:clrMapOvr>
    <a:masterClrMapping/>
  </p:clrMapOvr>
  <p:extLst>
    <p:ext uri="{DCECCB84-F9BA-43D5-87BE-67443E8EF086}">
      <p15:sldGuideLst>
        <p15:guide id="1" pos="1075">
          <p15:clr>
            <a:srgbClr val="FA7B17"/>
          </p15:clr>
        </p15:guide>
        <p15:guide id="2" pos="1981">
          <p15:clr>
            <a:srgbClr val="FA7B17"/>
          </p15:clr>
        </p15:guide>
        <p15:guide id="3" pos="2887">
          <p15:clr>
            <a:srgbClr val="FA7B17"/>
          </p15:clr>
        </p15:guide>
        <p15:guide id="4" pos="3793">
          <p15:clr>
            <a:srgbClr val="FA7B17"/>
          </p15:clr>
        </p15:guide>
        <p15:guide id="5" pos="4699">
          <p15:clr>
            <a:srgbClr val="FA7B17"/>
          </p15:clr>
        </p15:guide>
        <p15:guide id="6" orient="horz" pos="1620">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1">
  <p:cSld name="TITLE_1">
    <p:bg>
      <p:bgPr>
        <a:solidFill>
          <a:srgbClr val="000000"/>
        </a:solidFill>
      </p:bgPr>
    </p:bg>
    <p:spTree>
      <p:nvGrpSpPr>
        <p:cNvPr id="88" name="Shape 88"/>
        <p:cNvGrpSpPr/>
        <p:nvPr/>
      </p:nvGrpSpPr>
      <p:grpSpPr>
        <a:xfrm>
          <a:off x="0" y="0"/>
          <a:ext cx="0" cy="0"/>
          <a:chOff x="0" y="0"/>
          <a:chExt cx="0" cy="0"/>
        </a:xfrm>
      </p:grpSpPr>
      <p:sp>
        <p:nvSpPr>
          <p:cNvPr id="89" name="Google Shape;89;p22"/>
          <p:cNvSpPr txBox="1"/>
          <p:nvPr>
            <p:ph idx="12" type="sldNum"/>
          </p:nvPr>
        </p:nvSpPr>
        <p:spPr>
          <a:xfrm>
            <a:off x="4297653" y="4804939"/>
            <a:ext cx="548700" cy="155400"/>
          </a:xfrm>
          <a:prstGeom prst="rect">
            <a:avLst/>
          </a:prstGeom>
        </p:spPr>
        <p:txBody>
          <a:bodyPr anchorCtr="0" anchor="t" bIns="0" lIns="0" spcFirstLastPara="1" rIns="0" wrap="square" tIns="0">
            <a:noAutofit/>
          </a:bodyPr>
          <a:lstStyle>
            <a:lvl1pPr lvl="0" rtl="0">
              <a:buNone/>
              <a:defRPr>
                <a:solidFill>
                  <a:schemeClr val="tx1"/>
                </a:solidFill>
              </a:defRPr>
            </a:lvl1pPr>
            <a:lvl2pPr lvl="1" rtl="0">
              <a:buNone/>
              <a:defRPr>
                <a:solidFill>
                  <a:schemeClr val="tx1"/>
                </a:solidFill>
              </a:defRPr>
            </a:lvl2pPr>
            <a:lvl3pPr lvl="2" rtl="0">
              <a:buNone/>
              <a:defRPr>
                <a:solidFill>
                  <a:schemeClr val="tx1"/>
                </a:solidFill>
              </a:defRPr>
            </a:lvl3pPr>
            <a:lvl4pPr lvl="3" rtl="0">
              <a:buNone/>
              <a:defRPr>
                <a:solidFill>
                  <a:schemeClr val="tx1"/>
                </a:solidFill>
              </a:defRPr>
            </a:lvl4pPr>
            <a:lvl5pPr lvl="4" rtl="0">
              <a:buNone/>
              <a:defRPr>
                <a:solidFill>
                  <a:schemeClr val="tx1"/>
                </a:solidFill>
              </a:defRPr>
            </a:lvl5pPr>
            <a:lvl6pPr lvl="5" rtl="0">
              <a:buNone/>
              <a:defRPr>
                <a:solidFill>
                  <a:schemeClr val="tx1"/>
                </a:solidFill>
              </a:defRPr>
            </a:lvl6pPr>
            <a:lvl7pPr lvl="6" rtl="0">
              <a:buNone/>
              <a:defRPr>
                <a:solidFill>
                  <a:schemeClr val="tx1"/>
                </a:solidFill>
              </a:defRPr>
            </a:lvl7pPr>
            <a:lvl8pPr lvl="7" rtl="0">
              <a:buNone/>
              <a:defRPr>
                <a:solidFill>
                  <a:schemeClr val="tx1"/>
                </a:solidFill>
              </a:defRPr>
            </a:lvl8pPr>
            <a:lvl9pPr lvl="8" rtl="0">
              <a:buNone/>
              <a:defRPr>
                <a:solidFill>
                  <a:schemeClr val="tx1"/>
                </a:solidFill>
              </a:defRPr>
            </a:lvl9pPr>
          </a:lstStyle>
          <a:p>
            <a:pPr indent="0" lvl="0" marL="0" rtl="0" algn="r">
              <a:spcBef>
                <a:spcPts val="0"/>
              </a:spcBef>
              <a:spcAft>
                <a:spcPts val="0"/>
              </a:spcAft>
              <a:buNone/>
            </a:pPr>
            <a:fld id="{00000000-1234-1234-1234-123412341234}" type="slidenum">
              <a:rPr lang="es"/>
              <a:t>‹#›</a:t>
            </a:fld>
            <a:endParaRPr/>
          </a:p>
        </p:txBody>
      </p:sp>
      <p:sp>
        <p:nvSpPr>
          <p:cNvPr id="90" name="Google Shape;90;p22"/>
          <p:cNvSpPr txBox="1"/>
          <p:nvPr/>
        </p:nvSpPr>
        <p:spPr>
          <a:xfrm>
            <a:off x="5610246" y="4831708"/>
            <a:ext cx="3354600" cy="227700"/>
          </a:xfrm>
          <a:prstGeom prst="rect">
            <a:avLst/>
          </a:prstGeom>
          <a:noFill/>
          <a:ln>
            <a:noFill/>
          </a:ln>
        </p:spPr>
        <p:txBody>
          <a:bodyPr anchorCtr="0" anchor="t" bIns="75575" lIns="75575" spcFirstLastPara="1" rIns="75575" wrap="square" tIns="75575">
            <a:noAutofit/>
          </a:bodyPr>
          <a:lstStyle/>
          <a:p>
            <a:pPr indent="0" lvl="0" marL="0" rtl="0" algn="r">
              <a:spcBef>
                <a:spcPts val="0"/>
              </a:spcBef>
              <a:spcAft>
                <a:spcPts val="0"/>
              </a:spcAft>
              <a:buNone/>
            </a:pPr>
            <a:r>
              <a:rPr b="1" lang="es" sz="600">
                <a:solidFill>
                  <a:srgbClr val="FF5757"/>
                </a:solidFill>
                <a:latin typeface="Helvetica Neue"/>
                <a:ea typeface="Helvetica Neue"/>
                <a:cs typeface="Helvetica Neue"/>
                <a:sym typeface="Helvetica Neue"/>
              </a:rPr>
              <a:t>Nuevos Futuros  l  Informe de Resultados Fase de Diagnóstico   l</a:t>
            </a:r>
            <a:r>
              <a:rPr lang="es" sz="600">
                <a:solidFill>
                  <a:srgbClr val="FF5757"/>
                </a:solidFill>
                <a:latin typeface="Helvetica Neue"/>
                <a:ea typeface="Helvetica Neue"/>
                <a:cs typeface="Helvetica Neue"/>
                <a:sym typeface="Helvetica Neue"/>
              </a:rPr>
              <a:t>   Mayo 2020</a:t>
            </a:r>
            <a:endParaRPr sz="600">
              <a:solidFill>
                <a:srgbClr val="FF5757"/>
              </a:solidFill>
              <a:latin typeface="Helvetica Neue"/>
              <a:ea typeface="Helvetica Neue"/>
              <a:cs typeface="Helvetica Neue"/>
              <a:sym typeface="Helvetica Neue"/>
            </a:endParaRPr>
          </a:p>
        </p:txBody>
      </p:sp>
    </p:spTree>
  </p:cSld>
  <p:clrMapOvr>
    <a:masterClrMapping/>
  </p:clrMapOvr>
  <p:extLst>
    <p:ext uri="{DCECCB84-F9BA-43D5-87BE-67443E8EF086}">
      <p15:sldGuideLst>
        <p15:guide id="1" pos="1075">
          <p15:clr>
            <a:srgbClr val="FA7B17"/>
          </p15:clr>
        </p15:guide>
        <p15:guide id="2" pos="1981">
          <p15:clr>
            <a:srgbClr val="FA7B17"/>
          </p15:clr>
        </p15:guide>
        <p15:guide id="3" pos="2887">
          <p15:clr>
            <a:srgbClr val="FA7B17"/>
          </p15:clr>
        </p15:guide>
        <p15:guide id="4" pos="3793">
          <p15:clr>
            <a:srgbClr val="FA7B17"/>
          </p15:clr>
        </p15:guide>
        <p15:guide id="5" pos="4699">
          <p15:clr>
            <a:srgbClr val="FA7B17"/>
          </p15:clr>
        </p15:guide>
        <p15:guide id="6" orient="horz" pos="1620">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0"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22848" y="368802"/>
            <a:ext cx="4431923" cy="1153172"/>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600"/>
              <a:buNone/>
              <a:defRPr b="0" i="0" sz="2600" u="none" cap="none" strike="noStrike">
                <a:solidFill>
                  <a:schemeClr val="lt1"/>
                </a:solidFill>
                <a:latin typeface="Arial"/>
                <a:ea typeface="Arial"/>
                <a:cs typeface="Arial"/>
                <a:sym typeface="Arial"/>
              </a:defRPr>
            </a:lvl1pPr>
            <a:lvl2pPr lvl="1">
              <a:spcBef>
                <a:spcPts val="0"/>
              </a:spcBef>
              <a:spcAft>
                <a:spcPts val="0"/>
              </a:spcAft>
              <a:buSzPts val="600"/>
              <a:buNone/>
              <a:defRPr sz="800"/>
            </a:lvl2pPr>
            <a:lvl3pPr lvl="2">
              <a:spcBef>
                <a:spcPts val="0"/>
              </a:spcBef>
              <a:spcAft>
                <a:spcPts val="0"/>
              </a:spcAft>
              <a:buSzPts val="600"/>
              <a:buNone/>
              <a:defRPr sz="800"/>
            </a:lvl3pPr>
            <a:lvl4pPr lvl="3">
              <a:spcBef>
                <a:spcPts val="0"/>
              </a:spcBef>
              <a:spcAft>
                <a:spcPts val="0"/>
              </a:spcAft>
              <a:buSzPts val="600"/>
              <a:buNone/>
              <a:defRPr sz="800"/>
            </a:lvl4pPr>
            <a:lvl5pPr lvl="4">
              <a:spcBef>
                <a:spcPts val="0"/>
              </a:spcBef>
              <a:spcAft>
                <a:spcPts val="0"/>
              </a:spcAft>
              <a:buSzPts val="600"/>
              <a:buNone/>
              <a:defRPr sz="800"/>
            </a:lvl5pPr>
            <a:lvl6pPr lvl="5">
              <a:spcBef>
                <a:spcPts val="0"/>
              </a:spcBef>
              <a:spcAft>
                <a:spcPts val="0"/>
              </a:spcAft>
              <a:buSzPts val="600"/>
              <a:buNone/>
              <a:defRPr sz="800"/>
            </a:lvl6pPr>
            <a:lvl7pPr lvl="6">
              <a:spcBef>
                <a:spcPts val="0"/>
              </a:spcBef>
              <a:spcAft>
                <a:spcPts val="0"/>
              </a:spcAft>
              <a:buSzPts val="600"/>
              <a:buNone/>
              <a:defRPr sz="800"/>
            </a:lvl7pPr>
            <a:lvl8pPr lvl="7">
              <a:spcBef>
                <a:spcPts val="0"/>
              </a:spcBef>
              <a:spcAft>
                <a:spcPts val="0"/>
              </a:spcAft>
              <a:buSzPts val="600"/>
              <a:buNone/>
              <a:defRPr sz="800"/>
            </a:lvl8pPr>
            <a:lvl9pPr lvl="8">
              <a:spcBef>
                <a:spcPts val="0"/>
              </a:spcBef>
              <a:spcAft>
                <a:spcPts val="0"/>
              </a:spcAft>
              <a:buSzPts val="600"/>
              <a:buNone/>
              <a:defRPr sz="800"/>
            </a:lvl9pPr>
          </a:lstStyle>
          <a:p/>
        </p:txBody>
      </p:sp>
      <p:sp>
        <p:nvSpPr>
          <p:cNvPr id="52" name="Google Shape;52;p13"/>
          <p:cNvSpPr txBox="1"/>
          <p:nvPr>
            <p:ph idx="1" type="body"/>
          </p:nvPr>
        </p:nvSpPr>
        <p:spPr>
          <a:xfrm>
            <a:off x="569295" y="1182384"/>
            <a:ext cx="3966347" cy="1630845"/>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600"/>
              <a:buNone/>
              <a:defRPr b="0" i="0" sz="1900" u="none" cap="none" strike="noStrike">
                <a:solidFill>
                  <a:schemeClr val="lt1"/>
                </a:solidFill>
                <a:latin typeface="Times New Roman"/>
                <a:ea typeface="Times New Roman"/>
                <a:cs typeface="Times New Roman"/>
                <a:sym typeface="Times New Roman"/>
              </a:defRPr>
            </a:lvl1pPr>
            <a:lvl2pPr indent="-228600" lvl="1" marL="914400" marR="0" rtl="0" algn="l">
              <a:spcBef>
                <a:spcPts val="0"/>
              </a:spcBef>
              <a:spcAft>
                <a:spcPts val="0"/>
              </a:spcAft>
              <a:buSzPts val="600"/>
              <a:buNone/>
              <a:defRPr b="0" i="0" sz="800" u="none" cap="none" strike="noStrike">
                <a:latin typeface="Calibri"/>
                <a:ea typeface="Calibri"/>
                <a:cs typeface="Calibri"/>
                <a:sym typeface="Calibri"/>
              </a:defRPr>
            </a:lvl2pPr>
            <a:lvl3pPr indent="-228600" lvl="2" marL="1371600" marR="0" rtl="0" algn="l">
              <a:spcBef>
                <a:spcPts val="0"/>
              </a:spcBef>
              <a:spcAft>
                <a:spcPts val="0"/>
              </a:spcAft>
              <a:buSzPts val="600"/>
              <a:buNone/>
              <a:defRPr b="0" i="0" sz="800" u="none" cap="none" strike="noStrike">
                <a:latin typeface="Calibri"/>
                <a:ea typeface="Calibri"/>
                <a:cs typeface="Calibri"/>
                <a:sym typeface="Calibri"/>
              </a:defRPr>
            </a:lvl3pPr>
            <a:lvl4pPr indent="-228600" lvl="3" marL="1828800" marR="0" rtl="0" algn="l">
              <a:spcBef>
                <a:spcPts val="0"/>
              </a:spcBef>
              <a:spcAft>
                <a:spcPts val="0"/>
              </a:spcAft>
              <a:buSzPts val="600"/>
              <a:buNone/>
              <a:defRPr b="0" i="0" sz="800" u="none" cap="none" strike="noStrike">
                <a:latin typeface="Calibri"/>
                <a:ea typeface="Calibri"/>
                <a:cs typeface="Calibri"/>
                <a:sym typeface="Calibri"/>
              </a:defRPr>
            </a:lvl4pPr>
            <a:lvl5pPr indent="-228600" lvl="4" marL="2286000" marR="0" rtl="0" algn="l">
              <a:spcBef>
                <a:spcPts val="0"/>
              </a:spcBef>
              <a:spcAft>
                <a:spcPts val="0"/>
              </a:spcAft>
              <a:buSzPts val="600"/>
              <a:buNone/>
              <a:defRPr b="0" i="0" sz="800" u="none" cap="none" strike="noStrike">
                <a:latin typeface="Calibri"/>
                <a:ea typeface="Calibri"/>
                <a:cs typeface="Calibri"/>
                <a:sym typeface="Calibri"/>
              </a:defRPr>
            </a:lvl5pPr>
            <a:lvl6pPr indent="-228600" lvl="5" marL="2743200" marR="0" rtl="0" algn="l">
              <a:spcBef>
                <a:spcPts val="0"/>
              </a:spcBef>
              <a:spcAft>
                <a:spcPts val="0"/>
              </a:spcAft>
              <a:buSzPts val="600"/>
              <a:buNone/>
              <a:defRPr b="0" i="0" sz="800" u="none" cap="none" strike="noStrike">
                <a:latin typeface="Calibri"/>
                <a:ea typeface="Calibri"/>
                <a:cs typeface="Calibri"/>
                <a:sym typeface="Calibri"/>
              </a:defRPr>
            </a:lvl6pPr>
            <a:lvl7pPr indent="-228600" lvl="6" marL="3200400" marR="0" rtl="0" algn="l">
              <a:spcBef>
                <a:spcPts val="0"/>
              </a:spcBef>
              <a:spcAft>
                <a:spcPts val="0"/>
              </a:spcAft>
              <a:buSzPts val="600"/>
              <a:buNone/>
              <a:defRPr b="0" i="0" sz="800" u="none" cap="none" strike="noStrike">
                <a:latin typeface="Calibri"/>
                <a:ea typeface="Calibri"/>
                <a:cs typeface="Calibri"/>
                <a:sym typeface="Calibri"/>
              </a:defRPr>
            </a:lvl7pPr>
            <a:lvl8pPr indent="-228600" lvl="7" marL="3657600" marR="0" rtl="0" algn="l">
              <a:spcBef>
                <a:spcPts val="0"/>
              </a:spcBef>
              <a:spcAft>
                <a:spcPts val="0"/>
              </a:spcAft>
              <a:buSzPts val="600"/>
              <a:buNone/>
              <a:defRPr b="0" i="0" sz="800" u="none" cap="none" strike="noStrike">
                <a:latin typeface="Calibri"/>
                <a:ea typeface="Calibri"/>
                <a:cs typeface="Calibri"/>
                <a:sym typeface="Calibri"/>
              </a:defRPr>
            </a:lvl8pPr>
            <a:lvl9pPr indent="-228600" lvl="8" marL="4114800" marR="0" rtl="0" algn="l">
              <a:spcBef>
                <a:spcPts val="0"/>
              </a:spcBef>
              <a:spcAft>
                <a:spcPts val="0"/>
              </a:spcAft>
              <a:buSzPts val="600"/>
              <a:buNone/>
              <a:defRPr b="0" i="0" sz="800" u="none" cap="none" strike="noStrike">
                <a:latin typeface="Calibri"/>
                <a:ea typeface="Calibri"/>
                <a:cs typeface="Calibri"/>
                <a:sym typeface="Calibri"/>
              </a:defRPr>
            </a:lvl9pPr>
          </a:lstStyle>
          <a:p/>
        </p:txBody>
      </p:sp>
      <p:sp>
        <p:nvSpPr>
          <p:cNvPr id="53" name="Google Shape;53;p13"/>
          <p:cNvSpPr txBox="1"/>
          <p:nvPr>
            <p:ph idx="11" type="ftr"/>
          </p:nvPr>
        </p:nvSpPr>
        <p:spPr>
          <a:xfrm>
            <a:off x="3108960" y="4783455"/>
            <a:ext cx="2926080" cy="257175"/>
          </a:xfrm>
          <a:prstGeom prst="rect">
            <a:avLst/>
          </a:prstGeom>
          <a:noFill/>
          <a:ln>
            <a:noFill/>
          </a:ln>
        </p:spPr>
        <p:txBody>
          <a:bodyPr anchorCtr="0" anchor="t" bIns="0" lIns="0" spcFirstLastPara="1" rIns="0" wrap="square" tIns="0">
            <a:noAutofit/>
          </a:bodyPr>
          <a:lstStyle>
            <a:lvl1pPr lvl="0" marR="0" rtl="0" algn="ctr">
              <a:spcBef>
                <a:spcPts val="0"/>
              </a:spcBef>
              <a:spcAft>
                <a:spcPts val="0"/>
              </a:spcAft>
              <a:buSzPts val="600"/>
              <a:buNone/>
              <a:defRPr b="0" i="0" sz="800" u="none" cap="none" strike="noStrike">
                <a:solidFill>
                  <a:srgbClr val="888888"/>
                </a:solidFill>
              </a:defRPr>
            </a:lvl1pPr>
            <a:lvl2pPr lvl="1" marR="0" rtl="0" algn="l">
              <a:spcBef>
                <a:spcPts val="0"/>
              </a:spcBef>
              <a:spcAft>
                <a:spcPts val="0"/>
              </a:spcAft>
              <a:buSzPts val="600"/>
              <a:buNone/>
              <a:defRPr b="0" i="0" sz="800" u="none" cap="none" strike="noStrike"/>
            </a:lvl2pPr>
            <a:lvl3pPr lvl="2" marR="0" rtl="0" algn="l">
              <a:spcBef>
                <a:spcPts val="0"/>
              </a:spcBef>
              <a:spcAft>
                <a:spcPts val="0"/>
              </a:spcAft>
              <a:buSzPts val="600"/>
              <a:buNone/>
              <a:defRPr b="0" i="0" sz="800" u="none" cap="none" strike="noStrike"/>
            </a:lvl3pPr>
            <a:lvl4pPr lvl="3" marR="0" rtl="0" algn="l">
              <a:spcBef>
                <a:spcPts val="0"/>
              </a:spcBef>
              <a:spcAft>
                <a:spcPts val="0"/>
              </a:spcAft>
              <a:buSzPts val="600"/>
              <a:buNone/>
              <a:defRPr b="0" i="0" sz="800" u="none" cap="none" strike="noStrike"/>
            </a:lvl4pPr>
            <a:lvl5pPr lvl="4" marR="0" rtl="0" algn="l">
              <a:spcBef>
                <a:spcPts val="0"/>
              </a:spcBef>
              <a:spcAft>
                <a:spcPts val="0"/>
              </a:spcAft>
              <a:buSzPts val="600"/>
              <a:buNone/>
              <a:defRPr b="0" i="0" sz="800" u="none" cap="none" strike="noStrike"/>
            </a:lvl5pPr>
            <a:lvl6pPr lvl="5" marR="0" rtl="0" algn="l">
              <a:spcBef>
                <a:spcPts val="0"/>
              </a:spcBef>
              <a:spcAft>
                <a:spcPts val="0"/>
              </a:spcAft>
              <a:buSzPts val="600"/>
              <a:buNone/>
              <a:defRPr b="0" i="0" sz="800" u="none" cap="none" strike="noStrike"/>
            </a:lvl6pPr>
            <a:lvl7pPr lvl="6" marR="0" rtl="0" algn="l">
              <a:spcBef>
                <a:spcPts val="0"/>
              </a:spcBef>
              <a:spcAft>
                <a:spcPts val="0"/>
              </a:spcAft>
              <a:buSzPts val="600"/>
              <a:buNone/>
              <a:defRPr b="0" i="0" sz="800" u="none" cap="none" strike="noStrike"/>
            </a:lvl7pPr>
            <a:lvl8pPr lvl="7" marR="0" rtl="0" algn="l">
              <a:spcBef>
                <a:spcPts val="0"/>
              </a:spcBef>
              <a:spcAft>
                <a:spcPts val="0"/>
              </a:spcAft>
              <a:buSzPts val="600"/>
              <a:buNone/>
              <a:defRPr b="0" i="0" sz="800" u="none" cap="none" strike="noStrike"/>
            </a:lvl8pPr>
            <a:lvl9pPr lvl="8" marR="0" rtl="0" algn="l">
              <a:spcBef>
                <a:spcPts val="0"/>
              </a:spcBef>
              <a:spcAft>
                <a:spcPts val="0"/>
              </a:spcAft>
              <a:buSzPts val="600"/>
              <a:buNone/>
              <a:defRPr b="0" i="0" sz="800" u="none" cap="none" strike="noStrike"/>
            </a:lvl9pPr>
          </a:lstStyle>
          <a:p/>
        </p:txBody>
      </p:sp>
      <p:sp>
        <p:nvSpPr>
          <p:cNvPr id="54" name="Google Shape;54;p13"/>
          <p:cNvSpPr txBox="1"/>
          <p:nvPr>
            <p:ph idx="10" type="dt"/>
          </p:nvPr>
        </p:nvSpPr>
        <p:spPr>
          <a:xfrm>
            <a:off x="457200" y="4783455"/>
            <a:ext cx="2103120" cy="257175"/>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600"/>
              <a:buNone/>
              <a:defRPr b="0" i="0" sz="800" u="none" cap="none" strike="noStrike">
                <a:solidFill>
                  <a:srgbClr val="888888"/>
                </a:solidFill>
              </a:defRPr>
            </a:lvl1pPr>
            <a:lvl2pPr lvl="1" marR="0" rtl="0" algn="l">
              <a:spcBef>
                <a:spcPts val="0"/>
              </a:spcBef>
              <a:spcAft>
                <a:spcPts val="0"/>
              </a:spcAft>
              <a:buSzPts val="600"/>
              <a:buNone/>
              <a:defRPr b="0" i="0" sz="800" u="none" cap="none" strike="noStrike"/>
            </a:lvl2pPr>
            <a:lvl3pPr lvl="2" marR="0" rtl="0" algn="l">
              <a:spcBef>
                <a:spcPts val="0"/>
              </a:spcBef>
              <a:spcAft>
                <a:spcPts val="0"/>
              </a:spcAft>
              <a:buSzPts val="600"/>
              <a:buNone/>
              <a:defRPr b="0" i="0" sz="800" u="none" cap="none" strike="noStrike"/>
            </a:lvl3pPr>
            <a:lvl4pPr lvl="3" marR="0" rtl="0" algn="l">
              <a:spcBef>
                <a:spcPts val="0"/>
              </a:spcBef>
              <a:spcAft>
                <a:spcPts val="0"/>
              </a:spcAft>
              <a:buSzPts val="600"/>
              <a:buNone/>
              <a:defRPr b="0" i="0" sz="800" u="none" cap="none" strike="noStrike"/>
            </a:lvl4pPr>
            <a:lvl5pPr lvl="4" marR="0" rtl="0" algn="l">
              <a:spcBef>
                <a:spcPts val="0"/>
              </a:spcBef>
              <a:spcAft>
                <a:spcPts val="0"/>
              </a:spcAft>
              <a:buSzPts val="600"/>
              <a:buNone/>
              <a:defRPr b="0" i="0" sz="800" u="none" cap="none" strike="noStrike"/>
            </a:lvl5pPr>
            <a:lvl6pPr lvl="5" marR="0" rtl="0" algn="l">
              <a:spcBef>
                <a:spcPts val="0"/>
              </a:spcBef>
              <a:spcAft>
                <a:spcPts val="0"/>
              </a:spcAft>
              <a:buSzPts val="600"/>
              <a:buNone/>
              <a:defRPr b="0" i="0" sz="800" u="none" cap="none" strike="noStrike"/>
            </a:lvl6pPr>
            <a:lvl7pPr lvl="6" marR="0" rtl="0" algn="l">
              <a:spcBef>
                <a:spcPts val="0"/>
              </a:spcBef>
              <a:spcAft>
                <a:spcPts val="0"/>
              </a:spcAft>
              <a:buSzPts val="600"/>
              <a:buNone/>
              <a:defRPr b="0" i="0" sz="800" u="none" cap="none" strike="noStrike"/>
            </a:lvl7pPr>
            <a:lvl8pPr lvl="7" marR="0" rtl="0" algn="l">
              <a:spcBef>
                <a:spcPts val="0"/>
              </a:spcBef>
              <a:spcAft>
                <a:spcPts val="0"/>
              </a:spcAft>
              <a:buSzPts val="600"/>
              <a:buNone/>
              <a:defRPr b="0" i="0" sz="800" u="none" cap="none" strike="noStrike"/>
            </a:lvl8pPr>
            <a:lvl9pPr lvl="8" marR="0" rtl="0" algn="l">
              <a:spcBef>
                <a:spcPts val="0"/>
              </a:spcBef>
              <a:spcAft>
                <a:spcPts val="0"/>
              </a:spcAft>
              <a:buSzPts val="600"/>
              <a:buNone/>
              <a:defRPr b="0" i="0" sz="800" u="none" cap="none" strike="noStrike"/>
            </a:lvl9pPr>
          </a:lstStyle>
          <a:p/>
        </p:txBody>
      </p:sp>
      <p:sp>
        <p:nvSpPr>
          <p:cNvPr id="55" name="Google Shape;55;p13"/>
          <p:cNvSpPr txBox="1"/>
          <p:nvPr>
            <p:ph idx="12" type="sldNum"/>
          </p:nvPr>
        </p:nvSpPr>
        <p:spPr>
          <a:xfrm>
            <a:off x="6583681" y="4783455"/>
            <a:ext cx="2103120" cy="257175"/>
          </a:xfrm>
          <a:prstGeom prst="rect">
            <a:avLst/>
          </a:prstGeom>
          <a:noFill/>
          <a:ln>
            <a:noFill/>
          </a:ln>
        </p:spPr>
        <p:txBody>
          <a:bodyPr anchorCtr="0" anchor="t" bIns="0" lIns="0" spcFirstLastPara="1" rIns="0" wrap="square" tIns="0">
            <a:noAutofit/>
          </a:bodyPr>
          <a:lstStyle>
            <a:lvl1pPr indent="0" lvl="0" marL="0" marR="0" rtl="0" algn="r">
              <a:spcBef>
                <a:spcPts val="0"/>
              </a:spcBef>
              <a:buNone/>
              <a:defRPr b="0" i="0" sz="800" u="none" cap="none" strike="noStrike">
                <a:solidFill>
                  <a:srgbClr val="888888"/>
                </a:solidFill>
              </a:defRPr>
            </a:lvl1pPr>
            <a:lvl2pPr indent="0" lvl="1" marL="0" marR="0" rtl="0" algn="r">
              <a:spcBef>
                <a:spcPts val="0"/>
              </a:spcBef>
              <a:buNone/>
              <a:defRPr b="0" i="0" sz="800" u="none" cap="none" strike="noStrike">
                <a:solidFill>
                  <a:srgbClr val="888888"/>
                </a:solidFill>
              </a:defRPr>
            </a:lvl2pPr>
            <a:lvl3pPr indent="0" lvl="2" marL="0" marR="0" rtl="0" algn="r">
              <a:spcBef>
                <a:spcPts val="0"/>
              </a:spcBef>
              <a:buNone/>
              <a:defRPr b="0" i="0" sz="800" u="none" cap="none" strike="noStrike">
                <a:solidFill>
                  <a:srgbClr val="888888"/>
                </a:solidFill>
              </a:defRPr>
            </a:lvl3pPr>
            <a:lvl4pPr indent="0" lvl="3" marL="0" marR="0" rtl="0" algn="r">
              <a:spcBef>
                <a:spcPts val="0"/>
              </a:spcBef>
              <a:buNone/>
              <a:defRPr b="0" i="0" sz="800" u="none" cap="none" strike="noStrike">
                <a:solidFill>
                  <a:srgbClr val="888888"/>
                </a:solidFill>
              </a:defRPr>
            </a:lvl4pPr>
            <a:lvl5pPr indent="0" lvl="4" marL="0" marR="0" rtl="0" algn="r">
              <a:spcBef>
                <a:spcPts val="0"/>
              </a:spcBef>
              <a:buNone/>
              <a:defRPr b="0" i="0" sz="800" u="none" cap="none" strike="noStrike">
                <a:solidFill>
                  <a:srgbClr val="888888"/>
                </a:solidFill>
              </a:defRPr>
            </a:lvl5pPr>
            <a:lvl6pPr indent="0" lvl="5" marL="0" marR="0" rtl="0" algn="r">
              <a:spcBef>
                <a:spcPts val="0"/>
              </a:spcBef>
              <a:buNone/>
              <a:defRPr b="0" i="0" sz="800" u="none" cap="none" strike="noStrike">
                <a:solidFill>
                  <a:srgbClr val="888888"/>
                </a:solidFill>
              </a:defRPr>
            </a:lvl6pPr>
            <a:lvl7pPr indent="0" lvl="6" marL="0" marR="0" rtl="0" algn="r">
              <a:spcBef>
                <a:spcPts val="0"/>
              </a:spcBef>
              <a:buNone/>
              <a:defRPr b="0" i="0" sz="800" u="none" cap="none" strike="noStrike">
                <a:solidFill>
                  <a:srgbClr val="888888"/>
                </a:solidFill>
              </a:defRPr>
            </a:lvl7pPr>
            <a:lvl8pPr indent="0" lvl="7" marL="0" marR="0" rtl="0" algn="r">
              <a:spcBef>
                <a:spcPts val="0"/>
              </a:spcBef>
              <a:buNone/>
              <a:defRPr b="0" i="0" sz="800" u="none" cap="none" strike="noStrike">
                <a:solidFill>
                  <a:srgbClr val="888888"/>
                </a:solidFill>
              </a:defRPr>
            </a:lvl8pPr>
            <a:lvl9pPr indent="0" lvl="8" marL="0" marR="0" rtl="0" algn="r">
              <a:spcBef>
                <a:spcPts val="0"/>
              </a:spcBef>
              <a:buNone/>
              <a:defRPr b="0" i="0" sz="800" u="none" cap="none" strike="noStrike">
                <a:solidFill>
                  <a:srgbClr val="888888"/>
                </a:solidFill>
              </a:defRPr>
            </a:lvl9pPr>
          </a:lstStyle>
          <a:p>
            <a:pPr indent="0" lvl="0" marL="0" rtl="0" algn="r">
              <a:spcBef>
                <a:spcPts val="0"/>
              </a:spcBef>
              <a:spcAft>
                <a:spcPts val="0"/>
              </a:spcAft>
              <a:buNone/>
            </a:pPr>
            <a:fld id="{00000000-1234-1234-1234-123412341234}" type="slidenum">
              <a:rPr lang="es"/>
              <a:t>‹#›</a:t>
            </a:fld>
            <a:endParaRPr sz="600">
              <a:solidFill>
                <a:srgbClr val="000000"/>
              </a:solidFill>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0.xml"/><Relationship Id="rId3" Type="http://schemas.openxmlformats.org/officeDocument/2006/relationships/image" Target="../media/image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1.xml"/><Relationship Id="rId3" Type="http://schemas.openxmlformats.org/officeDocument/2006/relationships/image" Target="../media/image3.png"/><Relationship Id="rId4" Type="http://schemas.openxmlformats.org/officeDocument/2006/relationships/image" Target="../media/image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2.xml"/><Relationship Id="rId3" Type="http://schemas.openxmlformats.org/officeDocument/2006/relationships/image" Target="../media/image2.png"/><Relationship Id="rId4" Type="http://schemas.openxmlformats.org/officeDocument/2006/relationships/image" Target="../media/image3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3.xml"/><Relationship Id="rId3" Type="http://schemas.openxmlformats.org/officeDocument/2006/relationships/image" Target="../media/image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4.xml"/><Relationship Id="rId3" Type="http://schemas.openxmlformats.org/officeDocument/2006/relationships/image" Target="../media/image2.png"/><Relationship Id="rId4" Type="http://schemas.openxmlformats.org/officeDocument/2006/relationships/image" Target="../media/image43.png"/><Relationship Id="rId5" Type="http://schemas.openxmlformats.org/officeDocument/2006/relationships/image" Target="../media/image40.png"/><Relationship Id="rId6" Type="http://schemas.openxmlformats.org/officeDocument/2006/relationships/image" Target="../media/image4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5.xml"/><Relationship Id="rId3" Type="http://schemas.openxmlformats.org/officeDocument/2006/relationships/image" Target="../media/image3.png"/><Relationship Id="rId4" Type="http://schemas.openxmlformats.org/officeDocument/2006/relationships/image" Target="../media/image4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6.xml"/><Relationship Id="rId3" Type="http://schemas.openxmlformats.org/officeDocument/2006/relationships/image" Target="../media/image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7.xml"/><Relationship Id="rId3" Type="http://schemas.openxmlformats.org/officeDocument/2006/relationships/image" Target="../media/image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8.xml"/><Relationship Id="rId3" Type="http://schemas.openxmlformats.org/officeDocument/2006/relationships/image" Target="../media/image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9.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0.xml"/><Relationship Id="rId3" Type="http://schemas.openxmlformats.org/officeDocument/2006/relationships/image" Target="../media/image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1.xml"/><Relationship Id="rId3" Type="http://schemas.openxmlformats.org/officeDocument/2006/relationships/image" Target="../media/image3.png"/><Relationship Id="rId4" Type="http://schemas.openxmlformats.org/officeDocument/2006/relationships/image" Target="../media/image4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2.xml"/><Relationship Id="rId3" Type="http://schemas.openxmlformats.org/officeDocument/2006/relationships/image" Target="../media/image3.png"/><Relationship Id="rId4" Type="http://schemas.openxmlformats.org/officeDocument/2006/relationships/image" Target="../media/image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3.xml"/><Relationship Id="rId3" Type="http://schemas.openxmlformats.org/officeDocument/2006/relationships/image" Target="../media/image3.png"/><Relationship Id="rId4" Type="http://schemas.openxmlformats.org/officeDocument/2006/relationships/image" Target="../media/image4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4.xml"/><Relationship Id="rId3" Type="http://schemas.openxmlformats.org/officeDocument/2006/relationships/image" Target="../media/image2.png"/><Relationship Id="rId4" Type="http://schemas.openxmlformats.org/officeDocument/2006/relationships/image" Target="../media/image31.png"/><Relationship Id="rId5" Type="http://schemas.openxmlformats.org/officeDocument/2006/relationships/image" Target="../media/image3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5.xml"/><Relationship Id="rId3" Type="http://schemas.openxmlformats.org/officeDocument/2006/relationships/image" Target="../media/image2.png"/><Relationship Id="rId4" Type="http://schemas.openxmlformats.org/officeDocument/2006/relationships/image" Target="../media/image7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6.xml"/><Relationship Id="rId3" Type="http://schemas.openxmlformats.org/officeDocument/2006/relationships/image" Target="../media/image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8.xml"/><Relationship Id="rId3" Type="http://schemas.openxmlformats.org/officeDocument/2006/relationships/image" Target="../media/image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9.xml"/><Relationship Id="rId3" Type="http://schemas.openxmlformats.org/officeDocument/2006/relationships/image" Target="../media/image3.png"/><Relationship Id="rId4" Type="http://schemas.openxmlformats.org/officeDocument/2006/relationships/image" Target="../media/image48.png"/><Relationship Id="rId5" Type="http://schemas.openxmlformats.org/officeDocument/2006/relationships/image" Target="../media/image47.png"/><Relationship Id="rId6"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0.xml"/><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54.png"/><Relationship Id="rId6" Type="http://schemas.openxmlformats.org/officeDocument/2006/relationships/image" Target="../media/image57.png"/><Relationship Id="rId7" Type="http://schemas.openxmlformats.org/officeDocument/2006/relationships/image" Target="../media/image50.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1.xml"/><Relationship Id="rId3" Type="http://schemas.openxmlformats.org/officeDocument/2006/relationships/image" Target="../media/image3.png"/><Relationship Id="rId4" Type="http://schemas.openxmlformats.org/officeDocument/2006/relationships/image" Target="../media/image53.png"/><Relationship Id="rId5" Type="http://schemas.openxmlformats.org/officeDocument/2006/relationships/image" Target="../media/image46.png"/><Relationship Id="rId6" Type="http://schemas.openxmlformats.org/officeDocument/2006/relationships/image" Target="../media/image55.png"/><Relationship Id="rId7" Type="http://schemas.openxmlformats.org/officeDocument/2006/relationships/image" Target="../media/image56.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2.xml"/><Relationship Id="rId3" Type="http://schemas.openxmlformats.org/officeDocument/2006/relationships/image" Target="../media/image3.png"/><Relationship Id="rId4" Type="http://schemas.openxmlformats.org/officeDocument/2006/relationships/image" Target="../media/image52.png"/><Relationship Id="rId11" Type="http://schemas.openxmlformats.org/officeDocument/2006/relationships/image" Target="../media/image56.png"/><Relationship Id="rId10" Type="http://schemas.openxmlformats.org/officeDocument/2006/relationships/image" Target="../media/image55.png"/><Relationship Id="rId9" Type="http://schemas.openxmlformats.org/officeDocument/2006/relationships/image" Target="../media/image46.png"/><Relationship Id="rId5" Type="http://schemas.openxmlformats.org/officeDocument/2006/relationships/image" Target="../media/image54.png"/><Relationship Id="rId6" Type="http://schemas.openxmlformats.org/officeDocument/2006/relationships/image" Target="../media/image57.png"/><Relationship Id="rId7" Type="http://schemas.openxmlformats.org/officeDocument/2006/relationships/image" Target="../media/image50.png"/><Relationship Id="rId8" Type="http://schemas.openxmlformats.org/officeDocument/2006/relationships/image" Target="../media/image53.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3.xml"/><Relationship Id="rId3" Type="http://schemas.openxmlformats.org/officeDocument/2006/relationships/image" Target="../media/image2.png"/><Relationship Id="rId4" Type="http://schemas.openxmlformats.org/officeDocument/2006/relationships/image" Target="../media/image71.png"/><Relationship Id="rId5" Type="http://schemas.openxmlformats.org/officeDocument/2006/relationships/image" Target="../media/image6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4.xml"/><Relationship Id="rId3" Type="http://schemas.openxmlformats.org/officeDocument/2006/relationships/image" Target="../media/image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5.xml"/><Relationship Id="rId3" Type="http://schemas.openxmlformats.org/officeDocument/2006/relationships/image" Target="../media/image3.png"/><Relationship Id="rId4" Type="http://schemas.openxmlformats.org/officeDocument/2006/relationships/image" Target="../media/image61.png"/><Relationship Id="rId5" Type="http://schemas.openxmlformats.org/officeDocument/2006/relationships/image" Target="../media/image66.png"/><Relationship Id="rId6" Type="http://schemas.openxmlformats.org/officeDocument/2006/relationships/image" Target="../media/image5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6.xml"/><Relationship Id="rId3" Type="http://schemas.openxmlformats.org/officeDocument/2006/relationships/image" Target="../media/image69.png"/><Relationship Id="rId4" Type="http://schemas.openxmlformats.org/officeDocument/2006/relationships/image" Target="../media/image65.png"/><Relationship Id="rId5" Type="http://schemas.openxmlformats.org/officeDocument/2006/relationships/image" Target="../media/image67.png"/><Relationship Id="rId6" Type="http://schemas.openxmlformats.org/officeDocument/2006/relationships/image" Target="../media/image63.png"/><Relationship Id="rId7" Type="http://schemas.openxmlformats.org/officeDocument/2006/relationships/image" Target="../media/image60.png"/><Relationship Id="rId8" Type="http://schemas.openxmlformats.org/officeDocument/2006/relationships/image" Target="../media/image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7.xml"/><Relationship Id="rId3" Type="http://schemas.openxmlformats.org/officeDocument/2006/relationships/image" Target="../media/image17.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8.xml"/><Relationship Id="rId3" Type="http://schemas.openxmlformats.org/officeDocument/2006/relationships/image" Target="../media/image3.png"/><Relationship Id="rId4" Type="http://schemas.openxmlformats.org/officeDocument/2006/relationships/image" Target="../media/image45.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68.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0.xml"/><Relationship Id="rId3" Type="http://schemas.openxmlformats.org/officeDocument/2006/relationships/hyperlink" Target="https://unsplash.com/@aaronburden?utm_source=unsplash&amp;utm_medium=referral&amp;utm_content=creditCopyText" TargetMode="External"/><Relationship Id="rId4" Type="http://schemas.openxmlformats.org/officeDocument/2006/relationships/hyperlink" Target="https://unsplash.com/?utm_source=unsplash&amp;utm_medium=referral&amp;utm_content=creditCopyText" TargetMode="External"/><Relationship Id="rId5" Type="http://schemas.openxmlformats.org/officeDocument/2006/relationships/image" Target="../media/image72.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1.xml"/><Relationship Id="rId3" Type="http://schemas.openxmlformats.org/officeDocument/2006/relationships/hyperlink" Target="https://drive.google.com/drive/u/1/folders/1lgV4onRDpgdPEUKy059zTZqblcP5puIP" TargetMode="External"/><Relationship Id="rId4" Type="http://schemas.openxmlformats.org/officeDocument/2006/relationships/hyperlink" Target="https://drive.google.com/drive/u/1/folders/1F7cxoJXLLsRYnY6ytc4qICPct73U2prs" TargetMode="External"/><Relationship Id="rId5" Type="http://schemas.openxmlformats.org/officeDocument/2006/relationships/hyperlink" Target="https://drive.google.com/drive/u/1/folders/1duMecTJmw1UQdBxaSHQMwUrvhvBGAqrU" TargetMode="External"/><Relationship Id="rId6" Type="http://schemas.openxmlformats.org/officeDocument/2006/relationships/hyperlink" Target="https://drive.google.com/drive/u/1/folders/1d07AUNPJEJROiUJg8RciyotjlwJjK6Ry" TargetMode="External"/><Relationship Id="rId7" Type="http://schemas.openxmlformats.org/officeDocument/2006/relationships/hyperlink" Target="https://drive.google.com/drive/u/1/folders/1mzg5u5pPGhkN6dtlgqW5I1XXSzsl0BVj"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2.xml"/><Relationship Id="rId3" Type="http://schemas.openxmlformats.org/officeDocument/2006/relationships/image" Target="../media/image1.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7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32.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28.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 Id="rId3"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26.png"/><Relationship Id="rId6" Type="http://schemas.openxmlformats.org/officeDocument/2006/relationships/image" Target="../media/image2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 Id="rId3" Type="http://schemas.openxmlformats.org/officeDocument/2006/relationships/image" Target="../media/image2.png"/><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 Id="rId3" Type="http://schemas.openxmlformats.org/officeDocument/2006/relationships/image" Target="../media/image2.pn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9.xml"/><Relationship Id="rId3" Type="http://schemas.openxmlformats.org/officeDocument/2006/relationships/image" Target="../media/image2.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15.png"/><Relationship Id="rId8"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0.xml"/><Relationship Id="rId3" Type="http://schemas.openxmlformats.org/officeDocument/2006/relationships/image" Target="../media/image2.png"/><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1.xml"/><Relationship Id="rId3" Type="http://schemas.openxmlformats.org/officeDocument/2006/relationships/image" Target="../media/image2.png"/><Relationship Id="rId4" Type="http://schemas.openxmlformats.org/officeDocument/2006/relationships/image" Target="../media/image3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2.xml"/><Relationship Id="rId3" Type="http://schemas.openxmlformats.org/officeDocument/2006/relationships/image" Target="../media/image2.png"/><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3.xml"/><Relationship Id="rId3" Type="http://schemas.openxmlformats.org/officeDocument/2006/relationships/image" Target="../media/image2.png"/><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4.xml"/><Relationship Id="rId3" Type="http://schemas.openxmlformats.org/officeDocument/2006/relationships/image" Target="../media/image2.png"/><Relationship Id="rId4" Type="http://schemas.openxmlformats.org/officeDocument/2006/relationships/image" Target="../media/image3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5.xml"/><Relationship Id="rId3" Type="http://schemas.openxmlformats.org/officeDocument/2006/relationships/image" Target="../media/image2.png"/><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6.xml"/><Relationship Id="rId3" Type="http://schemas.openxmlformats.org/officeDocument/2006/relationships/image" Target="../media/image2.png"/><Relationship Id="rId4" Type="http://schemas.openxmlformats.org/officeDocument/2006/relationships/image" Target="../media/image2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7.xml"/><Relationship Id="rId3" Type="http://schemas.openxmlformats.org/officeDocument/2006/relationships/image" Target="../media/image2.png"/><Relationship Id="rId4" Type="http://schemas.openxmlformats.org/officeDocument/2006/relationships/image" Target="../media/image2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8.xml"/><Relationship Id="rId3" Type="http://schemas.openxmlformats.org/officeDocument/2006/relationships/image" Target="../media/image2.png"/><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9.xml"/><Relationship Id="rId3" Type="http://schemas.openxmlformats.org/officeDocument/2006/relationships/image" Target="../media/image2.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0.xml"/><Relationship Id="rId3" Type="http://schemas.openxmlformats.org/officeDocument/2006/relationships/image" Target="../media/image2.png"/><Relationship Id="rId4" Type="http://schemas.openxmlformats.org/officeDocument/2006/relationships/image" Target="../media/image2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1.xml"/><Relationship Id="rId3" Type="http://schemas.openxmlformats.org/officeDocument/2006/relationships/image" Target="../media/image2.png"/><Relationship Id="rId4" Type="http://schemas.openxmlformats.org/officeDocument/2006/relationships/image" Target="../media/image2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2.xml"/><Relationship Id="rId3" Type="http://schemas.openxmlformats.org/officeDocument/2006/relationships/image" Target="../media/image2.png"/><Relationship Id="rId4" Type="http://schemas.openxmlformats.org/officeDocument/2006/relationships/image" Target="../media/image2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3.xml"/><Relationship Id="rId3" Type="http://schemas.openxmlformats.org/officeDocument/2006/relationships/image" Target="../media/image2.png"/><Relationship Id="rId4" Type="http://schemas.openxmlformats.org/officeDocument/2006/relationships/image" Target="../media/image2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4.xml"/><Relationship Id="rId3" Type="http://schemas.openxmlformats.org/officeDocument/2006/relationships/image" Target="../media/image2.png"/><Relationship Id="rId4" Type="http://schemas.openxmlformats.org/officeDocument/2006/relationships/image" Target="../media/image2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5.xml"/><Relationship Id="rId3" Type="http://schemas.openxmlformats.org/officeDocument/2006/relationships/image" Target="../media/image2.png"/><Relationship Id="rId4" Type="http://schemas.openxmlformats.org/officeDocument/2006/relationships/image" Target="../media/image2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6.xml"/><Relationship Id="rId3" Type="http://schemas.openxmlformats.org/officeDocument/2006/relationships/image" Target="../media/image2.png"/><Relationship Id="rId4" Type="http://schemas.openxmlformats.org/officeDocument/2006/relationships/image" Target="../media/image2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7.xml"/><Relationship Id="rId3" Type="http://schemas.openxmlformats.org/officeDocument/2006/relationships/image" Target="../media/image49.pn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1.xml"/><Relationship Id="rId3" Type="http://schemas.openxmlformats.org/officeDocument/2006/relationships/image" Target="../media/image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2.xml"/><Relationship Id="rId3" Type="http://schemas.openxmlformats.org/officeDocument/2006/relationships/image" Target="../media/image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3.xml"/><Relationship Id="rId3" Type="http://schemas.openxmlformats.org/officeDocument/2006/relationships/image" Target="../media/image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4.xml"/><Relationship Id="rId3" Type="http://schemas.openxmlformats.org/officeDocument/2006/relationships/image" Target="../media/image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5.xml"/><Relationship Id="rId3" Type="http://schemas.openxmlformats.org/officeDocument/2006/relationships/image" Target="../media/image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6.xml"/><Relationship Id="rId3" Type="http://schemas.openxmlformats.org/officeDocument/2006/relationships/image" Target="../media/image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7.xml"/><Relationship Id="rId3" Type="http://schemas.openxmlformats.org/officeDocument/2006/relationships/image" Target="../media/image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8.xml"/><Relationship Id="rId3" Type="http://schemas.openxmlformats.org/officeDocument/2006/relationships/image" Target="../media/image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9.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0.xml"/><Relationship Id="rId3" Type="http://schemas.openxmlformats.org/officeDocument/2006/relationships/image" Target="../media/image5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1.xml"/><Relationship Id="rId3" Type="http://schemas.openxmlformats.org/officeDocument/2006/relationships/image" Target="../media/image7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2.xml"/><Relationship Id="rId3" Type="http://schemas.openxmlformats.org/officeDocument/2006/relationships/image" Target="../media/image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3.xml"/><Relationship Id="rId3" Type="http://schemas.openxmlformats.org/officeDocument/2006/relationships/image" Target="../media/image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4.xml"/><Relationship Id="rId3" Type="http://schemas.openxmlformats.org/officeDocument/2006/relationships/image" Target="../media/image3.png"/><Relationship Id="rId4" Type="http://schemas.openxmlformats.org/officeDocument/2006/relationships/image" Target="../media/image3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5.xml"/><Relationship Id="rId3" Type="http://schemas.openxmlformats.org/officeDocument/2006/relationships/image" Target="../media/image3.png"/><Relationship Id="rId4" Type="http://schemas.openxmlformats.org/officeDocument/2006/relationships/image" Target="../media/image3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6.xml"/><Relationship Id="rId3" Type="http://schemas.openxmlformats.org/officeDocument/2006/relationships/image" Target="../media/image3.png"/><Relationship Id="rId4" Type="http://schemas.openxmlformats.org/officeDocument/2006/relationships/image" Target="../media/image38.png"/><Relationship Id="rId5" Type="http://schemas.openxmlformats.org/officeDocument/2006/relationships/image" Target="../media/image4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7.xml"/><Relationship Id="rId3" Type="http://schemas.openxmlformats.org/officeDocument/2006/relationships/image" Target="../media/image2.png"/><Relationship Id="rId4" Type="http://schemas.openxmlformats.org/officeDocument/2006/relationships/image" Target="../media/image39.png"/><Relationship Id="rId5" Type="http://schemas.openxmlformats.org/officeDocument/2006/relationships/image" Target="../media/image4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8.xml"/><Relationship Id="rId3" Type="http://schemas.openxmlformats.org/officeDocument/2006/relationships/image" Target="../media/image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9.xml"/><Relationship Id="rId3" Type="http://schemas.openxmlformats.org/officeDocument/2006/relationships/image" Target="../media/image3.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DEF0F5"/>
        </a:solidFill>
      </p:bgPr>
    </p:bg>
    <p:spTree>
      <p:nvGrpSpPr>
        <p:cNvPr id="94" name="Shape 94"/>
        <p:cNvGrpSpPr/>
        <p:nvPr/>
      </p:nvGrpSpPr>
      <p:grpSpPr>
        <a:xfrm>
          <a:off x="0" y="0"/>
          <a:ext cx="0" cy="0"/>
          <a:chOff x="0" y="0"/>
          <a:chExt cx="0" cy="0"/>
        </a:xfrm>
      </p:grpSpPr>
      <p:sp>
        <p:nvSpPr>
          <p:cNvPr id="95" name="Google Shape;95;p23"/>
          <p:cNvSpPr txBox="1"/>
          <p:nvPr>
            <p:ph type="title"/>
          </p:nvPr>
        </p:nvSpPr>
        <p:spPr>
          <a:xfrm>
            <a:off x="351396" y="434175"/>
            <a:ext cx="6805200" cy="1185300"/>
          </a:xfrm>
          <a:prstGeom prst="rect">
            <a:avLst/>
          </a:prstGeom>
          <a:noFill/>
          <a:ln>
            <a:noFill/>
          </a:ln>
        </p:spPr>
        <p:txBody>
          <a:bodyPr anchorCtr="0" anchor="t" bIns="0" lIns="0" spcFirstLastPara="1" rIns="0" wrap="square" tIns="5475">
            <a:noAutofit/>
          </a:bodyPr>
          <a:lstStyle/>
          <a:p>
            <a:pPr indent="0" lvl="0" marL="0" rtl="0" algn="l">
              <a:lnSpc>
                <a:spcPct val="105285"/>
              </a:lnSpc>
              <a:spcBef>
                <a:spcPts val="0"/>
              </a:spcBef>
              <a:spcAft>
                <a:spcPts val="0"/>
              </a:spcAft>
              <a:buNone/>
            </a:pPr>
            <a:r>
              <a:rPr lang="es">
                <a:solidFill>
                  <a:srgbClr val="FA5936"/>
                </a:solidFill>
                <a:latin typeface="Bitter"/>
                <a:ea typeface="Bitter"/>
                <a:cs typeface="Bitter"/>
                <a:sym typeface="Bitter"/>
              </a:rPr>
              <a:t>INFORME de resultados</a:t>
            </a:r>
            <a:endParaRPr>
              <a:solidFill>
                <a:srgbClr val="FA5936"/>
              </a:solidFill>
              <a:latin typeface="Bitter"/>
              <a:ea typeface="Bitter"/>
              <a:cs typeface="Bitter"/>
              <a:sym typeface="Bitter"/>
            </a:endParaRPr>
          </a:p>
          <a:p>
            <a:pPr indent="0" lvl="0" marL="0" rtl="0" algn="l">
              <a:lnSpc>
                <a:spcPct val="105284"/>
              </a:lnSpc>
              <a:spcBef>
                <a:spcPts val="0"/>
              </a:spcBef>
              <a:spcAft>
                <a:spcPts val="0"/>
              </a:spcAft>
              <a:buNone/>
            </a:pPr>
            <a:r>
              <a:rPr lang="es" sz="4400">
                <a:solidFill>
                  <a:srgbClr val="FA5936"/>
                </a:solidFill>
                <a:latin typeface="Bitter"/>
                <a:ea typeface="Bitter"/>
                <a:cs typeface="Bitter"/>
                <a:sym typeface="Bitter"/>
              </a:rPr>
              <a:t>Fase diagnóstico</a:t>
            </a:r>
            <a:endParaRPr sz="4400">
              <a:latin typeface="Bitter"/>
              <a:ea typeface="Bitter"/>
              <a:cs typeface="Bitter"/>
              <a:sym typeface="Bitter"/>
            </a:endParaRPr>
          </a:p>
        </p:txBody>
      </p:sp>
      <p:pic>
        <p:nvPicPr>
          <p:cNvPr id="96" name="Google Shape;96;p23"/>
          <p:cNvPicPr preferRelativeResize="0"/>
          <p:nvPr/>
        </p:nvPicPr>
        <p:blipFill>
          <a:blip r:embed="rId3">
            <a:alphaModFix/>
          </a:blip>
          <a:stretch>
            <a:fillRect/>
          </a:stretch>
        </p:blipFill>
        <p:spPr>
          <a:xfrm>
            <a:off x="8344150" y="171875"/>
            <a:ext cx="623225" cy="932125"/>
          </a:xfrm>
          <a:prstGeom prst="rect">
            <a:avLst/>
          </a:prstGeom>
          <a:noFill/>
          <a:ln>
            <a:noFill/>
          </a:ln>
        </p:spPr>
      </p:pic>
      <p:pic>
        <p:nvPicPr>
          <p:cNvPr id="97" name="Google Shape;97;p23"/>
          <p:cNvPicPr preferRelativeResize="0"/>
          <p:nvPr/>
        </p:nvPicPr>
        <p:blipFill>
          <a:blip r:embed="rId4">
            <a:alphaModFix/>
          </a:blip>
          <a:stretch>
            <a:fillRect/>
          </a:stretch>
        </p:blipFill>
        <p:spPr>
          <a:xfrm>
            <a:off x="152400" y="1771875"/>
            <a:ext cx="7230294" cy="3219225"/>
          </a:xfrm>
          <a:prstGeom prst="rect">
            <a:avLst/>
          </a:prstGeom>
          <a:noFill/>
          <a:ln>
            <a:noFill/>
          </a:ln>
        </p:spPr>
      </p:pic>
      <p:sp>
        <p:nvSpPr>
          <p:cNvPr id="98" name="Google Shape;98;p23"/>
          <p:cNvSpPr txBox="1"/>
          <p:nvPr>
            <p:ph type="title"/>
          </p:nvPr>
        </p:nvSpPr>
        <p:spPr>
          <a:xfrm>
            <a:off x="7306872" y="4661400"/>
            <a:ext cx="1660500" cy="367800"/>
          </a:xfrm>
          <a:prstGeom prst="rect">
            <a:avLst/>
          </a:prstGeom>
          <a:noFill/>
          <a:ln>
            <a:noFill/>
          </a:ln>
        </p:spPr>
        <p:txBody>
          <a:bodyPr anchorCtr="0" anchor="t" bIns="0" lIns="0" spcFirstLastPara="1" rIns="0" wrap="square" tIns="5475">
            <a:noAutofit/>
          </a:bodyPr>
          <a:lstStyle/>
          <a:p>
            <a:pPr indent="0" lvl="0" marL="0" rtl="0" algn="r">
              <a:lnSpc>
                <a:spcPct val="105285"/>
              </a:lnSpc>
              <a:spcBef>
                <a:spcPts val="0"/>
              </a:spcBef>
              <a:spcAft>
                <a:spcPts val="0"/>
              </a:spcAft>
              <a:buNone/>
            </a:pPr>
            <a:r>
              <a:rPr lang="es" sz="1500">
                <a:solidFill>
                  <a:srgbClr val="21217F"/>
                </a:solidFill>
                <a:latin typeface="Bitter"/>
                <a:ea typeface="Bitter"/>
                <a:cs typeface="Bitter"/>
                <a:sym typeface="Bitter"/>
              </a:rPr>
              <a:t>Mayo 2020</a:t>
            </a:r>
            <a:endParaRPr sz="3300">
              <a:solidFill>
                <a:srgbClr val="21217F"/>
              </a:solidFill>
              <a:latin typeface="Bitter"/>
              <a:ea typeface="Bitter"/>
              <a:cs typeface="Bitter"/>
              <a:sym typeface="Bit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9" name="Shape 229"/>
        <p:cNvGrpSpPr/>
        <p:nvPr/>
      </p:nvGrpSpPr>
      <p:grpSpPr>
        <a:xfrm>
          <a:off x="0" y="0"/>
          <a:ext cx="0" cy="0"/>
          <a:chOff x="0" y="0"/>
          <a:chExt cx="0" cy="0"/>
        </a:xfrm>
      </p:grpSpPr>
      <p:sp>
        <p:nvSpPr>
          <p:cNvPr id="230" name="Google Shape;230;p32"/>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31" name="Google Shape;231;p32"/>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10</a:t>
            </a:r>
            <a:endParaRPr sz="1500">
              <a:latin typeface="Bitter"/>
              <a:ea typeface="Bitter"/>
              <a:cs typeface="Bitter"/>
              <a:sym typeface="Bitter"/>
            </a:endParaRPr>
          </a:p>
        </p:txBody>
      </p:sp>
      <p:sp>
        <p:nvSpPr>
          <p:cNvPr id="232" name="Google Shape;232;p32"/>
          <p:cNvSpPr txBox="1"/>
          <p:nvPr/>
        </p:nvSpPr>
        <p:spPr>
          <a:xfrm>
            <a:off x="577175" y="53942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4FC9A3"/>
                </a:solidFill>
                <a:latin typeface="Bitter"/>
                <a:ea typeface="Bitter"/>
                <a:cs typeface="Bitter"/>
                <a:sym typeface="Bitter"/>
              </a:rPr>
              <a:t>Fases del proyecto:</a:t>
            </a:r>
            <a:endParaRPr b="1" i="1" sz="1200">
              <a:solidFill>
                <a:srgbClr val="4FC9A3"/>
              </a:solidFill>
              <a:latin typeface="Bitter"/>
              <a:ea typeface="Bitter"/>
              <a:cs typeface="Bitter"/>
              <a:sym typeface="Bitter"/>
            </a:endParaRPr>
          </a:p>
        </p:txBody>
      </p:sp>
      <p:sp>
        <p:nvSpPr>
          <p:cNvPr id="233" name="Google Shape;233;p32"/>
          <p:cNvSpPr txBox="1"/>
          <p:nvPr/>
        </p:nvSpPr>
        <p:spPr>
          <a:xfrm>
            <a:off x="1052045" y="2640586"/>
            <a:ext cx="16236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a:solidFill>
                  <a:srgbClr val="FA5936"/>
                </a:solidFill>
                <a:latin typeface="Bitter"/>
                <a:ea typeface="Bitter"/>
                <a:cs typeface="Bitter"/>
                <a:sym typeface="Bitter"/>
              </a:rPr>
              <a:t>Fase 1: </a:t>
            </a:r>
            <a:endParaRPr b="1">
              <a:solidFill>
                <a:srgbClr val="FA5936"/>
              </a:solidFill>
              <a:latin typeface="Bitter"/>
              <a:ea typeface="Bitter"/>
              <a:cs typeface="Bitter"/>
              <a:sym typeface="Bitter"/>
            </a:endParaRPr>
          </a:p>
          <a:p>
            <a:pPr indent="0" lvl="0" marL="0" marR="0" rtl="0" algn="ctr">
              <a:lnSpc>
                <a:spcPct val="100000"/>
              </a:lnSpc>
              <a:spcBef>
                <a:spcPts val="0"/>
              </a:spcBef>
              <a:spcAft>
                <a:spcPts val="0"/>
              </a:spcAft>
              <a:buNone/>
            </a:pPr>
            <a:r>
              <a:rPr b="1" lang="es">
                <a:solidFill>
                  <a:srgbClr val="FA5936"/>
                </a:solidFill>
                <a:latin typeface="Bitter"/>
                <a:ea typeface="Bitter"/>
                <a:cs typeface="Bitter"/>
                <a:sym typeface="Bitter"/>
              </a:rPr>
              <a:t>Diagnóstico</a:t>
            </a:r>
            <a:endParaRPr>
              <a:solidFill>
                <a:srgbClr val="FA5936"/>
              </a:solidFill>
              <a:latin typeface="Bitter"/>
              <a:ea typeface="Bitter"/>
              <a:cs typeface="Bitter"/>
              <a:sym typeface="Bitter"/>
            </a:endParaRPr>
          </a:p>
        </p:txBody>
      </p:sp>
      <p:sp>
        <p:nvSpPr>
          <p:cNvPr id="234" name="Google Shape;234;p32"/>
          <p:cNvSpPr txBox="1"/>
          <p:nvPr/>
        </p:nvSpPr>
        <p:spPr>
          <a:xfrm>
            <a:off x="3150202" y="2640575"/>
            <a:ext cx="23781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a:solidFill>
                  <a:srgbClr val="F20A66"/>
                </a:solidFill>
                <a:latin typeface="Bitter"/>
                <a:ea typeface="Bitter"/>
                <a:cs typeface="Bitter"/>
                <a:sym typeface="Bitter"/>
              </a:rPr>
              <a:t>Fase 2: </a:t>
            </a:r>
            <a:endParaRPr b="1">
              <a:solidFill>
                <a:srgbClr val="F20A66"/>
              </a:solidFill>
              <a:latin typeface="Bitter"/>
              <a:ea typeface="Bitter"/>
              <a:cs typeface="Bitter"/>
              <a:sym typeface="Bitter"/>
            </a:endParaRPr>
          </a:p>
          <a:p>
            <a:pPr indent="0" lvl="0" marL="0" marR="0" rtl="0" algn="ctr">
              <a:lnSpc>
                <a:spcPct val="100000"/>
              </a:lnSpc>
              <a:spcBef>
                <a:spcPts val="0"/>
              </a:spcBef>
              <a:spcAft>
                <a:spcPts val="0"/>
              </a:spcAft>
              <a:buNone/>
            </a:pPr>
            <a:r>
              <a:rPr b="1" lang="es">
                <a:solidFill>
                  <a:srgbClr val="F20A66"/>
                </a:solidFill>
                <a:latin typeface="Bitter"/>
                <a:ea typeface="Bitter"/>
                <a:cs typeface="Bitter"/>
                <a:sym typeface="Bitter"/>
              </a:rPr>
              <a:t>Diseño de la solución</a:t>
            </a:r>
            <a:endParaRPr>
              <a:solidFill>
                <a:srgbClr val="F20A66"/>
              </a:solidFill>
              <a:latin typeface="Bitter"/>
              <a:ea typeface="Bitter"/>
              <a:cs typeface="Bitter"/>
              <a:sym typeface="Bitter"/>
            </a:endParaRPr>
          </a:p>
        </p:txBody>
      </p:sp>
      <p:sp>
        <p:nvSpPr>
          <p:cNvPr id="235" name="Google Shape;235;p32"/>
          <p:cNvSpPr txBox="1"/>
          <p:nvPr/>
        </p:nvSpPr>
        <p:spPr>
          <a:xfrm>
            <a:off x="5926542" y="2640586"/>
            <a:ext cx="19869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a:solidFill>
                  <a:srgbClr val="FCD608"/>
                </a:solidFill>
                <a:latin typeface="Bitter"/>
                <a:ea typeface="Bitter"/>
                <a:cs typeface="Bitter"/>
                <a:sym typeface="Bitter"/>
              </a:rPr>
              <a:t>Fase 3:</a:t>
            </a:r>
            <a:br>
              <a:rPr b="1" lang="es">
                <a:solidFill>
                  <a:srgbClr val="FCD608"/>
                </a:solidFill>
                <a:latin typeface="Bitter"/>
                <a:ea typeface="Bitter"/>
                <a:cs typeface="Bitter"/>
                <a:sym typeface="Bitter"/>
              </a:rPr>
            </a:br>
            <a:r>
              <a:rPr b="1" lang="es">
                <a:solidFill>
                  <a:srgbClr val="FCD608"/>
                </a:solidFill>
                <a:latin typeface="Bitter"/>
                <a:ea typeface="Bitter"/>
                <a:cs typeface="Bitter"/>
                <a:sym typeface="Bitter"/>
              </a:rPr>
              <a:t>Implementación</a:t>
            </a:r>
            <a:endParaRPr>
              <a:solidFill>
                <a:srgbClr val="FCD608"/>
              </a:solidFill>
              <a:latin typeface="Bitter"/>
              <a:ea typeface="Bitter"/>
              <a:cs typeface="Bitter"/>
              <a:sym typeface="Bitter"/>
            </a:endParaRPr>
          </a:p>
        </p:txBody>
      </p:sp>
      <p:cxnSp>
        <p:nvCxnSpPr>
          <p:cNvPr id="236" name="Google Shape;236;p32"/>
          <p:cNvCxnSpPr/>
          <p:nvPr/>
        </p:nvCxnSpPr>
        <p:spPr>
          <a:xfrm>
            <a:off x="-353100" y="1855445"/>
            <a:ext cx="7304100" cy="0"/>
          </a:xfrm>
          <a:prstGeom prst="straightConnector1">
            <a:avLst/>
          </a:prstGeom>
          <a:noFill/>
          <a:ln cap="flat" cmpd="sng" w="19050">
            <a:solidFill>
              <a:srgbClr val="055CF2"/>
            </a:solidFill>
            <a:prstDash val="solid"/>
            <a:round/>
            <a:headEnd len="med" w="med" type="none"/>
            <a:tailEnd len="med" w="med" type="none"/>
          </a:ln>
        </p:spPr>
      </p:cxnSp>
      <p:sp>
        <p:nvSpPr>
          <p:cNvPr id="237" name="Google Shape;237;p32"/>
          <p:cNvSpPr/>
          <p:nvPr/>
        </p:nvSpPr>
        <p:spPr>
          <a:xfrm>
            <a:off x="1266214" y="1173708"/>
            <a:ext cx="1305652" cy="1305652"/>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73275">
            <a:solidFill>
              <a:srgbClr val="FA593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38" name="Google Shape;238;p32"/>
          <p:cNvSpPr/>
          <p:nvPr/>
        </p:nvSpPr>
        <p:spPr>
          <a:xfrm>
            <a:off x="3686364" y="1173708"/>
            <a:ext cx="1305652" cy="1305652"/>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73275">
            <a:solidFill>
              <a:srgbClr val="F20A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39" name="Google Shape;239;p32"/>
          <p:cNvSpPr/>
          <p:nvPr/>
        </p:nvSpPr>
        <p:spPr>
          <a:xfrm>
            <a:off x="6267164" y="1173708"/>
            <a:ext cx="1305652" cy="1305652"/>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73275">
            <a:solidFill>
              <a:srgbClr val="FCD60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40" name="Google Shape;240;p32"/>
          <p:cNvSpPr txBox="1"/>
          <p:nvPr/>
        </p:nvSpPr>
        <p:spPr>
          <a:xfrm>
            <a:off x="1074476" y="3320825"/>
            <a:ext cx="1623600" cy="14028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lang="es" sz="900">
                <a:solidFill>
                  <a:srgbClr val="414140"/>
                </a:solidFill>
                <a:latin typeface="Montserrat Light"/>
                <a:ea typeface="Montserrat Light"/>
                <a:cs typeface="Montserrat Light"/>
                <a:sym typeface="Montserrat Light"/>
              </a:rPr>
              <a:t>La fase de diagnóstico se refiere al levantamiento de la información necesaria para el diseño de la solución, información obtenida a través de diferentes técnicas con usuarios y actores relevantes para el proyecto.</a:t>
            </a:r>
            <a:endParaRPr sz="900">
              <a:solidFill>
                <a:srgbClr val="414140"/>
              </a:solidFill>
              <a:latin typeface="Montserrat Light"/>
              <a:ea typeface="Montserrat Light"/>
              <a:cs typeface="Montserrat Light"/>
              <a:sym typeface="Montserrat Light"/>
            </a:endParaRPr>
          </a:p>
          <a:p>
            <a:pPr indent="0" lvl="0" marL="0" marR="0" rtl="0" algn="l">
              <a:lnSpc>
                <a:spcPct val="115000"/>
              </a:lnSpc>
              <a:spcBef>
                <a:spcPts val="100"/>
              </a:spcBef>
              <a:spcAft>
                <a:spcPts val="0"/>
              </a:spcAft>
              <a:buNone/>
            </a:pPr>
            <a:r>
              <a:t/>
            </a:r>
            <a:endParaRPr sz="900">
              <a:solidFill>
                <a:srgbClr val="414140"/>
              </a:solidFill>
              <a:latin typeface="Montserrat Light"/>
              <a:ea typeface="Montserrat Light"/>
              <a:cs typeface="Montserrat Light"/>
              <a:sym typeface="Montserrat Light"/>
            </a:endParaRPr>
          </a:p>
          <a:p>
            <a:pPr indent="0" lvl="0" marL="0" marR="0" rtl="0" algn="ctr">
              <a:lnSpc>
                <a:spcPct val="115000"/>
              </a:lnSpc>
              <a:spcBef>
                <a:spcPts val="100"/>
              </a:spcBef>
              <a:spcAft>
                <a:spcPts val="0"/>
              </a:spcAft>
              <a:buNone/>
            </a:pPr>
            <a:r>
              <a:t/>
            </a:r>
            <a:endParaRPr sz="900">
              <a:solidFill>
                <a:srgbClr val="414140"/>
              </a:solidFill>
              <a:latin typeface="Montserrat Light"/>
              <a:ea typeface="Montserrat Light"/>
              <a:cs typeface="Montserrat Light"/>
              <a:sym typeface="Montserrat Light"/>
            </a:endParaRPr>
          </a:p>
        </p:txBody>
      </p:sp>
      <p:sp>
        <p:nvSpPr>
          <p:cNvPr id="241" name="Google Shape;241;p32"/>
          <p:cNvSpPr txBox="1"/>
          <p:nvPr/>
        </p:nvSpPr>
        <p:spPr>
          <a:xfrm>
            <a:off x="5960779" y="3320825"/>
            <a:ext cx="1986900" cy="1402800"/>
          </a:xfrm>
          <a:prstGeom prst="rect">
            <a:avLst/>
          </a:prstGeom>
          <a:noFill/>
          <a:ln>
            <a:noFill/>
          </a:ln>
        </p:spPr>
        <p:txBody>
          <a:bodyPr anchorCtr="0" anchor="t" bIns="0" lIns="0" spcFirstLastPara="1" rIns="0" wrap="square" tIns="26550">
            <a:noAutofit/>
          </a:bodyPr>
          <a:lstStyle/>
          <a:p>
            <a:pPr indent="-25400" lvl="0" marL="88900" marR="63500" rtl="0" algn="l">
              <a:lnSpc>
                <a:spcPct val="115000"/>
              </a:lnSpc>
              <a:spcBef>
                <a:spcPts val="100"/>
              </a:spcBef>
              <a:spcAft>
                <a:spcPts val="0"/>
              </a:spcAft>
              <a:buNone/>
            </a:pPr>
            <a:r>
              <a:rPr lang="es" sz="900">
                <a:solidFill>
                  <a:srgbClr val="414140"/>
                </a:solidFill>
                <a:latin typeface="Montserrat Light"/>
                <a:ea typeface="Montserrat Light"/>
                <a:cs typeface="Montserrat Light"/>
                <a:sym typeface="Montserrat Light"/>
              </a:rPr>
              <a:t>La implementación del proyecto se refiere a la ejecución de la solución diseñada, integrando los aprendizajes y recomendaciones, ajustando la solución y midiendo primeros resultados de la solución implementada.</a:t>
            </a:r>
            <a:endParaRPr sz="900">
              <a:solidFill>
                <a:srgbClr val="414140"/>
              </a:solidFill>
              <a:latin typeface="Montserrat Light"/>
              <a:ea typeface="Montserrat Light"/>
              <a:cs typeface="Montserrat Light"/>
              <a:sym typeface="Montserrat Light"/>
            </a:endParaRPr>
          </a:p>
          <a:p>
            <a:pPr indent="-25400" lvl="0" marL="88900" marR="63500" rtl="0" algn="l">
              <a:lnSpc>
                <a:spcPct val="115000"/>
              </a:lnSpc>
              <a:spcBef>
                <a:spcPts val="100"/>
              </a:spcBef>
              <a:spcAft>
                <a:spcPts val="0"/>
              </a:spcAft>
              <a:buNone/>
            </a:pPr>
            <a:r>
              <a:t/>
            </a:r>
            <a:endParaRPr sz="900">
              <a:solidFill>
                <a:srgbClr val="414140"/>
              </a:solidFill>
              <a:latin typeface="Montserrat Light"/>
              <a:ea typeface="Montserrat Light"/>
              <a:cs typeface="Montserrat Light"/>
              <a:sym typeface="Montserrat Light"/>
            </a:endParaRPr>
          </a:p>
        </p:txBody>
      </p:sp>
      <p:sp>
        <p:nvSpPr>
          <p:cNvPr id="242" name="Google Shape;242;p32"/>
          <p:cNvSpPr txBox="1"/>
          <p:nvPr/>
        </p:nvSpPr>
        <p:spPr>
          <a:xfrm>
            <a:off x="3227225" y="3320825"/>
            <a:ext cx="2308200" cy="14028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0"/>
              </a:spcBef>
              <a:spcAft>
                <a:spcPts val="0"/>
              </a:spcAft>
              <a:buNone/>
            </a:pPr>
            <a:r>
              <a:rPr lang="es" sz="900">
                <a:solidFill>
                  <a:srgbClr val="414140"/>
                </a:solidFill>
                <a:latin typeface="Montserrat Light"/>
                <a:ea typeface="Montserrat Light"/>
                <a:cs typeface="Montserrat Light"/>
                <a:sym typeface="Montserrat Light"/>
              </a:rPr>
              <a:t>La fase de diseño de la solución se refiere a recoger los hallazgos relevantes de la etapa de diagnóstico y utilizarlos como insumos clave para el diseño, considerando la voz de los usuarios y sus necesidades. Durante esta fase se pueden realizar actividades para integrar la visión de los usuarios en la solución.</a:t>
            </a:r>
            <a:endParaRPr sz="900">
              <a:solidFill>
                <a:srgbClr val="414140"/>
              </a:solidFill>
              <a:latin typeface="Montserrat Light"/>
              <a:ea typeface="Montserrat Light"/>
              <a:cs typeface="Montserrat Light"/>
              <a:sym typeface="Montserrat Light"/>
            </a:endParaRPr>
          </a:p>
        </p:txBody>
      </p:sp>
      <p:pic>
        <p:nvPicPr>
          <p:cNvPr id="243" name="Google Shape;243;p32"/>
          <p:cNvPicPr preferRelativeResize="0"/>
          <p:nvPr/>
        </p:nvPicPr>
        <p:blipFill>
          <a:blip r:embed="rId4">
            <a:alphaModFix/>
          </a:blip>
          <a:stretch>
            <a:fillRect/>
          </a:stretch>
        </p:blipFill>
        <p:spPr>
          <a:xfrm>
            <a:off x="1652306" y="1472025"/>
            <a:ext cx="533489" cy="725000"/>
          </a:xfrm>
          <a:prstGeom prst="rect">
            <a:avLst/>
          </a:prstGeom>
          <a:noFill/>
          <a:ln>
            <a:noFill/>
          </a:ln>
        </p:spPr>
      </p:pic>
      <p:pic>
        <p:nvPicPr>
          <p:cNvPr id="244" name="Google Shape;244;p32"/>
          <p:cNvPicPr preferRelativeResize="0"/>
          <p:nvPr/>
        </p:nvPicPr>
        <p:blipFill>
          <a:blip r:embed="rId5">
            <a:alphaModFix/>
          </a:blip>
          <a:stretch>
            <a:fillRect/>
          </a:stretch>
        </p:blipFill>
        <p:spPr>
          <a:xfrm>
            <a:off x="3989675" y="1472025"/>
            <a:ext cx="699050" cy="709000"/>
          </a:xfrm>
          <a:prstGeom prst="rect">
            <a:avLst/>
          </a:prstGeom>
          <a:noFill/>
          <a:ln>
            <a:noFill/>
          </a:ln>
        </p:spPr>
      </p:pic>
      <p:pic>
        <p:nvPicPr>
          <p:cNvPr id="245" name="Google Shape;245;p32"/>
          <p:cNvPicPr preferRelativeResize="0"/>
          <p:nvPr/>
        </p:nvPicPr>
        <p:blipFill>
          <a:blip r:embed="rId6">
            <a:alphaModFix/>
          </a:blip>
          <a:stretch>
            <a:fillRect/>
          </a:stretch>
        </p:blipFill>
        <p:spPr>
          <a:xfrm rot="959014">
            <a:off x="6694866" y="1373714"/>
            <a:ext cx="487193" cy="921621"/>
          </a:xfrm>
          <a:prstGeom prst="rect">
            <a:avLst/>
          </a:prstGeom>
          <a:noFill/>
          <a:ln>
            <a:noFill/>
          </a:ln>
        </p:spPr>
      </p:pic>
      <p:sp>
        <p:nvSpPr>
          <p:cNvPr id="246" name="Google Shape;246;p32"/>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61" name="Shape 2161"/>
        <p:cNvGrpSpPr/>
        <p:nvPr/>
      </p:nvGrpSpPr>
      <p:grpSpPr>
        <a:xfrm>
          <a:off x="0" y="0"/>
          <a:ext cx="0" cy="0"/>
          <a:chOff x="0" y="0"/>
          <a:chExt cx="0" cy="0"/>
        </a:xfrm>
      </p:grpSpPr>
      <p:sp>
        <p:nvSpPr>
          <p:cNvPr id="2162" name="Google Shape;2162;p122"/>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163" name="Google Shape;2163;p122"/>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rtl="0" algn="ctr">
              <a:lnSpc>
                <a:spcPct val="120000"/>
              </a:lnSpc>
              <a:spcBef>
                <a:spcPts val="0"/>
              </a:spcBef>
              <a:spcAft>
                <a:spcPts val="0"/>
              </a:spcAft>
              <a:buClr>
                <a:schemeClr val="dk1"/>
              </a:buClr>
              <a:buFont typeface="Arial"/>
              <a:buNone/>
            </a:pPr>
            <a:r>
              <a:rPr lang="es" sz="700">
                <a:solidFill>
                  <a:srgbClr val="2E75FF"/>
                </a:solidFill>
                <a:latin typeface="Montserrat Light"/>
                <a:ea typeface="Montserrat Light"/>
                <a:cs typeface="Montserrat Light"/>
                <a:sym typeface="Montserrat Light"/>
              </a:rPr>
              <a:t>Informe de resultados  Fase Diagnóstico</a:t>
            </a:r>
            <a:endParaRPr sz="700">
              <a:solidFill>
                <a:schemeClr val="dk1"/>
              </a:solidFill>
              <a:latin typeface="Montserrat Light"/>
              <a:ea typeface="Montserrat Light"/>
              <a:cs typeface="Montserrat Light"/>
              <a:sym typeface="Montserrat Light"/>
            </a:endParaRPr>
          </a:p>
          <a:p>
            <a:pPr indent="0" lvl="0" marL="0" marR="0" rtl="0" algn="ctr">
              <a:lnSpc>
                <a:spcPct val="120000"/>
              </a:lnSpc>
              <a:spcBef>
                <a:spcPts val="0"/>
              </a:spcBef>
              <a:spcAft>
                <a:spcPts val="0"/>
              </a:spcAft>
              <a:buNone/>
            </a:pPr>
            <a:r>
              <a:t/>
            </a:r>
            <a:endParaRPr sz="700">
              <a:solidFill>
                <a:srgbClr val="2E75FF"/>
              </a:solidFill>
              <a:latin typeface="Montserrat Light"/>
              <a:ea typeface="Montserrat Light"/>
              <a:cs typeface="Montserrat Light"/>
              <a:sym typeface="Montserrat Light"/>
            </a:endParaRPr>
          </a:p>
        </p:txBody>
      </p:sp>
      <p:sp>
        <p:nvSpPr>
          <p:cNvPr id="2164" name="Google Shape;2164;p122"/>
          <p:cNvSpPr txBox="1"/>
          <p:nvPr/>
        </p:nvSpPr>
        <p:spPr>
          <a:xfrm>
            <a:off x="8549050" y="4577325"/>
            <a:ext cx="3228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100</a:t>
            </a:r>
            <a:endParaRPr sz="1500">
              <a:latin typeface="Bitter"/>
              <a:ea typeface="Bitter"/>
              <a:cs typeface="Bitter"/>
              <a:sym typeface="Bitter"/>
            </a:endParaRPr>
          </a:p>
        </p:txBody>
      </p:sp>
      <p:sp>
        <p:nvSpPr>
          <p:cNvPr id="2165" name="Google Shape;2165;p122"/>
          <p:cNvSpPr txBox="1"/>
          <p:nvPr/>
        </p:nvSpPr>
        <p:spPr>
          <a:xfrm>
            <a:off x="577175" y="229775"/>
            <a:ext cx="38568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Estrategia de involucramiento de actores: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b="1" i="1" sz="1200">
              <a:solidFill>
                <a:srgbClr val="055CF2"/>
              </a:solidFill>
              <a:latin typeface="Bitter"/>
              <a:ea typeface="Bitter"/>
              <a:cs typeface="Bitter"/>
              <a:sym typeface="Bitter"/>
            </a:endParaRPr>
          </a:p>
        </p:txBody>
      </p:sp>
      <p:sp>
        <p:nvSpPr>
          <p:cNvPr id="2166" name="Google Shape;2166;p122"/>
          <p:cNvSpPr txBox="1"/>
          <p:nvPr/>
        </p:nvSpPr>
        <p:spPr>
          <a:xfrm>
            <a:off x="773025" y="1124575"/>
            <a:ext cx="2895000" cy="17469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000">
                <a:solidFill>
                  <a:srgbClr val="FA5936"/>
                </a:solidFill>
                <a:latin typeface="Bitter"/>
                <a:ea typeface="Bitter"/>
                <a:cs typeface="Bitter"/>
                <a:sym typeface="Bitter"/>
              </a:rPr>
              <a:t>Actores claves a involucrar:</a:t>
            </a:r>
            <a:endParaRPr b="1" sz="1000">
              <a:solidFill>
                <a:srgbClr val="FA5936"/>
              </a:solidFill>
              <a:latin typeface="Bitter"/>
              <a:ea typeface="Bitter"/>
              <a:cs typeface="Bitter"/>
              <a:sym typeface="Bitter"/>
            </a:endParaRPr>
          </a:p>
          <a:p>
            <a:pPr indent="0" lvl="0" marL="0" rtl="0" algn="l">
              <a:lnSpc>
                <a:spcPct val="115000"/>
              </a:lnSpc>
              <a:spcBef>
                <a:spcPts val="800"/>
              </a:spcBef>
              <a:spcAft>
                <a:spcPts val="0"/>
              </a:spcAft>
              <a:buNone/>
            </a:pPr>
            <a:r>
              <a:rPr lang="es" sz="800">
                <a:solidFill>
                  <a:srgbClr val="414140"/>
                </a:solidFill>
                <a:latin typeface="Montserrat"/>
                <a:ea typeface="Montserrat"/>
                <a:cs typeface="Montserrat"/>
                <a:sym typeface="Montserrat"/>
              </a:rPr>
              <a:t>Según lo levantado durante la etapa diagnóstico, se identificaron actores clave en el nivel territorial (regional y comunal) que es necesario considerar en la implementación de la solución. A continuación se presenta el mapa de actores y el mapa de redes sociales levantados y las recomendaciones para llevar a cabo estrategias para asegurar el apoyo de estos actores en el desarrollo del proyecto (para más información ver documento “Análisis de mapa de actores y relaciones del sistema residencial”).</a:t>
            </a:r>
            <a:endParaRPr sz="800">
              <a:solidFill>
                <a:srgbClr val="414140"/>
              </a:solidFill>
              <a:latin typeface="Montserrat"/>
              <a:ea typeface="Montserrat"/>
              <a:cs typeface="Montserrat"/>
              <a:sym typeface="Montserrat"/>
            </a:endParaRPr>
          </a:p>
          <a:p>
            <a:pPr indent="0" lvl="0" marL="0" rtl="0" algn="l">
              <a:lnSpc>
                <a:spcPct val="115000"/>
              </a:lnSpc>
              <a:spcBef>
                <a:spcPts val="800"/>
              </a:spcBef>
              <a:spcAft>
                <a:spcPts val="0"/>
              </a:spcAft>
              <a:buNone/>
            </a:pPr>
            <a:r>
              <a:rPr lang="es" sz="800">
                <a:solidFill>
                  <a:srgbClr val="414140"/>
                </a:solidFill>
                <a:latin typeface="Montserrat"/>
                <a:ea typeface="Montserrat"/>
                <a:cs typeface="Montserrat"/>
                <a:sym typeface="Montserrat"/>
              </a:rPr>
              <a:t>Al aplicar un análisis de mapa de actores, se identifican cuatro grandes grupos respecto al poder/influencia e interés que pueden tener en apoyar el proyecto, con sus respectivas estrategias de involucramiento en el proyecto (figura 7).</a:t>
            </a:r>
            <a:endParaRPr sz="800">
              <a:solidFill>
                <a:srgbClr val="414140"/>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800"/>
              </a:spcBef>
              <a:spcAft>
                <a:spcPts val="800"/>
              </a:spcAft>
              <a:buNone/>
            </a:pPr>
            <a:r>
              <a:t/>
            </a:r>
            <a:endParaRPr sz="800">
              <a:solidFill>
                <a:srgbClr val="414140"/>
              </a:solidFill>
              <a:latin typeface="Montserrat"/>
              <a:ea typeface="Montserrat"/>
              <a:cs typeface="Montserrat"/>
              <a:sym typeface="Montserrat"/>
            </a:endParaRPr>
          </a:p>
        </p:txBody>
      </p:sp>
      <p:graphicFrame>
        <p:nvGraphicFramePr>
          <p:cNvPr id="2167" name="Google Shape;2167;p122"/>
          <p:cNvGraphicFramePr/>
          <p:nvPr/>
        </p:nvGraphicFramePr>
        <p:xfrm>
          <a:off x="4256754" y="1041745"/>
          <a:ext cx="3000000" cy="3000000"/>
        </p:xfrm>
        <a:graphic>
          <a:graphicData uri="http://schemas.openxmlformats.org/drawingml/2006/table">
            <a:tbl>
              <a:tblPr>
                <a:noFill/>
                <a:tableStyleId>{37A077D9-EE78-4FB7-A1BF-B7B25900B0D2}</a:tableStyleId>
              </a:tblPr>
              <a:tblGrid>
                <a:gridCol w="2092025"/>
                <a:gridCol w="2095000"/>
              </a:tblGrid>
              <a:tr h="1792950">
                <a:tc>
                  <a:txBody>
                    <a:bodyPr/>
                    <a:lstStyle/>
                    <a:p>
                      <a:pPr indent="0" lvl="0" marL="0" marR="0" rtl="0" algn="l">
                        <a:spcBef>
                          <a:spcPts val="0"/>
                        </a:spcBef>
                        <a:spcAft>
                          <a:spcPts val="0"/>
                        </a:spcAft>
                        <a:buClr>
                          <a:srgbClr val="000000"/>
                        </a:buClr>
                        <a:buSzPts val="1200"/>
                        <a:buFont typeface="Arial"/>
                        <a:buNone/>
                      </a:pPr>
                      <a:r>
                        <a:rPr b="1" lang="es" sz="1200">
                          <a:solidFill>
                            <a:srgbClr val="414140"/>
                          </a:solidFill>
                          <a:latin typeface="Bitter"/>
                          <a:ea typeface="Bitter"/>
                          <a:cs typeface="Bitter"/>
                          <a:sym typeface="Bitter"/>
                        </a:rPr>
                        <a:t>3. "Desafiantes"</a:t>
                      </a:r>
                      <a:endParaRPr b="1" sz="1200">
                        <a:solidFill>
                          <a:srgbClr val="414140"/>
                        </a:solidFill>
                        <a:latin typeface="Bitter"/>
                        <a:ea typeface="Bitter"/>
                        <a:cs typeface="Bitter"/>
                        <a:sym typeface="Bitter"/>
                      </a:endParaRPr>
                    </a:p>
                    <a:p>
                      <a:pPr indent="0" lvl="0" marL="0" marR="0" rtl="0" algn="l">
                        <a:spcBef>
                          <a:spcPts val="0"/>
                        </a:spcBef>
                        <a:spcAft>
                          <a:spcPts val="0"/>
                        </a:spcAft>
                        <a:buClr>
                          <a:srgbClr val="000000"/>
                        </a:buClr>
                        <a:buSzPts val="1200"/>
                        <a:buFont typeface="Arial"/>
                        <a:buNone/>
                      </a:pPr>
                      <a:r>
                        <a:t/>
                      </a:r>
                      <a:endParaRPr sz="900">
                        <a:solidFill>
                          <a:srgbClr val="888888"/>
                        </a:solidFill>
                        <a:latin typeface="Montserrat"/>
                        <a:ea typeface="Montserrat"/>
                        <a:cs typeface="Montserrat"/>
                        <a:sym typeface="Montserrat"/>
                      </a:endParaRPr>
                    </a:p>
                    <a:p>
                      <a:pPr indent="0" lvl="0" marL="0" marR="0" rtl="0" algn="l">
                        <a:spcBef>
                          <a:spcPts val="0"/>
                        </a:spcBef>
                        <a:spcAft>
                          <a:spcPts val="0"/>
                        </a:spcAft>
                        <a:buClr>
                          <a:srgbClr val="000000"/>
                        </a:buClr>
                        <a:buSzPts val="1200"/>
                        <a:buFont typeface="Arial"/>
                        <a:buNone/>
                      </a:pPr>
                      <a:r>
                        <a:rPr lang="es" sz="700">
                          <a:solidFill>
                            <a:srgbClr val="888888"/>
                          </a:solidFill>
                          <a:latin typeface="Montserrat"/>
                          <a:ea typeface="Montserrat"/>
                          <a:cs typeface="Montserrat"/>
                          <a:sym typeface="Montserrat"/>
                        </a:rPr>
                        <a:t>(Coaliciones sociedad civil, Centros de estudios, Defensoría de la Niñez, Parlamento: Comisiones temáticas y de presupuestos, Servicios públicos directamente relacionados con el apoyo a los procesos que se realiza con los NNA tales como educación, salud, subsecretaría de la niñez.)</a:t>
                      </a:r>
                      <a:endParaRPr sz="700">
                        <a:solidFill>
                          <a:srgbClr val="888888"/>
                        </a:solidFill>
                        <a:latin typeface="Montserrat"/>
                        <a:ea typeface="Montserrat"/>
                        <a:cs typeface="Montserrat"/>
                        <a:sym typeface="Montserrat"/>
                      </a:endParaRPr>
                    </a:p>
                  </a:txBody>
                  <a:tcPr marT="100375" marB="100375" marR="319550" marL="90000">
                    <a:lnL cap="flat" cmpd="sng" w="9525">
                      <a:solidFill>
                        <a:srgbClr val="9E9E9E">
                          <a:alpha val="0"/>
                        </a:srgbClr>
                      </a:solidFill>
                      <a:prstDash val="solid"/>
                      <a:round/>
                      <a:headEnd len="sm" w="sm" type="none"/>
                      <a:tailEnd len="sm" w="sm" type="none"/>
                    </a:lnL>
                    <a:lnR cap="flat" cmpd="sng" w="9525">
                      <a:solidFill>
                        <a:srgbClr val="888888"/>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888888"/>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200"/>
                        <a:buFont typeface="Arial"/>
                        <a:buNone/>
                      </a:pPr>
                      <a:r>
                        <a:rPr b="1" lang="es" sz="1200">
                          <a:solidFill>
                            <a:srgbClr val="414140"/>
                          </a:solidFill>
                          <a:latin typeface="Bitter"/>
                          <a:ea typeface="Bitter"/>
                          <a:cs typeface="Bitter"/>
                          <a:sym typeface="Bitter"/>
                        </a:rPr>
                        <a:t>1. "Líderes" </a:t>
                      </a:r>
                      <a:endParaRPr b="1" sz="1200">
                        <a:solidFill>
                          <a:srgbClr val="414140"/>
                        </a:solidFill>
                        <a:latin typeface="Bitter"/>
                        <a:ea typeface="Bitter"/>
                        <a:cs typeface="Bitter"/>
                        <a:sym typeface="Bitter"/>
                      </a:endParaRPr>
                    </a:p>
                    <a:p>
                      <a:pPr indent="0" lvl="0" marL="0" rtl="0" algn="l">
                        <a:spcBef>
                          <a:spcPts val="0"/>
                        </a:spcBef>
                        <a:spcAft>
                          <a:spcPts val="0"/>
                        </a:spcAft>
                        <a:buClr>
                          <a:srgbClr val="000000"/>
                        </a:buClr>
                        <a:buSzPts val="1200"/>
                        <a:buFont typeface="Arial"/>
                        <a:buNone/>
                      </a:pPr>
                      <a:r>
                        <a:t/>
                      </a:r>
                      <a:endParaRPr sz="900">
                        <a:solidFill>
                          <a:srgbClr val="888888"/>
                        </a:solidFill>
                        <a:latin typeface="Montserrat"/>
                        <a:ea typeface="Montserrat"/>
                        <a:cs typeface="Montserrat"/>
                        <a:sym typeface="Montserrat"/>
                      </a:endParaRPr>
                    </a:p>
                    <a:p>
                      <a:pPr indent="0" lvl="0" marL="0" rtl="0" algn="l">
                        <a:spcBef>
                          <a:spcPts val="0"/>
                        </a:spcBef>
                        <a:spcAft>
                          <a:spcPts val="0"/>
                        </a:spcAft>
                        <a:buClr>
                          <a:srgbClr val="000000"/>
                        </a:buClr>
                        <a:buSzPts val="1200"/>
                        <a:buFont typeface="Arial"/>
                        <a:buNone/>
                      </a:pPr>
                      <a:r>
                        <a:rPr lang="es" sz="700">
                          <a:solidFill>
                            <a:srgbClr val="888888"/>
                          </a:solidFill>
                          <a:latin typeface="Montserrat"/>
                          <a:ea typeface="Montserrat"/>
                          <a:cs typeface="Montserrat"/>
                          <a:sym typeface="Montserrat"/>
                        </a:rPr>
                        <a:t>(Capacitadores más conocidos, Instituciones con malla de formación, SENCE, Centros capacitación Ues y Cft, Universidades, Certificación competencias (Chile Valora), Financiamiento internacional, Financiamiento estatal, Tribunales, Asociación de trabajadores, Asociación de profesionales, Parlamento: Comisiones proyectos Infancia y familia, Municipalidades, Sename Nacional, Direcciones Regionales de Sename)</a:t>
                      </a:r>
                      <a:endParaRPr sz="900">
                        <a:solidFill>
                          <a:srgbClr val="888888"/>
                        </a:solidFill>
                        <a:latin typeface="Montserrat"/>
                        <a:ea typeface="Montserrat"/>
                        <a:cs typeface="Montserrat"/>
                        <a:sym typeface="Montserrat"/>
                      </a:endParaRPr>
                    </a:p>
                  </a:txBody>
                  <a:tcPr marT="100375" marB="100375" marR="124850" marL="319550">
                    <a:lnL cap="flat" cmpd="sng" w="9525">
                      <a:solidFill>
                        <a:srgbClr val="888888"/>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888888"/>
                      </a:solidFill>
                      <a:prstDash val="solid"/>
                      <a:round/>
                      <a:headEnd len="sm" w="sm" type="none"/>
                      <a:tailEnd len="sm" w="sm" type="none"/>
                    </a:lnB>
                  </a:tcPr>
                </a:tc>
              </a:tr>
              <a:tr h="1199500">
                <a:tc>
                  <a:txBody>
                    <a:bodyPr/>
                    <a:lstStyle/>
                    <a:p>
                      <a:pPr indent="0" lvl="0" marL="0" marR="0" rtl="0" algn="l">
                        <a:spcBef>
                          <a:spcPts val="0"/>
                        </a:spcBef>
                        <a:spcAft>
                          <a:spcPts val="0"/>
                        </a:spcAft>
                        <a:buClr>
                          <a:srgbClr val="000000"/>
                        </a:buClr>
                        <a:buSzPts val="1200"/>
                        <a:buFont typeface="Arial"/>
                        <a:buNone/>
                      </a:pPr>
                      <a:r>
                        <a:t/>
                      </a:r>
                      <a:endParaRPr b="1" sz="1200">
                        <a:solidFill>
                          <a:srgbClr val="414140"/>
                        </a:solidFill>
                        <a:latin typeface="Bitter"/>
                        <a:ea typeface="Bitter"/>
                        <a:cs typeface="Bitter"/>
                        <a:sym typeface="Bitter"/>
                      </a:endParaRPr>
                    </a:p>
                    <a:p>
                      <a:pPr indent="0" lvl="0" marL="0" marR="0" rtl="0" algn="l">
                        <a:spcBef>
                          <a:spcPts val="0"/>
                        </a:spcBef>
                        <a:spcAft>
                          <a:spcPts val="0"/>
                        </a:spcAft>
                        <a:buClr>
                          <a:srgbClr val="000000"/>
                        </a:buClr>
                        <a:buSzPts val="1200"/>
                        <a:buFont typeface="Arial"/>
                        <a:buNone/>
                      </a:pPr>
                      <a:r>
                        <a:rPr b="1" lang="es" sz="1200">
                          <a:solidFill>
                            <a:srgbClr val="414140"/>
                          </a:solidFill>
                          <a:latin typeface="Bitter"/>
                          <a:ea typeface="Bitter"/>
                          <a:cs typeface="Bitter"/>
                          <a:sym typeface="Bitter"/>
                        </a:rPr>
                        <a:t>4. "Jugadores de nicho" </a:t>
                      </a:r>
                      <a:endParaRPr b="1" sz="1200">
                        <a:solidFill>
                          <a:srgbClr val="414140"/>
                        </a:solidFill>
                        <a:latin typeface="Bitter"/>
                        <a:ea typeface="Bitter"/>
                        <a:cs typeface="Bitter"/>
                        <a:sym typeface="Bitter"/>
                      </a:endParaRPr>
                    </a:p>
                    <a:p>
                      <a:pPr indent="0" lvl="0" marL="0" marR="0" rtl="0" algn="l">
                        <a:spcBef>
                          <a:spcPts val="0"/>
                        </a:spcBef>
                        <a:spcAft>
                          <a:spcPts val="0"/>
                        </a:spcAft>
                        <a:buClr>
                          <a:srgbClr val="000000"/>
                        </a:buClr>
                        <a:buSzPts val="1200"/>
                        <a:buFont typeface="Arial"/>
                        <a:buNone/>
                      </a:pPr>
                      <a:r>
                        <a:t/>
                      </a:r>
                      <a:endParaRPr sz="900">
                        <a:solidFill>
                          <a:srgbClr val="888888"/>
                        </a:solidFill>
                        <a:latin typeface="Montserrat"/>
                        <a:ea typeface="Montserrat"/>
                        <a:cs typeface="Montserrat"/>
                        <a:sym typeface="Montserrat"/>
                      </a:endParaRPr>
                    </a:p>
                    <a:p>
                      <a:pPr indent="0" lvl="0" marL="0" marR="0" rtl="0" algn="l">
                        <a:spcBef>
                          <a:spcPts val="0"/>
                        </a:spcBef>
                        <a:spcAft>
                          <a:spcPts val="0"/>
                        </a:spcAft>
                        <a:buClr>
                          <a:srgbClr val="000000"/>
                        </a:buClr>
                        <a:buSzPts val="1200"/>
                        <a:buFont typeface="Arial"/>
                        <a:buNone/>
                      </a:pPr>
                      <a:r>
                        <a:rPr lang="es" sz="700">
                          <a:solidFill>
                            <a:srgbClr val="888888"/>
                          </a:solidFill>
                          <a:latin typeface="Montserrat"/>
                          <a:ea typeface="Montserrat"/>
                          <a:cs typeface="Montserrat"/>
                          <a:sym typeface="Montserrat"/>
                        </a:rPr>
                        <a:t>(Redes empresariales, Empresas certificadoras, Financiamiento ONG, Redes de egresados, Resto del parlamento.)</a:t>
                      </a:r>
                      <a:endParaRPr sz="900">
                        <a:solidFill>
                          <a:srgbClr val="888888"/>
                        </a:solidFill>
                        <a:latin typeface="Montserrat"/>
                        <a:ea typeface="Montserrat"/>
                        <a:cs typeface="Montserrat"/>
                        <a:sym typeface="Montserrat"/>
                      </a:endParaRPr>
                    </a:p>
                  </a:txBody>
                  <a:tcPr marT="100375" marB="100375" marR="319550" marL="221225">
                    <a:lnL cap="flat" cmpd="sng" w="9525">
                      <a:solidFill>
                        <a:srgbClr val="9E9E9E">
                          <a:alpha val="0"/>
                        </a:srgbClr>
                      </a:solidFill>
                      <a:prstDash val="solid"/>
                      <a:round/>
                      <a:headEnd len="sm" w="sm" type="none"/>
                      <a:tailEnd len="sm" w="sm" type="none"/>
                    </a:lnL>
                    <a:lnR cap="flat" cmpd="sng" w="9525">
                      <a:solidFill>
                        <a:srgbClr val="888888"/>
                      </a:solidFill>
                      <a:prstDash val="solid"/>
                      <a:round/>
                      <a:headEnd len="sm" w="sm" type="none"/>
                      <a:tailEnd len="sm" w="sm" type="none"/>
                    </a:lnR>
                    <a:lnT cap="flat" cmpd="sng" w="9525">
                      <a:solidFill>
                        <a:srgbClr val="888888"/>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200"/>
                        <a:buFont typeface="Arial"/>
                        <a:buNone/>
                      </a:pPr>
                      <a:r>
                        <a:t/>
                      </a:r>
                      <a:endParaRPr b="1" sz="1200">
                        <a:solidFill>
                          <a:srgbClr val="414140"/>
                        </a:solidFill>
                        <a:latin typeface="Bitter"/>
                        <a:ea typeface="Bitter"/>
                        <a:cs typeface="Bitter"/>
                        <a:sym typeface="Bitter"/>
                      </a:endParaRPr>
                    </a:p>
                    <a:p>
                      <a:pPr indent="0" lvl="0" marL="0" rtl="0" algn="l">
                        <a:spcBef>
                          <a:spcPts val="0"/>
                        </a:spcBef>
                        <a:spcAft>
                          <a:spcPts val="0"/>
                        </a:spcAft>
                        <a:buClr>
                          <a:srgbClr val="000000"/>
                        </a:buClr>
                        <a:buSzPts val="1200"/>
                        <a:buFont typeface="Arial"/>
                        <a:buNone/>
                      </a:pPr>
                      <a:r>
                        <a:rPr b="1" lang="es" sz="1200">
                          <a:solidFill>
                            <a:srgbClr val="414140"/>
                          </a:solidFill>
                          <a:latin typeface="Bitter"/>
                          <a:ea typeface="Bitter"/>
                          <a:cs typeface="Bitter"/>
                          <a:sym typeface="Bitter"/>
                        </a:rPr>
                        <a:t>2. "Visionarios”</a:t>
                      </a:r>
                      <a:endParaRPr b="1" sz="1200">
                        <a:solidFill>
                          <a:srgbClr val="414140"/>
                        </a:solidFill>
                        <a:latin typeface="Bitter"/>
                        <a:ea typeface="Bitter"/>
                        <a:cs typeface="Bitter"/>
                        <a:sym typeface="Bitter"/>
                      </a:endParaRPr>
                    </a:p>
                    <a:p>
                      <a:pPr indent="0" lvl="0" marL="0" rtl="0" algn="l">
                        <a:spcBef>
                          <a:spcPts val="0"/>
                        </a:spcBef>
                        <a:spcAft>
                          <a:spcPts val="0"/>
                        </a:spcAft>
                        <a:buClr>
                          <a:srgbClr val="000000"/>
                        </a:buClr>
                        <a:buSzPts val="1200"/>
                        <a:buFont typeface="Arial"/>
                        <a:buNone/>
                      </a:pPr>
                      <a:r>
                        <a:t/>
                      </a:r>
                      <a:endParaRPr sz="900">
                        <a:solidFill>
                          <a:srgbClr val="888888"/>
                        </a:solidFill>
                        <a:latin typeface="Montserrat"/>
                        <a:ea typeface="Montserrat"/>
                        <a:cs typeface="Montserrat"/>
                        <a:sym typeface="Montserrat"/>
                      </a:endParaRPr>
                    </a:p>
                    <a:p>
                      <a:pPr indent="0" lvl="0" marL="0" rtl="0" algn="l">
                        <a:spcBef>
                          <a:spcPts val="0"/>
                        </a:spcBef>
                        <a:spcAft>
                          <a:spcPts val="0"/>
                        </a:spcAft>
                        <a:buClr>
                          <a:srgbClr val="000000"/>
                        </a:buClr>
                        <a:buSzPts val="1200"/>
                        <a:buFont typeface="Arial"/>
                        <a:buNone/>
                      </a:pPr>
                      <a:r>
                        <a:rPr lang="es" sz="700">
                          <a:solidFill>
                            <a:srgbClr val="888888"/>
                          </a:solidFill>
                          <a:latin typeface="Montserrat"/>
                          <a:ea typeface="Montserrat"/>
                          <a:cs typeface="Montserrat"/>
                          <a:sym typeface="Montserrat"/>
                        </a:rPr>
                        <a:t>(Capacitadores menos conocidos, Asociación Seguridad, Otros capacitadores, OTIC, OTEC, Org. Salud y otros, Profesionales independientes)</a:t>
                      </a:r>
                      <a:endParaRPr sz="800">
                        <a:solidFill>
                          <a:srgbClr val="888888"/>
                        </a:solidFill>
                        <a:latin typeface="Montserrat"/>
                        <a:ea typeface="Montserrat"/>
                        <a:cs typeface="Montserrat"/>
                        <a:sym typeface="Montserrat"/>
                      </a:endParaRPr>
                    </a:p>
                  </a:txBody>
                  <a:tcPr marT="100375" marB="100375" marR="124850" marL="319550">
                    <a:lnL cap="flat" cmpd="sng" w="9525">
                      <a:solidFill>
                        <a:srgbClr val="888888"/>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888888"/>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cxnSp>
        <p:nvCxnSpPr>
          <p:cNvPr id="2168" name="Google Shape;2168;p122"/>
          <p:cNvCxnSpPr/>
          <p:nvPr/>
        </p:nvCxnSpPr>
        <p:spPr>
          <a:xfrm rot="10800000">
            <a:off x="4123775" y="932375"/>
            <a:ext cx="0" cy="3265800"/>
          </a:xfrm>
          <a:prstGeom prst="straightConnector1">
            <a:avLst/>
          </a:prstGeom>
          <a:noFill/>
          <a:ln cap="flat" cmpd="sng" w="19050">
            <a:solidFill>
              <a:srgbClr val="FA5936"/>
            </a:solidFill>
            <a:prstDash val="solid"/>
            <a:round/>
            <a:headEnd len="med" w="med" type="none"/>
            <a:tailEnd len="med" w="med" type="triangle"/>
          </a:ln>
        </p:spPr>
      </p:cxnSp>
      <p:cxnSp>
        <p:nvCxnSpPr>
          <p:cNvPr id="2169" name="Google Shape;2169;p122"/>
          <p:cNvCxnSpPr/>
          <p:nvPr/>
        </p:nvCxnSpPr>
        <p:spPr>
          <a:xfrm>
            <a:off x="4123766" y="4195538"/>
            <a:ext cx="4320000" cy="3600"/>
          </a:xfrm>
          <a:prstGeom prst="straightConnector1">
            <a:avLst/>
          </a:prstGeom>
          <a:noFill/>
          <a:ln cap="flat" cmpd="sng" w="19050">
            <a:solidFill>
              <a:srgbClr val="FA5936"/>
            </a:solidFill>
            <a:prstDash val="solid"/>
            <a:round/>
            <a:headEnd len="med" w="med" type="none"/>
            <a:tailEnd len="med" w="med" type="triangle"/>
          </a:ln>
        </p:spPr>
      </p:cxnSp>
      <p:sp>
        <p:nvSpPr>
          <p:cNvPr id="2170" name="Google Shape;2170;p122"/>
          <p:cNvSpPr txBox="1"/>
          <p:nvPr/>
        </p:nvSpPr>
        <p:spPr>
          <a:xfrm rot="-5400000">
            <a:off x="3127925" y="2627947"/>
            <a:ext cx="1668900" cy="322800"/>
          </a:xfrm>
          <a:prstGeom prst="rect">
            <a:avLst/>
          </a:prstGeom>
          <a:noFill/>
          <a:ln>
            <a:noFill/>
          </a:ln>
        </p:spPr>
        <p:txBody>
          <a:bodyPr anchorCtr="0" anchor="t" bIns="116700" lIns="116700" spcFirstLastPara="1" rIns="116700" wrap="square" tIns="116700">
            <a:noAutofit/>
          </a:bodyPr>
          <a:lstStyle/>
          <a:p>
            <a:pPr indent="0" lvl="0" marL="0" rtl="0" algn="ctr">
              <a:spcBef>
                <a:spcPts val="0"/>
              </a:spcBef>
              <a:spcAft>
                <a:spcPts val="0"/>
              </a:spcAft>
              <a:buNone/>
            </a:pPr>
            <a:r>
              <a:rPr lang="es" sz="800">
                <a:solidFill>
                  <a:srgbClr val="FA5936"/>
                </a:solidFill>
                <a:latin typeface="Montserrat"/>
                <a:ea typeface="Montserrat"/>
                <a:cs typeface="Montserrat"/>
                <a:sym typeface="Montserrat"/>
              </a:rPr>
              <a:t>Poder/influencia</a:t>
            </a:r>
            <a:endParaRPr sz="800">
              <a:solidFill>
                <a:srgbClr val="FA5936"/>
              </a:solidFill>
              <a:latin typeface="Montserrat"/>
              <a:ea typeface="Montserrat"/>
              <a:cs typeface="Montserrat"/>
              <a:sym typeface="Montserrat"/>
            </a:endParaRPr>
          </a:p>
        </p:txBody>
      </p:sp>
      <p:sp>
        <p:nvSpPr>
          <p:cNvPr id="2171" name="Google Shape;2171;p122"/>
          <p:cNvSpPr txBox="1"/>
          <p:nvPr/>
        </p:nvSpPr>
        <p:spPr>
          <a:xfrm>
            <a:off x="5687975" y="4196632"/>
            <a:ext cx="1350900" cy="208800"/>
          </a:xfrm>
          <a:prstGeom prst="rect">
            <a:avLst/>
          </a:prstGeom>
          <a:noFill/>
          <a:ln>
            <a:noFill/>
          </a:ln>
        </p:spPr>
        <p:txBody>
          <a:bodyPr anchorCtr="0" anchor="t" bIns="116700" lIns="116700" spcFirstLastPara="1" rIns="116700" wrap="square" tIns="116700">
            <a:noAutofit/>
          </a:bodyPr>
          <a:lstStyle/>
          <a:p>
            <a:pPr indent="0" lvl="0" marL="0" rtl="0" algn="ctr">
              <a:spcBef>
                <a:spcPts val="0"/>
              </a:spcBef>
              <a:spcAft>
                <a:spcPts val="0"/>
              </a:spcAft>
              <a:buNone/>
            </a:pPr>
            <a:r>
              <a:rPr lang="es" sz="800">
                <a:solidFill>
                  <a:srgbClr val="FA5936"/>
                </a:solidFill>
                <a:latin typeface="Montserrat"/>
                <a:ea typeface="Montserrat"/>
                <a:cs typeface="Montserrat"/>
                <a:sym typeface="Montserrat"/>
              </a:rPr>
              <a:t>Interés</a:t>
            </a:r>
            <a:endParaRPr sz="800">
              <a:solidFill>
                <a:srgbClr val="FA5936"/>
              </a:solidFill>
              <a:latin typeface="Montserrat"/>
              <a:ea typeface="Montserrat"/>
              <a:cs typeface="Montserrat"/>
              <a:sym typeface="Montserrat"/>
            </a:endParaRPr>
          </a:p>
        </p:txBody>
      </p:sp>
      <p:sp>
        <p:nvSpPr>
          <p:cNvPr id="2172" name="Google Shape;2172;p122"/>
          <p:cNvSpPr/>
          <p:nvPr/>
        </p:nvSpPr>
        <p:spPr>
          <a:xfrm>
            <a:off x="4123775" y="4398826"/>
            <a:ext cx="32700" cy="334500"/>
          </a:xfrm>
          <a:prstGeom prst="rect">
            <a:avLst/>
          </a:prstGeom>
          <a:solidFill>
            <a:srgbClr val="A4D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C1FF2"/>
              </a:solidFill>
            </a:endParaRPr>
          </a:p>
        </p:txBody>
      </p:sp>
      <p:sp>
        <p:nvSpPr>
          <p:cNvPr id="2173" name="Google Shape;2173;p122"/>
          <p:cNvSpPr txBox="1"/>
          <p:nvPr/>
        </p:nvSpPr>
        <p:spPr>
          <a:xfrm>
            <a:off x="4136768" y="4320038"/>
            <a:ext cx="1767600" cy="30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700">
                <a:solidFill>
                  <a:srgbClr val="A4DB3B"/>
                </a:solidFill>
                <a:latin typeface="Bitter"/>
                <a:ea typeface="Bitter"/>
                <a:cs typeface="Bitter"/>
                <a:sym typeface="Bitter"/>
              </a:rPr>
              <a:t>Figura  7</a:t>
            </a:r>
            <a:endParaRPr b="1" sz="700">
              <a:solidFill>
                <a:srgbClr val="A4DB3B"/>
              </a:solidFill>
              <a:latin typeface="Bitter"/>
              <a:ea typeface="Bitter"/>
              <a:cs typeface="Bitter"/>
              <a:sym typeface="Bitter"/>
            </a:endParaRPr>
          </a:p>
          <a:p>
            <a:pPr indent="0" lvl="0" marL="0" rtl="0" algn="l">
              <a:lnSpc>
                <a:spcPct val="115000"/>
              </a:lnSpc>
              <a:spcBef>
                <a:spcPts val="0"/>
              </a:spcBef>
              <a:spcAft>
                <a:spcPts val="0"/>
              </a:spcAft>
              <a:buNone/>
            </a:pPr>
            <a:r>
              <a:rPr lang="es" sz="600">
                <a:solidFill>
                  <a:srgbClr val="888888"/>
                </a:solidFill>
                <a:latin typeface="Montserrat"/>
                <a:ea typeface="Montserrat"/>
                <a:cs typeface="Montserrat"/>
                <a:sym typeface="Montserrat"/>
              </a:rPr>
              <a:t>Fuente: Elaboración propia a partir de Cuadrado Mágico de Gartner</a:t>
            </a:r>
            <a:endParaRPr sz="600">
              <a:solidFill>
                <a:srgbClr val="888888"/>
              </a:solidFill>
              <a:latin typeface="Montserrat"/>
              <a:ea typeface="Montserrat"/>
              <a:cs typeface="Montserrat"/>
              <a:sym typeface="Montserrat"/>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77" name="Shape 2177"/>
        <p:cNvGrpSpPr/>
        <p:nvPr/>
      </p:nvGrpSpPr>
      <p:grpSpPr>
        <a:xfrm>
          <a:off x="0" y="0"/>
          <a:ext cx="0" cy="0"/>
          <a:chOff x="0" y="0"/>
          <a:chExt cx="0" cy="0"/>
        </a:xfrm>
      </p:grpSpPr>
      <p:sp>
        <p:nvSpPr>
          <p:cNvPr id="2178" name="Google Shape;2178;p123"/>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179" name="Google Shape;2179;p123"/>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solidFill>
                <a:schemeClr val="dk1"/>
              </a:solidFill>
              <a:latin typeface="Montserrat Light"/>
              <a:ea typeface="Montserrat Light"/>
              <a:cs typeface="Montserrat Light"/>
              <a:sym typeface="Montserrat Light"/>
            </a:endParaRPr>
          </a:p>
          <a:p>
            <a:pPr indent="0" lvl="0" marL="0" marR="0" rtl="0" algn="ctr">
              <a:lnSpc>
                <a:spcPct val="120000"/>
              </a:lnSpc>
              <a:spcBef>
                <a:spcPts val="0"/>
              </a:spcBef>
              <a:spcAft>
                <a:spcPts val="0"/>
              </a:spcAft>
              <a:buNone/>
            </a:pPr>
            <a:r>
              <a:t/>
            </a:r>
            <a:endParaRPr sz="700">
              <a:solidFill>
                <a:srgbClr val="2E75FF"/>
              </a:solidFill>
              <a:latin typeface="Montserrat Light"/>
              <a:ea typeface="Montserrat Light"/>
              <a:cs typeface="Montserrat Light"/>
              <a:sym typeface="Montserrat Light"/>
            </a:endParaRPr>
          </a:p>
        </p:txBody>
      </p:sp>
      <p:sp>
        <p:nvSpPr>
          <p:cNvPr id="2180" name="Google Shape;2180;p123"/>
          <p:cNvSpPr txBox="1"/>
          <p:nvPr/>
        </p:nvSpPr>
        <p:spPr>
          <a:xfrm>
            <a:off x="691425" y="797325"/>
            <a:ext cx="37242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sz="1100">
                <a:solidFill>
                  <a:srgbClr val="D99466"/>
                </a:solidFill>
                <a:latin typeface="Bitter"/>
                <a:ea typeface="Bitter"/>
                <a:cs typeface="Bitter"/>
                <a:sym typeface="Bitter"/>
              </a:rPr>
              <a:t>1. Líderes</a:t>
            </a:r>
            <a:endParaRPr b="1" sz="1100">
              <a:solidFill>
                <a:srgbClr val="D99466"/>
              </a:solidFill>
              <a:latin typeface="Bitter"/>
              <a:ea typeface="Bitter"/>
              <a:cs typeface="Bitter"/>
              <a:sym typeface="Bitter"/>
            </a:endParaRPr>
          </a:p>
          <a:p>
            <a:pPr indent="0" lvl="0" marL="0" marR="0" rtl="0" algn="l">
              <a:lnSpc>
                <a:spcPct val="115000"/>
              </a:lnSpc>
              <a:spcBef>
                <a:spcPts val="100"/>
              </a:spcBef>
              <a:spcAft>
                <a:spcPts val="0"/>
              </a:spcAft>
              <a:buNone/>
            </a:pPr>
            <a:r>
              <a:rPr b="1" lang="es" sz="800">
                <a:solidFill>
                  <a:srgbClr val="D99466"/>
                </a:solidFill>
                <a:latin typeface="Montserrat"/>
                <a:ea typeface="Montserrat"/>
                <a:cs typeface="Montserrat"/>
                <a:sym typeface="Montserrat"/>
              </a:rPr>
              <a:t>Actores prioritarios a quienes se debe mantener a bordo</a:t>
            </a:r>
            <a:endParaRPr b="1" sz="800">
              <a:solidFill>
                <a:srgbClr val="D99466"/>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b="1" sz="800">
              <a:solidFill>
                <a:srgbClr val="D99466"/>
              </a:solidFill>
              <a:latin typeface="Montserrat"/>
              <a:ea typeface="Montserrat"/>
              <a:cs typeface="Montserrat"/>
              <a:sym typeface="Montserrat"/>
            </a:endParaRPr>
          </a:p>
          <a:p>
            <a:pPr indent="0" lvl="0" marL="0" marR="0" rtl="0" algn="l">
              <a:lnSpc>
                <a:spcPct val="115000"/>
              </a:lnSpc>
              <a:spcBef>
                <a:spcPts val="100"/>
              </a:spcBef>
              <a:spcAft>
                <a:spcPts val="0"/>
              </a:spcAft>
              <a:buNone/>
            </a:pPr>
            <a:r>
              <a:rPr lang="es" sz="800">
                <a:solidFill>
                  <a:srgbClr val="414140"/>
                </a:solidFill>
                <a:latin typeface="Montserrat"/>
                <a:ea typeface="Montserrat"/>
                <a:cs typeface="Montserrat"/>
                <a:sym typeface="Montserrat"/>
              </a:rPr>
              <a:t>El grupo es muy variado en los tipos de actores que lo componen. Actualmente tienen un alto nivel de poder, están bien posicionados en el ecosistema y poseen alta incidencia para el futuro, por lo que podrían servir de gran ayuda para movilizar a otros actores en favor del proyecto y también podrían facilitar la incorporación de otros actores. </a:t>
            </a:r>
            <a:r>
              <a:rPr b="1" lang="es" sz="800">
                <a:solidFill>
                  <a:srgbClr val="414140"/>
                </a:solidFill>
                <a:latin typeface="Montserrat"/>
                <a:ea typeface="Montserrat"/>
                <a:cs typeface="Montserrat"/>
                <a:sym typeface="Montserrat"/>
              </a:rPr>
              <a:t>El objetivo con ellos debe ser construir alianzas sólidas.</a:t>
            </a:r>
            <a:endParaRPr b="1"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800">
              <a:solidFill>
                <a:srgbClr val="888888"/>
              </a:solidFill>
              <a:latin typeface="Montserrat"/>
              <a:ea typeface="Montserrat"/>
              <a:cs typeface="Montserrat"/>
              <a:sym typeface="Montserrat"/>
            </a:endParaRPr>
          </a:p>
        </p:txBody>
      </p:sp>
      <p:sp>
        <p:nvSpPr>
          <p:cNvPr id="2181" name="Google Shape;2181;p123"/>
          <p:cNvSpPr txBox="1"/>
          <p:nvPr/>
        </p:nvSpPr>
        <p:spPr>
          <a:xfrm>
            <a:off x="691425" y="2367473"/>
            <a:ext cx="37242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sz="1100">
                <a:solidFill>
                  <a:srgbClr val="FCD608"/>
                </a:solidFill>
                <a:latin typeface="Bitter"/>
                <a:ea typeface="Bitter"/>
                <a:cs typeface="Bitter"/>
                <a:sym typeface="Bitter"/>
              </a:rPr>
              <a:t>2. Visionarios</a:t>
            </a:r>
            <a:endParaRPr b="1" sz="1100">
              <a:solidFill>
                <a:srgbClr val="FCD608"/>
              </a:solidFill>
              <a:latin typeface="Bitter"/>
              <a:ea typeface="Bitter"/>
              <a:cs typeface="Bitter"/>
              <a:sym typeface="Bitter"/>
            </a:endParaRPr>
          </a:p>
          <a:p>
            <a:pPr indent="0" lvl="0" marL="0" marR="0" rtl="0" algn="l">
              <a:lnSpc>
                <a:spcPct val="115000"/>
              </a:lnSpc>
              <a:spcBef>
                <a:spcPts val="100"/>
              </a:spcBef>
              <a:spcAft>
                <a:spcPts val="0"/>
              </a:spcAft>
              <a:buNone/>
            </a:pPr>
            <a:r>
              <a:rPr b="1" lang="es" sz="800">
                <a:solidFill>
                  <a:srgbClr val="FCD608"/>
                </a:solidFill>
                <a:latin typeface="Montserrat"/>
                <a:ea typeface="Montserrat"/>
                <a:cs typeface="Montserrat"/>
                <a:sym typeface="Montserrat"/>
              </a:rPr>
              <a:t>Actores que requieren apoyo para movilizarse</a:t>
            </a:r>
            <a:endParaRPr b="1" sz="800">
              <a:solidFill>
                <a:srgbClr val="FCD608"/>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b="1" sz="800">
              <a:solidFill>
                <a:srgbClr val="FCD608"/>
              </a:solidFill>
              <a:latin typeface="Montserrat"/>
              <a:ea typeface="Montserrat"/>
              <a:cs typeface="Montserrat"/>
              <a:sym typeface="Montserrat"/>
            </a:endParaRPr>
          </a:p>
          <a:p>
            <a:pPr indent="0" lvl="0" marL="0" marR="0" rtl="0" algn="l">
              <a:lnSpc>
                <a:spcPct val="115000"/>
              </a:lnSpc>
              <a:spcBef>
                <a:spcPts val="100"/>
              </a:spcBef>
              <a:spcAft>
                <a:spcPts val="0"/>
              </a:spcAft>
              <a:buNone/>
            </a:pPr>
            <a:r>
              <a:rPr lang="es" sz="800">
                <a:solidFill>
                  <a:srgbClr val="414140"/>
                </a:solidFill>
                <a:latin typeface="Montserrat"/>
                <a:ea typeface="Montserrat"/>
                <a:cs typeface="Montserrat"/>
                <a:sym typeface="Montserrat"/>
              </a:rPr>
              <a:t>Pueden tener una visión de cambio e innovación, pero aún no poseen una gran capacidad de ejecución ni experiencia en el trabajo con residencias. Sin embargo, los clusters de este grupo enriquecen la oferta de capacitación para residencias. Por lo tanto, s</a:t>
            </a:r>
            <a:r>
              <a:rPr b="1" lang="es" sz="800">
                <a:solidFill>
                  <a:srgbClr val="414140"/>
                </a:solidFill>
                <a:latin typeface="Montserrat"/>
                <a:ea typeface="Montserrat"/>
                <a:cs typeface="Montserrat"/>
                <a:sym typeface="Montserrat"/>
              </a:rPr>
              <a:t>e debe trabajar fidelizando a estas organizaciones.</a:t>
            </a:r>
            <a:endParaRPr b="1"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800">
              <a:solidFill>
                <a:srgbClr val="888888"/>
              </a:solidFill>
              <a:latin typeface="Montserrat"/>
              <a:ea typeface="Montserrat"/>
              <a:cs typeface="Montserrat"/>
              <a:sym typeface="Montserrat"/>
            </a:endParaRPr>
          </a:p>
        </p:txBody>
      </p:sp>
      <p:sp>
        <p:nvSpPr>
          <p:cNvPr id="2182" name="Google Shape;2182;p123"/>
          <p:cNvSpPr txBox="1"/>
          <p:nvPr/>
        </p:nvSpPr>
        <p:spPr>
          <a:xfrm>
            <a:off x="8563149" y="4577325"/>
            <a:ext cx="3087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101</a:t>
            </a:r>
            <a:endParaRPr sz="1500">
              <a:latin typeface="Bitter"/>
              <a:ea typeface="Bitter"/>
              <a:cs typeface="Bitter"/>
              <a:sym typeface="Bitter"/>
            </a:endParaRPr>
          </a:p>
        </p:txBody>
      </p:sp>
      <p:sp>
        <p:nvSpPr>
          <p:cNvPr id="2183" name="Google Shape;2183;p123"/>
          <p:cNvSpPr txBox="1"/>
          <p:nvPr/>
        </p:nvSpPr>
        <p:spPr>
          <a:xfrm>
            <a:off x="577175" y="229775"/>
            <a:ext cx="38568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Estrategia de involucramiento de actores: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b="1" i="1" sz="1200">
              <a:solidFill>
                <a:srgbClr val="055CF2"/>
              </a:solidFill>
              <a:latin typeface="Bitter"/>
              <a:ea typeface="Bitter"/>
              <a:cs typeface="Bitter"/>
              <a:sym typeface="Bitter"/>
            </a:endParaRPr>
          </a:p>
        </p:txBody>
      </p:sp>
      <p:sp>
        <p:nvSpPr>
          <p:cNvPr id="2184" name="Google Shape;2184;p123"/>
          <p:cNvSpPr txBox="1"/>
          <p:nvPr/>
        </p:nvSpPr>
        <p:spPr>
          <a:xfrm>
            <a:off x="4731825" y="797325"/>
            <a:ext cx="37242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sz="1100">
                <a:solidFill>
                  <a:srgbClr val="F20A66"/>
                </a:solidFill>
                <a:latin typeface="Bitter"/>
                <a:ea typeface="Bitter"/>
                <a:cs typeface="Bitter"/>
                <a:sym typeface="Bitter"/>
              </a:rPr>
              <a:t>3. Desafiantes</a:t>
            </a:r>
            <a:endParaRPr b="1" sz="1100">
              <a:solidFill>
                <a:srgbClr val="F20A66"/>
              </a:solidFill>
              <a:latin typeface="Bitter"/>
              <a:ea typeface="Bitter"/>
              <a:cs typeface="Bitter"/>
              <a:sym typeface="Bitter"/>
            </a:endParaRPr>
          </a:p>
          <a:p>
            <a:pPr indent="0" lvl="0" marL="0" marR="0" rtl="0" algn="l">
              <a:lnSpc>
                <a:spcPct val="115000"/>
              </a:lnSpc>
              <a:spcBef>
                <a:spcPts val="100"/>
              </a:spcBef>
              <a:spcAft>
                <a:spcPts val="0"/>
              </a:spcAft>
              <a:buNone/>
            </a:pPr>
            <a:r>
              <a:rPr b="1" lang="es" sz="800">
                <a:solidFill>
                  <a:srgbClr val="F20A66"/>
                </a:solidFill>
                <a:latin typeface="Montserrat"/>
                <a:ea typeface="Montserrat"/>
                <a:cs typeface="Montserrat"/>
                <a:sym typeface="Montserrat"/>
              </a:rPr>
              <a:t>Actores que se deben mantener satisfechos</a:t>
            </a:r>
            <a:endParaRPr b="1" sz="800">
              <a:solidFill>
                <a:srgbClr val="F20A66"/>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b="1" sz="800">
              <a:solidFill>
                <a:srgbClr val="D99466"/>
              </a:solidFill>
              <a:latin typeface="Montserrat"/>
              <a:ea typeface="Montserrat"/>
              <a:cs typeface="Montserrat"/>
              <a:sym typeface="Montserrat"/>
            </a:endParaRPr>
          </a:p>
          <a:p>
            <a:pPr indent="0" lvl="0" marL="0" marR="0" rtl="0" algn="l">
              <a:lnSpc>
                <a:spcPct val="115000"/>
              </a:lnSpc>
              <a:spcBef>
                <a:spcPts val="100"/>
              </a:spcBef>
              <a:spcAft>
                <a:spcPts val="0"/>
              </a:spcAft>
              <a:buNone/>
            </a:pPr>
            <a:r>
              <a:rPr lang="es" sz="800">
                <a:solidFill>
                  <a:srgbClr val="414140"/>
                </a:solidFill>
                <a:latin typeface="Montserrat"/>
                <a:ea typeface="Montserrat"/>
                <a:cs typeface="Montserrat"/>
                <a:sym typeface="Montserrat"/>
              </a:rPr>
              <a:t>Tienen buena capacidad de ejecución y dominan grandes segmentos del ecosistema, pero pueden oponerse a los cambios y al proyecto. </a:t>
            </a:r>
            <a:r>
              <a:rPr b="1" lang="es" sz="800">
                <a:solidFill>
                  <a:srgbClr val="414140"/>
                </a:solidFill>
                <a:latin typeface="Montserrat"/>
                <a:ea typeface="Montserrat"/>
                <a:cs typeface="Montserrat"/>
                <a:sym typeface="Montserrat"/>
              </a:rPr>
              <a:t>Apuntar a aumentar los niveles de interés en favor del proyecto. </a:t>
            </a:r>
            <a:r>
              <a:rPr lang="es" sz="800">
                <a:solidFill>
                  <a:srgbClr val="414140"/>
                </a:solidFill>
                <a:latin typeface="Montserrat"/>
                <a:ea typeface="Montserrat"/>
                <a:cs typeface="Montserrat"/>
                <a:sym typeface="Montserrat"/>
              </a:rPr>
              <a:t>Esto requiere un determinado nivel de madurez y consolidación del proyecto para realizar un trabajo comunicacional y de alianzas apropiado. </a:t>
            </a:r>
            <a:endParaRPr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800">
              <a:solidFill>
                <a:srgbClr val="888888"/>
              </a:solidFill>
              <a:latin typeface="Montserrat"/>
              <a:ea typeface="Montserrat"/>
              <a:cs typeface="Montserrat"/>
              <a:sym typeface="Montserrat"/>
            </a:endParaRPr>
          </a:p>
        </p:txBody>
      </p:sp>
      <p:sp>
        <p:nvSpPr>
          <p:cNvPr id="2185" name="Google Shape;2185;p123"/>
          <p:cNvSpPr txBox="1"/>
          <p:nvPr/>
        </p:nvSpPr>
        <p:spPr>
          <a:xfrm>
            <a:off x="4731825" y="2367473"/>
            <a:ext cx="37242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sz="1100">
                <a:solidFill>
                  <a:srgbClr val="FFC5C5"/>
                </a:solidFill>
                <a:latin typeface="Bitter"/>
                <a:ea typeface="Bitter"/>
                <a:cs typeface="Bitter"/>
                <a:sym typeface="Bitter"/>
              </a:rPr>
              <a:t>4. Jugadores de nicho</a:t>
            </a:r>
            <a:endParaRPr b="1" sz="1100">
              <a:solidFill>
                <a:srgbClr val="FFC5C5"/>
              </a:solidFill>
              <a:latin typeface="Bitter"/>
              <a:ea typeface="Bitter"/>
              <a:cs typeface="Bitter"/>
              <a:sym typeface="Bitter"/>
            </a:endParaRPr>
          </a:p>
          <a:p>
            <a:pPr indent="0" lvl="0" marL="0" marR="0" rtl="0" algn="l">
              <a:lnSpc>
                <a:spcPct val="115000"/>
              </a:lnSpc>
              <a:spcBef>
                <a:spcPts val="100"/>
              </a:spcBef>
              <a:spcAft>
                <a:spcPts val="0"/>
              </a:spcAft>
              <a:buNone/>
            </a:pPr>
            <a:r>
              <a:rPr b="1" lang="es" sz="800">
                <a:solidFill>
                  <a:srgbClr val="FFC5C5"/>
                </a:solidFill>
                <a:latin typeface="Montserrat"/>
                <a:ea typeface="Montserrat"/>
                <a:cs typeface="Montserrat"/>
                <a:sym typeface="Montserrat"/>
              </a:rPr>
              <a:t>Actores a los que se deberá involucrar</a:t>
            </a:r>
            <a:endParaRPr b="1" sz="800">
              <a:solidFill>
                <a:srgbClr val="FFC5C5"/>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b="1" sz="800">
              <a:solidFill>
                <a:srgbClr val="FCD608"/>
              </a:solidFill>
              <a:latin typeface="Montserrat"/>
              <a:ea typeface="Montserrat"/>
              <a:cs typeface="Montserrat"/>
              <a:sym typeface="Montserrat"/>
            </a:endParaRPr>
          </a:p>
          <a:p>
            <a:pPr indent="0" lvl="0" marL="0" marR="0" rtl="0" algn="l">
              <a:lnSpc>
                <a:spcPct val="115000"/>
              </a:lnSpc>
              <a:spcBef>
                <a:spcPts val="100"/>
              </a:spcBef>
              <a:spcAft>
                <a:spcPts val="0"/>
              </a:spcAft>
              <a:buNone/>
            </a:pPr>
            <a:r>
              <a:rPr lang="es" sz="800">
                <a:solidFill>
                  <a:srgbClr val="414140"/>
                </a:solidFill>
                <a:latin typeface="Montserrat"/>
                <a:ea typeface="Montserrat"/>
                <a:cs typeface="Montserrat"/>
                <a:sym typeface="Montserrat"/>
              </a:rPr>
              <a:t>Pueden tener una visión de cambio e innovación, pero aún no poseen una gran capacidad de ejecución ni experiencia en el trabajo con residencias. Sin embargo, los clusters de este grupo enriquecen la oferta de capacitación para residencias. Por lo tanto, s</a:t>
            </a:r>
            <a:r>
              <a:rPr b="1" lang="es" sz="800">
                <a:solidFill>
                  <a:srgbClr val="414140"/>
                </a:solidFill>
                <a:latin typeface="Montserrat"/>
                <a:ea typeface="Montserrat"/>
                <a:cs typeface="Montserrat"/>
                <a:sym typeface="Montserrat"/>
              </a:rPr>
              <a:t>e debe trabajar fidelizando a estas organizaciones.</a:t>
            </a:r>
            <a:endParaRPr b="1"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800">
              <a:solidFill>
                <a:srgbClr val="888888"/>
              </a:solidFill>
              <a:latin typeface="Montserrat"/>
              <a:ea typeface="Montserrat"/>
              <a:cs typeface="Montserrat"/>
              <a:sym typeface="Montserrat"/>
            </a:endParaRPr>
          </a:p>
        </p:txBody>
      </p:sp>
      <p:pic>
        <p:nvPicPr>
          <p:cNvPr id="2186" name="Google Shape;2186;p123"/>
          <p:cNvPicPr preferRelativeResize="0"/>
          <p:nvPr/>
        </p:nvPicPr>
        <p:blipFill rotWithShape="1">
          <a:blip r:embed="rId4">
            <a:alphaModFix/>
          </a:blip>
          <a:srcRect b="36085" l="0" r="0" t="0"/>
          <a:stretch/>
        </p:blipFill>
        <p:spPr>
          <a:xfrm>
            <a:off x="2272500" y="3911474"/>
            <a:ext cx="4329401" cy="1232024"/>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90" name="Shape 2190"/>
        <p:cNvGrpSpPr/>
        <p:nvPr/>
      </p:nvGrpSpPr>
      <p:grpSpPr>
        <a:xfrm>
          <a:off x="0" y="0"/>
          <a:ext cx="0" cy="0"/>
          <a:chOff x="0" y="0"/>
          <a:chExt cx="0" cy="0"/>
        </a:xfrm>
      </p:grpSpPr>
      <p:sp>
        <p:nvSpPr>
          <p:cNvPr id="2191" name="Google Shape;2191;p124"/>
          <p:cNvSpPr/>
          <p:nvPr/>
        </p:nvSpPr>
        <p:spPr>
          <a:xfrm>
            <a:off x="5575674" y="1654875"/>
            <a:ext cx="2143200" cy="2143200"/>
          </a:xfrm>
          <a:prstGeom prst="ellipse">
            <a:avLst/>
          </a:prstGeom>
          <a:solidFill>
            <a:srgbClr val="FFFFFF"/>
          </a:solidFill>
          <a:ln>
            <a:noFill/>
          </a:ln>
          <a:effectLst>
            <a:outerShdw blurRad="200025" rotWithShape="0" algn="bl" dir="5400000" dist="19050">
              <a:srgbClr val="21217F">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124"/>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193" name="Google Shape;2193;p124"/>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102</a:t>
            </a:r>
            <a:endParaRPr sz="1500">
              <a:latin typeface="Bitter"/>
              <a:ea typeface="Bitter"/>
              <a:cs typeface="Bitter"/>
              <a:sym typeface="Bitter"/>
            </a:endParaRPr>
          </a:p>
        </p:txBody>
      </p:sp>
      <p:sp>
        <p:nvSpPr>
          <p:cNvPr id="2194" name="Google Shape;2194;p124"/>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2195" name="Google Shape;2195;p124"/>
          <p:cNvSpPr txBox="1"/>
          <p:nvPr/>
        </p:nvSpPr>
        <p:spPr>
          <a:xfrm>
            <a:off x="643275" y="1923400"/>
            <a:ext cx="35325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El mapa de actores se analiza en base a puntajes asignados por el equipo de trabajo en relación al poder e interés de cierto actor en el proyecto. Por esto, luego se evaluaron los mismos grupos de actores en un análisis de redes sociales, obteniendo las relaciones que actualmente ocurren entre las residencias y los otros actores.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s" sz="800">
                <a:solidFill>
                  <a:srgbClr val="414140"/>
                </a:solidFill>
                <a:latin typeface="Montserrat"/>
                <a:ea typeface="Montserrat"/>
                <a:cs typeface="Montserrat"/>
                <a:sym typeface="Montserrat"/>
              </a:rPr>
              <a:t>En este ejercicio se distinguen actores estratégicos en el territorio con quienes es importante establecer alianzas para el diseño y la implementación del sistema. </a:t>
            </a:r>
            <a:endParaRPr b="1"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Asimismo, se distingue que hay organizaciones que ya poseen experiencia en planes de formación para los/as trabajadores/as de residencias y es importante sumarlos colaborativamente para este proyecto.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2196" name="Google Shape;2196;p124"/>
          <p:cNvSpPr/>
          <p:nvPr/>
        </p:nvSpPr>
        <p:spPr>
          <a:xfrm>
            <a:off x="-130425" y="1376075"/>
            <a:ext cx="4416900" cy="324900"/>
          </a:xfrm>
          <a:prstGeom prst="rect">
            <a:avLst/>
          </a:prstGeom>
          <a:solidFill>
            <a:srgbClr val="A4D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124"/>
          <p:cNvSpPr txBox="1"/>
          <p:nvPr/>
        </p:nvSpPr>
        <p:spPr>
          <a:xfrm>
            <a:off x="584175" y="1365525"/>
            <a:ext cx="37023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Relaciones y experiencias en el nivel territorial</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p:txBody>
      </p:sp>
      <p:sp>
        <p:nvSpPr>
          <p:cNvPr id="2198" name="Google Shape;2198;p124"/>
          <p:cNvSpPr txBox="1"/>
          <p:nvPr/>
        </p:nvSpPr>
        <p:spPr>
          <a:xfrm>
            <a:off x="577175" y="229775"/>
            <a:ext cx="38568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Estrategia de involucramiento de actores: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b="1" i="1" sz="1200">
              <a:solidFill>
                <a:srgbClr val="055CF2"/>
              </a:solidFill>
              <a:latin typeface="Bitter"/>
              <a:ea typeface="Bitter"/>
              <a:cs typeface="Bitter"/>
              <a:sym typeface="Bitter"/>
            </a:endParaRPr>
          </a:p>
        </p:txBody>
      </p:sp>
      <p:pic>
        <p:nvPicPr>
          <p:cNvPr id="2199" name="Google Shape;2199;p124"/>
          <p:cNvPicPr preferRelativeResize="0"/>
          <p:nvPr/>
        </p:nvPicPr>
        <p:blipFill>
          <a:blip r:embed="rId4">
            <a:alphaModFix/>
          </a:blip>
          <a:stretch>
            <a:fillRect/>
          </a:stretch>
        </p:blipFill>
        <p:spPr>
          <a:xfrm>
            <a:off x="5951979" y="2018633"/>
            <a:ext cx="1259316" cy="1259316"/>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03" name="Shape 2203"/>
        <p:cNvGrpSpPr/>
        <p:nvPr/>
      </p:nvGrpSpPr>
      <p:grpSpPr>
        <a:xfrm>
          <a:off x="0" y="0"/>
          <a:ext cx="0" cy="0"/>
          <a:chOff x="0" y="0"/>
          <a:chExt cx="0" cy="0"/>
        </a:xfrm>
      </p:grpSpPr>
      <p:sp>
        <p:nvSpPr>
          <p:cNvPr id="2204" name="Google Shape;2204;p125"/>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205" name="Google Shape;2205;p125"/>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103</a:t>
            </a:r>
            <a:endParaRPr sz="1500">
              <a:latin typeface="Bitter"/>
              <a:ea typeface="Bitter"/>
              <a:cs typeface="Bitter"/>
              <a:sym typeface="Bitter"/>
            </a:endParaRPr>
          </a:p>
        </p:txBody>
      </p:sp>
      <p:sp>
        <p:nvSpPr>
          <p:cNvPr id="2206" name="Google Shape;2206;p125"/>
          <p:cNvSpPr/>
          <p:nvPr/>
        </p:nvSpPr>
        <p:spPr>
          <a:xfrm>
            <a:off x="-130425" y="1376075"/>
            <a:ext cx="4416900" cy="324900"/>
          </a:xfrm>
          <a:prstGeom prst="rect">
            <a:avLst/>
          </a:prstGeom>
          <a:solidFill>
            <a:srgbClr val="A4D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125"/>
          <p:cNvSpPr txBox="1"/>
          <p:nvPr/>
        </p:nvSpPr>
        <p:spPr>
          <a:xfrm>
            <a:off x="584175" y="1365525"/>
            <a:ext cx="37023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Alianzas con actores clave en los territorios</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p:txBody>
      </p:sp>
      <p:sp>
        <p:nvSpPr>
          <p:cNvPr id="2208" name="Google Shape;2208;p125"/>
          <p:cNvSpPr txBox="1"/>
          <p:nvPr/>
        </p:nvSpPr>
        <p:spPr>
          <a:xfrm>
            <a:off x="577175" y="229775"/>
            <a:ext cx="38568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Estrategia de involucramiento de actores: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b="1" i="1" sz="1200">
              <a:solidFill>
                <a:srgbClr val="055CF2"/>
              </a:solidFill>
              <a:latin typeface="Bitter"/>
              <a:ea typeface="Bitter"/>
              <a:cs typeface="Bitter"/>
              <a:sym typeface="Bitter"/>
            </a:endParaRPr>
          </a:p>
        </p:txBody>
      </p:sp>
      <p:sp>
        <p:nvSpPr>
          <p:cNvPr id="2209" name="Google Shape;2209;p125"/>
          <p:cNvSpPr txBox="1"/>
          <p:nvPr/>
        </p:nvSpPr>
        <p:spPr>
          <a:xfrm>
            <a:off x="756075" y="1942575"/>
            <a:ext cx="3373800" cy="18624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800">
                <a:solidFill>
                  <a:srgbClr val="414140"/>
                </a:solidFill>
                <a:latin typeface="Montserrat"/>
                <a:ea typeface="Montserrat"/>
                <a:cs typeface="Montserrat"/>
                <a:sym typeface="Montserrat"/>
              </a:rPr>
              <a:t>Se aprecia que el </a:t>
            </a:r>
            <a:r>
              <a:rPr b="1" lang="es" sz="800">
                <a:solidFill>
                  <a:srgbClr val="414140"/>
                </a:solidFill>
                <a:latin typeface="Montserrat"/>
                <a:ea typeface="Montserrat"/>
                <a:cs typeface="Montserrat"/>
                <a:sym typeface="Montserrat"/>
              </a:rPr>
              <a:t>componente territorial a nivel regional y comunal</a:t>
            </a:r>
            <a:r>
              <a:rPr lang="es" sz="800">
                <a:solidFill>
                  <a:srgbClr val="414140"/>
                </a:solidFill>
                <a:latin typeface="Montserrat"/>
                <a:ea typeface="Montserrat"/>
                <a:cs typeface="Montserrat"/>
                <a:sym typeface="Montserrat"/>
              </a:rPr>
              <a:t> es un factor clave para determinar el despliegue de vínculos que conforman la red de relaciones de las residencias en torno a la capacitación y formación de sus trabajadores. </a:t>
            </a:r>
            <a:r>
              <a:rPr b="1" lang="es" sz="800">
                <a:solidFill>
                  <a:srgbClr val="414140"/>
                </a:solidFill>
                <a:latin typeface="Montserrat"/>
                <a:ea typeface="Montserrat"/>
                <a:cs typeface="Montserrat"/>
                <a:sym typeface="Montserrat"/>
              </a:rPr>
              <a:t>Por esto, la estrategia de involucramiento y vinculación del sistema de formación con los actores que lo rodean, debe considerar la relevancia de la pertinencia territorial.</a:t>
            </a:r>
            <a:endParaRPr b="1"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rPr lang="es" sz="800">
                <a:solidFill>
                  <a:srgbClr val="414140"/>
                </a:solidFill>
                <a:latin typeface="Montserrat"/>
                <a:ea typeface="Montserrat"/>
                <a:cs typeface="Montserrat"/>
                <a:sym typeface="Montserrat"/>
              </a:rPr>
              <a:t>Se destaca la centralidad territorial de las </a:t>
            </a:r>
            <a:r>
              <a:rPr b="1" lang="es" sz="800">
                <a:solidFill>
                  <a:srgbClr val="414140"/>
                </a:solidFill>
                <a:latin typeface="Montserrat"/>
                <a:ea typeface="Montserrat"/>
                <a:cs typeface="Montserrat"/>
                <a:sym typeface="Montserrat"/>
              </a:rPr>
              <a:t>direcciones regionales de Sename</a:t>
            </a:r>
            <a:r>
              <a:rPr lang="es" sz="800">
                <a:solidFill>
                  <a:srgbClr val="414140"/>
                </a:solidFill>
                <a:latin typeface="Montserrat"/>
                <a:ea typeface="Montserrat"/>
                <a:cs typeface="Montserrat"/>
                <a:sym typeface="Montserrat"/>
              </a:rPr>
              <a:t>, que se configuran como un punto de paso obligado en el territorio. Además, se destaca la centralidad de las </a:t>
            </a:r>
            <a:r>
              <a:rPr b="1" lang="es" sz="800">
                <a:solidFill>
                  <a:srgbClr val="414140"/>
                </a:solidFill>
                <a:latin typeface="Montserrat"/>
                <a:ea typeface="Montserrat"/>
                <a:cs typeface="Montserrat"/>
                <a:sym typeface="Montserrat"/>
              </a:rPr>
              <a:t>residencias de mayores</a:t>
            </a:r>
            <a:r>
              <a:rPr lang="es" sz="800">
                <a:solidFill>
                  <a:srgbClr val="414140"/>
                </a:solidFill>
                <a:latin typeface="Montserrat"/>
                <a:ea typeface="Montserrat"/>
                <a:cs typeface="Montserrat"/>
                <a:sym typeface="Montserrat"/>
              </a:rPr>
              <a:t> por su gran número de vínculos con el resto de los actores; y las </a:t>
            </a:r>
            <a:r>
              <a:rPr b="1" lang="es" sz="800">
                <a:solidFill>
                  <a:srgbClr val="414140"/>
                </a:solidFill>
                <a:latin typeface="Montserrat"/>
                <a:ea typeface="Montserrat"/>
                <a:cs typeface="Montserrat"/>
                <a:sym typeface="Montserrat"/>
              </a:rPr>
              <a:t>municipalidades</a:t>
            </a:r>
            <a:r>
              <a:rPr lang="es" sz="800">
                <a:solidFill>
                  <a:srgbClr val="414140"/>
                </a:solidFill>
                <a:latin typeface="Montserrat"/>
                <a:ea typeface="Montserrat"/>
                <a:cs typeface="Montserrat"/>
                <a:sym typeface="Montserrat"/>
              </a:rPr>
              <a:t>, y </a:t>
            </a:r>
            <a:r>
              <a:rPr b="1" lang="es" sz="800">
                <a:solidFill>
                  <a:srgbClr val="414140"/>
                </a:solidFill>
                <a:latin typeface="Montserrat"/>
                <a:ea typeface="Montserrat"/>
                <a:cs typeface="Montserrat"/>
                <a:sym typeface="Montserrat"/>
              </a:rPr>
              <a:t>universidades o CFT’s</a:t>
            </a:r>
            <a:r>
              <a:rPr lang="es" sz="800">
                <a:solidFill>
                  <a:srgbClr val="414140"/>
                </a:solidFill>
                <a:latin typeface="Montserrat"/>
                <a:ea typeface="Montserrat"/>
                <a:cs typeface="Montserrat"/>
                <a:sym typeface="Montserrat"/>
              </a:rPr>
              <a:t> por sus vínculos con las </a:t>
            </a:r>
            <a:r>
              <a:rPr lang="es" sz="800">
                <a:solidFill>
                  <a:srgbClr val="414140"/>
                </a:solidFill>
                <a:latin typeface="Montserrat"/>
                <a:ea typeface="Montserrat"/>
                <a:cs typeface="Montserrat"/>
                <a:sym typeface="Montserrat"/>
              </a:rPr>
              <a:t>residencias</a:t>
            </a:r>
            <a:r>
              <a:rPr lang="es" sz="800">
                <a:solidFill>
                  <a:srgbClr val="414140"/>
                </a:solidFill>
                <a:latin typeface="Montserrat"/>
                <a:ea typeface="Montserrat"/>
                <a:cs typeface="Montserrat"/>
                <a:sym typeface="Montserrat"/>
              </a:rPr>
              <a:t>.</a:t>
            </a:r>
            <a:endParaRPr sz="800">
              <a:solidFill>
                <a:srgbClr val="414140"/>
              </a:solidFill>
              <a:latin typeface="Montserrat"/>
              <a:ea typeface="Montserrat"/>
              <a:cs typeface="Montserrat"/>
              <a:sym typeface="Montserrat"/>
            </a:endParaRPr>
          </a:p>
        </p:txBody>
      </p:sp>
      <p:sp>
        <p:nvSpPr>
          <p:cNvPr id="2210" name="Google Shape;2210;p125"/>
          <p:cNvSpPr/>
          <p:nvPr/>
        </p:nvSpPr>
        <p:spPr>
          <a:xfrm>
            <a:off x="4515075" y="1376075"/>
            <a:ext cx="4804200" cy="324900"/>
          </a:xfrm>
          <a:prstGeom prst="rect">
            <a:avLst/>
          </a:prstGeom>
          <a:solidFill>
            <a:srgbClr val="7EB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125"/>
          <p:cNvSpPr txBox="1"/>
          <p:nvPr/>
        </p:nvSpPr>
        <p:spPr>
          <a:xfrm>
            <a:off x="4719982" y="1365525"/>
            <a:ext cx="37023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Co-construcción en base a la experiencia</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p:txBody>
      </p:sp>
      <p:sp>
        <p:nvSpPr>
          <p:cNvPr id="2212" name="Google Shape;2212;p125"/>
          <p:cNvSpPr txBox="1"/>
          <p:nvPr/>
        </p:nvSpPr>
        <p:spPr>
          <a:xfrm>
            <a:off x="4941800" y="1942575"/>
            <a:ext cx="3373800" cy="18624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900"/>
              <a:buFont typeface="Arial"/>
              <a:buNone/>
            </a:pPr>
            <a:r>
              <a:rPr lang="es" sz="800">
                <a:solidFill>
                  <a:srgbClr val="414140"/>
                </a:solidFill>
                <a:latin typeface="Montserrat"/>
                <a:ea typeface="Montserrat"/>
                <a:cs typeface="Montserrat"/>
                <a:sym typeface="Montserrat"/>
              </a:rPr>
              <a:t>Se destacan experiencias de planes de formación en el nivel regional. Estas experiencias se caracterizan por estar lideradas en su mayoría por las direcciones regionales en convenio o alianza con instituciones de educación superior (universidades y CFT’s) y fundaciones u organizaciones que presten parte del financiamiento. </a:t>
            </a:r>
            <a:r>
              <a:rPr b="1" lang="es" sz="800">
                <a:solidFill>
                  <a:srgbClr val="414140"/>
                </a:solidFill>
                <a:latin typeface="Montserrat"/>
                <a:ea typeface="Montserrat"/>
                <a:cs typeface="Montserrat"/>
                <a:sym typeface="Montserrat"/>
              </a:rPr>
              <a:t>Estas experiencias sientan un precedente a este proyecto, y se deben tomar en cuenta, en un proceso de diseño e implementación colaborativo en conjunto con estas instituciones que ya han realizado un arduo trabajo en esta dirección. </a:t>
            </a:r>
            <a:r>
              <a:rPr lang="es" sz="800">
                <a:solidFill>
                  <a:srgbClr val="414140"/>
                </a:solidFill>
                <a:latin typeface="Montserrat"/>
                <a:ea typeface="Montserrat"/>
                <a:cs typeface="Montserrat"/>
                <a:sym typeface="Montserrat"/>
              </a:rPr>
              <a:t>Esto le da legitimidad y valoración al sistema, así como compromiso y adherencia por parte de las organizaciones y las personas que las componen. Así, se debe promover la generación de alianzas con el objetivo de no generar duplicidad de iniciativas y generar aprendizajes a partir de las experiencias previas.</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t/>
            </a:r>
            <a:endParaRPr sz="800">
              <a:solidFill>
                <a:srgbClr val="414140"/>
              </a:solidFill>
              <a:latin typeface="Montserrat"/>
              <a:ea typeface="Montserrat"/>
              <a:cs typeface="Montserrat"/>
              <a:sym typeface="Montserrat"/>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16" name="Shape 2216"/>
        <p:cNvGrpSpPr/>
        <p:nvPr/>
      </p:nvGrpSpPr>
      <p:grpSpPr>
        <a:xfrm>
          <a:off x="0" y="0"/>
          <a:ext cx="0" cy="0"/>
          <a:chOff x="0" y="0"/>
          <a:chExt cx="0" cy="0"/>
        </a:xfrm>
      </p:grpSpPr>
      <p:sp>
        <p:nvSpPr>
          <p:cNvPr id="2217" name="Google Shape;2217;p126"/>
          <p:cNvSpPr/>
          <p:nvPr/>
        </p:nvSpPr>
        <p:spPr>
          <a:xfrm>
            <a:off x="5575674" y="1578675"/>
            <a:ext cx="2143200" cy="2143200"/>
          </a:xfrm>
          <a:prstGeom prst="ellipse">
            <a:avLst/>
          </a:prstGeom>
          <a:solidFill>
            <a:srgbClr val="FFFFFF"/>
          </a:solidFill>
          <a:ln>
            <a:noFill/>
          </a:ln>
          <a:effectLst>
            <a:outerShdw blurRad="200025" rotWithShape="0" algn="bl" dir="5400000" dist="19050">
              <a:srgbClr val="21217F">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126"/>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219" name="Google Shape;2219;p126"/>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104</a:t>
            </a:r>
            <a:endParaRPr sz="1500">
              <a:latin typeface="Bitter"/>
              <a:ea typeface="Bitter"/>
              <a:cs typeface="Bitter"/>
              <a:sym typeface="Bitter"/>
            </a:endParaRPr>
          </a:p>
        </p:txBody>
      </p:sp>
      <p:sp>
        <p:nvSpPr>
          <p:cNvPr id="2220" name="Google Shape;2220;p126"/>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2221" name="Google Shape;2221;p126"/>
          <p:cNvSpPr txBox="1"/>
          <p:nvPr/>
        </p:nvSpPr>
        <p:spPr>
          <a:xfrm>
            <a:off x="643275" y="1542400"/>
            <a:ext cx="35325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A partir de lo levantado en la etapa de diagnóstico, se proponen recomendaciones para asegurar la instalación y continuidad del sistema de formación en el tiempo, bajo la concepción de un desarrollo sostenible.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Se entiende la sostenibilidad como el satisfacer las necesidades de las generaciones actuales, sin comprometer el futuro económico, social o ambiental de las próximas generaciones (Comisión Mundial sobre el Medio Ambiente y el Desarrollo,1978).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En esta línea, con este proyecto buscamos generar impacto social positivo para las generaciones actuales de trabajadores/as de residencias y los NNA a su cargo. Al asegurar personas con las competencias idóneas para cuidar y educar a los NNA que han sido vulnerados en sus derechos, se busca mitigar los riesgos presentes, y garantizar un futuro sostenible.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2222" name="Google Shape;2222;p126"/>
          <p:cNvSpPr txBox="1"/>
          <p:nvPr/>
        </p:nvSpPr>
        <p:spPr>
          <a:xfrm>
            <a:off x="577175" y="229775"/>
            <a:ext cx="38568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Sostenibilidad del sistema</a:t>
            </a:r>
            <a:endParaRPr b="1" i="1" sz="1200">
              <a:solidFill>
                <a:srgbClr val="055CF2"/>
              </a:solidFill>
              <a:latin typeface="Bitter"/>
              <a:ea typeface="Bitter"/>
              <a:cs typeface="Bitter"/>
              <a:sym typeface="Bitter"/>
            </a:endParaRPr>
          </a:p>
        </p:txBody>
      </p:sp>
      <p:pic>
        <p:nvPicPr>
          <p:cNvPr id="2223" name="Google Shape;2223;p126"/>
          <p:cNvPicPr preferRelativeResize="0"/>
          <p:nvPr/>
        </p:nvPicPr>
        <p:blipFill>
          <a:blip r:embed="rId4">
            <a:alphaModFix/>
          </a:blip>
          <a:stretch>
            <a:fillRect/>
          </a:stretch>
        </p:blipFill>
        <p:spPr>
          <a:xfrm>
            <a:off x="10123425" y="1840175"/>
            <a:ext cx="1620200" cy="1620200"/>
          </a:xfrm>
          <a:prstGeom prst="rect">
            <a:avLst/>
          </a:prstGeom>
          <a:noFill/>
          <a:ln>
            <a:noFill/>
          </a:ln>
        </p:spPr>
      </p:pic>
      <p:pic>
        <p:nvPicPr>
          <p:cNvPr id="2224" name="Google Shape;2224;p126"/>
          <p:cNvPicPr preferRelativeResize="0"/>
          <p:nvPr/>
        </p:nvPicPr>
        <p:blipFill>
          <a:blip r:embed="rId5">
            <a:alphaModFix/>
          </a:blip>
          <a:stretch>
            <a:fillRect/>
          </a:stretch>
        </p:blipFill>
        <p:spPr>
          <a:xfrm>
            <a:off x="9628225" y="1840175"/>
            <a:ext cx="741925" cy="741925"/>
          </a:xfrm>
          <a:prstGeom prst="rect">
            <a:avLst/>
          </a:prstGeom>
          <a:noFill/>
          <a:ln>
            <a:noFill/>
          </a:ln>
        </p:spPr>
      </p:pic>
      <p:pic>
        <p:nvPicPr>
          <p:cNvPr id="2225" name="Google Shape;2225;p126"/>
          <p:cNvPicPr preferRelativeResize="0"/>
          <p:nvPr/>
        </p:nvPicPr>
        <p:blipFill>
          <a:blip r:embed="rId6">
            <a:alphaModFix/>
          </a:blip>
          <a:stretch>
            <a:fillRect/>
          </a:stretch>
        </p:blipFill>
        <p:spPr>
          <a:xfrm>
            <a:off x="5760783" y="1756275"/>
            <a:ext cx="1788000" cy="17880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29" name="Shape 2229"/>
        <p:cNvGrpSpPr/>
        <p:nvPr/>
      </p:nvGrpSpPr>
      <p:grpSpPr>
        <a:xfrm>
          <a:off x="0" y="0"/>
          <a:ext cx="0" cy="0"/>
          <a:chOff x="0" y="0"/>
          <a:chExt cx="0" cy="0"/>
        </a:xfrm>
      </p:grpSpPr>
      <p:sp>
        <p:nvSpPr>
          <p:cNvPr id="2230" name="Google Shape;2230;p127"/>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231" name="Google Shape;2231;p127"/>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solidFill>
                <a:schemeClr val="dk1"/>
              </a:solidFill>
              <a:latin typeface="Montserrat Light"/>
              <a:ea typeface="Montserrat Light"/>
              <a:cs typeface="Montserrat Light"/>
              <a:sym typeface="Montserrat Light"/>
            </a:endParaRPr>
          </a:p>
          <a:p>
            <a:pPr indent="0" lvl="0" marL="0" marR="0" rtl="0" algn="ctr">
              <a:lnSpc>
                <a:spcPct val="120000"/>
              </a:lnSpc>
              <a:spcBef>
                <a:spcPts val="0"/>
              </a:spcBef>
              <a:spcAft>
                <a:spcPts val="0"/>
              </a:spcAft>
              <a:buNone/>
            </a:pPr>
            <a:r>
              <a:t/>
            </a:r>
            <a:endParaRPr sz="700">
              <a:solidFill>
                <a:srgbClr val="2E75FF"/>
              </a:solidFill>
              <a:latin typeface="Montserrat Light"/>
              <a:ea typeface="Montserrat Light"/>
              <a:cs typeface="Montserrat Light"/>
              <a:sym typeface="Montserrat Light"/>
            </a:endParaRPr>
          </a:p>
        </p:txBody>
      </p:sp>
      <p:sp>
        <p:nvSpPr>
          <p:cNvPr id="2232" name="Google Shape;2232;p127"/>
          <p:cNvSpPr txBox="1"/>
          <p:nvPr/>
        </p:nvSpPr>
        <p:spPr>
          <a:xfrm>
            <a:off x="8545549" y="4577325"/>
            <a:ext cx="326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105</a:t>
            </a:r>
            <a:endParaRPr sz="1500">
              <a:latin typeface="Bitter"/>
              <a:ea typeface="Bitter"/>
              <a:cs typeface="Bitter"/>
              <a:sym typeface="Bitter"/>
            </a:endParaRPr>
          </a:p>
        </p:txBody>
      </p:sp>
      <p:sp>
        <p:nvSpPr>
          <p:cNvPr id="2233" name="Google Shape;2233;p127"/>
          <p:cNvSpPr txBox="1"/>
          <p:nvPr/>
        </p:nvSpPr>
        <p:spPr>
          <a:xfrm>
            <a:off x="773025" y="1962775"/>
            <a:ext cx="3475200" cy="17469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800">
                <a:solidFill>
                  <a:srgbClr val="414140"/>
                </a:solidFill>
                <a:latin typeface="Montserrat"/>
                <a:ea typeface="Montserrat"/>
                <a:cs typeface="Montserrat"/>
                <a:sym typeface="Montserrat"/>
              </a:rPr>
              <a:t>Uno de los elementos más importantes para asegurar la sostenibilidad del sistema para el desarrollo y capacitación de equipos, es el establecimiento de un Ciclo de desarrollo y formación de la fuerza laboral que sigue procesos de:</a:t>
            </a:r>
            <a:endParaRPr sz="800">
              <a:solidFill>
                <a:srgbClr val="414140"/>
              </a:solidFill>
              <a:latin typeface="Montserrat"/>
              <a:ea typeface="Montserrat"/>
              <a:cs typeface="Montserrat"/>
              <a:sym typeface="Montserrat"/>
            </a:endParaRPr>
          </a:p>
          <a:p>
            <a:pPr indent="-279400" lvl="0" marL="457200" rtl="0" algn="l">
              <a:lnSpc>
                <a:spcPct val="115000"/>
              </a:lnSpc>
              <a:spcBef>
                <a:spcPts val="80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Exploración y diagnóstico</a:t>
            </a:r>
            <a:endParaRPr sz="800">
              <a:solidFill>
                <a:srgbClr val="414140"/>
              </a:solidFill>
              <a:latin typeface="Montserrat"/>
              <a:ea typeface="Montserrat"/>
              <a:cs typeface="Montserrat"/>
              <a:sym typeface="Montserrat"/>
            </a:endParaRPr>
          </a:p>
          <a:p>
            <a:pPr indent="-279400" lvl="0" marL="45720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Diseño y planificación</a:t>
            </a:r>
            <a:endParaRPr sz="800">
              <a:solidFill>
                <a:srgbClr val="414140"/>
              </a:solidFill>
              <a:latin typeface="Montserrat"/>
              <a:ea typeface="Montserrat"/>
              <a:cs typeface="Montserrat"/>
              <a:sym typeface="Montserrat"/>
            </a:endParaRPr>
          </a:p>
          <a:p>
            <a:pPr indent="-279400" lvl="0" marL="45720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Implementación y seguimiento</a:t>
            </a:r>
            <a:endParaRPr sz="800">
              <a:solidFill>
                <a:srgbClr val="414140"/>
              </a:solidFill>
              <a:latin typeface="Montserrat"/>
              <a:ea typeface="Montserrat"/>
              <a:cs typeface="Montserrat"/>
              <a:sym typeface="Montserrat"/>
            </a:endParaRPr>
          </a:p>
          <a:p>
            <a:pPr indent="-279400" lvl="0" marL="45720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Evaluación a corto, mediano y largo plazo</a:t>
            </a:r>
            <a:endParaRPr sz="800">
              <a:solidFill>
                <a:srgbClr val="414140"/>
              </a:solidFill>
              <a:latin typeface="Montserrat"/>
              <a:ea typeface="Montserrat"/>
              <a:cs typeface="Montserrat"/>
              <a:sym typeface="Montserrat"/>
            </a:endParaRPr>
          </a:p>
          <a:p>
            <a:pPr indent="-279400" lvl="0" marL="45720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Sustentabilidad</a:t>
            </a:r>
            <a:endParaRPr sz="800">
              <a:solidFill>
                <a:srgbClr val="414140"/>
              </a:solidFill>
              <a:latin typeface="Montserrat"/>
              <a:ea typeface="Montserrat"/>
              <a:cs typeface="Montserrat"/>
              <a:sym typeface="Montserrat"/>
            </a:endParaRPr>
          </a:p>
        </p:txBody>
      </p:sp>
      <p:sp>
        <p:nvSpPr>
          <p:cNvPr id="2234" name="Google Shape;2234;p127"/>
          <p:cNvSpPr txBox="1"/>
          <p:nvPr/>
        </p:nvSpPr>
        <p:spPr>
          <a:xfrm>
            <a:off x="577175" y="229775"/>
            <a:ext cx="38568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Sostenibilidad del sistema</a:t>
            </a:r>
            <a:endParaRPr b="1" i="1" sz="1200">
              <a:solidFill>
                <a:srgbClr val="055CF2"/>
              </a:solidFill>
              <a:latin typeface="Bitter"/>
              <a:ea typeface="Bitter"/>
              <a:cs typeface="Bitter"/>
              <a:sym typeface="Bitter"/>
            </a:endParaRPr>
          </a:p>
        </p:txBody>
      </p:sp>
      <p:sp>
        <p:nvSpPr>
          <p:cNvPr id="2235" name="Google Shape;2235;p127"/>
          <p:cNvSpPr/>
          <p:nvPr/>
        </p:nvSpPr>
        <p:spPr>
          <a:xfrm>
            <a:off x="-130425" y="1394510"/>
            <a:ext cx="4416900" cy="472500"/>
          </a:xfrm>
          <a:prstGeom prst="rect">
            <a:avLst/>
          </a:prstGeom>
          <a:solidFill>
            <a:srgbClr val="A4D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127"/>
          <p:cNvSpPr txBox="1"/>
          <p:nvPr/>
        </p:nvSpPr>
        <p:spPr>
          <a:xfrm>
            <a:off x="584175" y="1365525"/>
            <a:ext cx="37023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Ciclo del desarrollo y formación de la fuerza laboral</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p:txBody>
      </p:sp>
      <p:sp>
        <p:nvSpPr>
          <p:cNvPr id="2237" name="Google Shape;2237;p127"/>
          <p:cNvSpPr txBox="1"/>
          <p:nvPr/>
        </p:nvSpPr>
        <p:spPr>
          <a:xfrm>
            <a:off x="6374690" y="1421639"/>
            <a:ext cx="986100" cy="303300"/>
          </a:xfrm>
          <a:prstGeom prst="rect">
            <a:avLst/>
          </a:prstGeom>
          <a:noFill/>
          <a:ln>
            <a:noFill/>
          </a:ln>
        </p:spPr>
        <p:txBody>
          <a:bodyPr anchorCtr="0" anchor="ctr" bIns="83000" lIns="83000" spcFirstLastPara="1" rIns="83000" wrap="square" tIns="83000">
            <a:noAutofit/>
          </a:bodyPr>
          <a:lstStyle/>
          <a:p>
            <a:pPr indent="0" lvl="0" marL="0" rtl="0" algn="ctr">
              <a:spcBef>
                <a:spcPts val="0"/>
              </a:spcBef>
              <a:spcAft>
                <a:spcPts val="0"/>
              </a:spcAft>
              <a:buNone/>
            </a:pPr>
            <a:r>
              <a:rPr b="1" lang="es" sz="800">
                <a:solidFill>
                  <a:srgbClr val="414140"/>
                </a:solidFill>
                <a:latin typeface="Bitter"/>
                <a:ea typeface="Bitter"/>
                <a:cs typeface="Bitter"/>
                <a:sym typeface="Bitter"/>
              </a:rPr>
              <a:t>Exploración y diagnóstico</a:t>
            </a:r>
            <a:endParaRPr sz="800">
              <a:solidFill>
                <a:srgbClr val="414140"/>
              </a:solidFill>
              <a:latin typeface="Bitter"/>
              <a:ea typeface="Bitter"/>
              <a:cs typeface="Bitter"/>
              <a:sym typeface="Bitter"/>
            </a:endParaRPr>
          </a:p>
        </p:txBody>
      </p:sp>
      <p:sp>
        <p:nvSpPr>
          <p:cNvPr id="2238" name="Google Shape;2238;p127"/>
          <p:cNvSpPr txBox="1"/>
          <p:nvPr/>
        </p:nvSpPr>
        <p:spPr>
          <a:xfrm>
            <a:off x="7457118" y="2301290"/>
            <a:ext cx="986100" cy="303300"/>
          </a:xfrm>
          <a:prstGeom prst="rect">
            <a:avLst/>
          </a:prstGeom>
          <a:noFill/>
          <a:ln>
            <a:noFill/>
          </a:ln>
        </p:spPr>
        <p:txBody>
          <a:bodyPr anchorCtr="0" anchor="ctr" bIns="83000" lIns="83000" spcFirstLastPara="1" rIns="83000" wrap="square" tIns="83000">
            <a:noAutofit/>
          </a:bodyPr>
          <a:lstStyle/>
          <a:p>
            <a:pPr indent="0" lvl="0" marL="0" rtl="0" algn="ctr">
              <a:spcBef>
                <a:spcPts val="0"/>
              </a:spcBef>
              <a:spcAft>
                <a:spcPts val="0"/>
              </a:spcAft>
              <a:buNone/>
            </a:pPr>
            <a:r>
              <a:rPr b="1" lang="es" sz="800">
                <a:solidFill>
                  <a:srgbClr val="414140"/>
                </a:solidFill>
                <a:latin typeface="Bitter"/>
                <a:ea typeface="Bitter"/>
                <a:cs typeface="Bitter"/>
                <a:sym typeface="Bitter"/>
              </a:rPr>
              <a:t>Diseño y planificación</a:t>
            </a:r>
            <a:endParaRPr sz="800">
              <a:solidFill>
                <a:srgbClr val="414140"/>
              </a:solidFill>
              <a:latin typeface="Bitter"/>
              <a:ea typeface="Bitter"/>
              <a:cs typeface="Bitter"/>
              <a:sym typeface="Bitter"/>
            </a:endParaRPr>
          </a:p>
        </p:txBody>
      </p:sp>
      <p:sp>
        <p:nvSpPr>
          <p:cNvPr id="2239" name="Google Shape;2239;p127"/>
          <p:cNvSpPr txBox="1"/>
          <p:nvPr/>
        </p:nvSpPr>
        <p:spPr>
          <a:xfrm>
            <a:off x="6775596" y="3595891"/>
            <a:ext cx="1030200" cy="303300"/>
          </a:xfrm>
          <a:prstGeom prst="rect">
            <a:avLst/>
          </a:prstGeom>
          <a:noFill/>
          <a:ln>
            <a:noFill/>
          </a:ln>
        </p:spPr>
        <p:txBody>
          <a:bodyPr anchorCtr="0" anchor="ctr" bIns="83000" lIns="83000" spcFirstLastPara="1" rIns="83000" wrap="square" tIns="83000">
            <a:noAutofit/>
          </a:bodyPr>
          <a:lstStyle/>
          <a:p>
            <a:pPr indent="0" lvl="0" marL="0" rtl="0" algn="ctr">
              <a:spcBef>
                <a:spcPts val="0"/>
              </a:spcBef>
              <a:spcAft>
                <a:spcPts val="0"/>
              </a:spcAft>
              <a:buNone/>
            </a:pPr>
            <a:r>
              <a:rPr b="1" lang="es" sz="800">
                <a:solidFill>
                  <a:srgbClr val="414140"/>
                </a:solidFill>
                <a:latin typeface="Bitter"/>
                <a:ea typeface="Bitter"/>
                <a:cs typeface="Bitter"/>
                <a:sym typeface="Bitter"/>
              </a:rPr>
              <a:t>Implementación y seguimiento</a:t>
            </a:r>
            <a:endParaRPr sz="800">
              <a:solidFill>
                <a:srgbClr val="414140"/>
              </a:solidFill>
              <a:latin typeface="Bitter"/>
              <a:ea typeface="Bitter"/>
              <a:cs typeface="Bitter"/>
              <a:sym typeface="Bitter"/>
            </a:endParaRPr>
          </a:p>
        </p:txBody>
      </p:sp>
      <p:sp>
        <p:nvSpPr>
          <p:cNvPr id="2240" name="Google Shape;2240;p127"/>
          <p:cNvSpPr txBox="1"/>
          <p:nvPr/>
        </p:nvSpPr>
        <p:spPr>
          <a:xfrm>
            <a:off x="4910872" y="3214607"/>
            <a:ext cx="986100" cy="303300"/>
          </a:xfrm>
          <a:prstGeom prst="rect">
            <a:avLst/>
          </a:prstGeom>
          <a:noFill/>
          <a:ln>
            <a:noFill/>
          </a:ln>
        </p:spPr>
        <p:txBody>
          <a:bodyPr anchorCtr="0" anchor="ctr" bIns="83000" lIns="83000" spcFirstLastPara="1" rIns="83000" wrap="square" tIns="83000">
            <a:noAutofit/>
          </a:bodyPr>
          <a:lstStyle/>
          <a:p>
            <a:pPr indent="0" lvl="0" marL="0" rtl="0" algn="ctr">
              <a:spcBef>
                <a:spcPts val="0"/>
              </a:spcBef>
              <a:spcAft>
                <a:spcPts val="0"/>
              </a:spcAft>
              <a:buNone/>
            </a:pPr>
            <a:r>
              <a:rPr b="1" lang="es" sz="800">
                <a:solidFill>
                  <a:srgbClr val="414140"/>
                </a:solidFill>
                <a:latin typeface="Bitter"/>
                <a:ea typeface="Bitter"/>
                <a:cs typeface="Bitter"/>
                <a:sym typeface="Bitter"/>
              </a:rPr>
              <a:t>Evaluación a corto, mediano y largo plazo</a:t>
            </a:r>
            <a:endParaRPr sz="800">
              <a:solidFill>
                <a:srgbClr val="414140"/>
              </a:solidFill>
              <a:latin typeface="Bitter"/>
              <a:ea typeface="Bitter"/>
              <a:cs typeface="Bitter"/>
              <a:sym typeface="Bitter"/>
            </a:endParaRPr>
          </a:p>
        </p:txBody>
      </p:sp>
      <p:sp>
        <p:nvSpPr>
          <p:cNvPr id="2241" name="Google Shape;2241;p127"/>
          <p:cNvSpPr txBox="1"/>
          <p:nvPr/>
        </p:nvSpPr>
        <p:spPr>
          <a:xfrm>
            <a:off x="4818247" y="2022860"/>
            <a:ext cx="1030200" cy="303300"/>
          </a:xfrm>
          <a:prstGeom prst="rect">
            <a:avLst/>
          </a:prstGeom>
          <a:noFill/>
          <a:ln>
            <a:noFill/>
          </a:ln>
        </p:spPr>
        <p:txBody>
          <a:bodyPr anchorCtr="0" anchor="ctr" bIns="83000" lIns="83000" spcFirstLastPara="1" rIns="83000" wrap="square" tIns="83000">
            <a:noAutofit/>
          </a:bodyPr>
          <a:lstStyle/>
          <a:p>
            <a:pPr indent="0" lvl="0" marL="0" rtl="0" algn="ctr">
              <a:spcBef>
                <a:spcPts val="0"/>
              </a:spcBef>
              <a:spcAft>
                <a:spcPts val="0"/>
              </a:spcAft>
              <a:buNone/>
            </a:pPr>
            <a:r>
              <a:rPr b="1" lang="es" sz="800">
                <a:solidFill>
                  <a:srgbClr val="414140"/>
                </a:solidFill>
                <a:latin typeface="Bitter"/>
                <a:ea typeface="Bitter"/>
                <a:cs typeface="Bitter"/>
                <a:sym typeface="Bitter"/>
              </a:rPr>
              <a:t>Sustentabilidad</a:t>
            </a:r>
            <a:endParaRPr sz="800">
              <a:solidFill>
                <a:srgbClr val="414140"/>
              </a:solidFill>
              <a:latin typeface="Bitter"/>
              <a:ea typeface="Bitter"/>
              <a:cs typeface="Bitter"/>
              <a:sym typeface="Bitter"/>
            </a:endParaRPr>
          </a:p>
        </p:txBody>
      </p:sp>
      <p:pic>
        <p:nvPicPr>
          <p:cNvPr id="2242" name="Google Shape;2242;p127"/>
          <p:cNvPicPr preferRelativeResize="0"/>
          <p:nvPr/>
        </p:nvPicPr>
        <p:blipFill>
          <a:blip r:embed="rId4">
            <a:alphaModFix/>
          </a:blip>
          <a:stretch>
            <a:fillRect/>
          </a:stretch>
        </p:blipFill>
        <p:spPr>
          <a:xfrm>
            <a:off x="5705050" y="1719399"/>
            <a:ext cx="1884451" cy="1884451"/>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46" name="Shape 2246"/>
        <p:cNvGrpSpPr/>
        <p:nvPr/>
      </p:nvGrpSpPr>
      <p:grpSpPr>
        <a:xfrm>
          <a:off x="0" y="0"/>
          <a:ext cx="0" cy="0"/>
          <a:chOff x="0" y="0"/>
          <a:chExt cx="0" cy="0"/>
        </a:xfrm>
      </p:grpSpPr>
      <p:sp>
        <p:nvSpPr>
          <p:cNvPr id="2247" name="Google Shape;2247;p128"/>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248" name="Google Shape;2248;p128"/>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solidFill>
                <a:schemeClr val="dk1"/>
              </a:solidFill>
              <a:latin typeface="Montserrat Light"/>
              <a:ea typeface="Montserrat Light"/>
              <a:cs typeface="Montserrat Light"/>
              <a:sym typeface="Montserrat Light"/>
            </a:endParaRPr>
          </a:p>
          <a:p>
            <a:pPr indent="0" lvl="0" marL="0" marR="0" rtl="0" algn="ctr">
              <a:lnSpc>
                <a:spcPct val="120000"/>
              </a:lnSpc>
              <a:spcBef>
                <a:spcPts val="0"/>
              </a:spcBef>
              <a:spcAft>
                <a:spcPts val="0"/>
              </a:spcAft>
              <a:buNone/>
            </a:pPr>
            <a:r>
              <a:t/>
            </a:r>
            <a:endParaRPr sz="700">
              <a:solidFill>
                <a:srgbClr val="2E75FF"/>
              </a:solidFill>
              <a:latin typeface="Montserrat Light"/>
              <a:ea typeface="Montserrat Light"/>
              <a:cs typeface="Montserrat Light"/>
              <a:sym typeface="Montserrat Light"/>
            </a:endParaRPr>
          </a:p>
        </p:txBody>
      </p:sp>
      <p:sp>
        <p:nvSpPr>
          <p:cNvPr id="2249" name="Google Shape;2249;p128"/>
          <p:cNvSpPr txBox="1"/>
          <p:nvPr/>
        </p:nvSpPr>
        <p:spPr>
          <a:xfrm>
            <a:off x="8536750" y="4577325"/>
            <a:ext cx="3351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106</a:t>
            </a:r>
            <a:endParaRPr sz="1500">
              <a:latin typeface="Bitter"/>
              <a:ea typeface="Bitter"/>
              <a:cs typeface="Bitter"/>
              <a:sym typeface="Bitter"/>
            </a:endParaRPr>
          </a:p>
        </p:txBody>
      </p:sp>
      <p:sp>
        <p:nvSpPr>
          <p:cNvPr id="2250" name="Google Shape;2250;p128"/>
          <p:cNvSpPr txBox="1"/>
          <p:nvPr/>
        </p:nvSpPr>
        <p:spPr>
          <a:xfrm>
            <a:off x="577175" y="229775"/>
            <a:ext cx="38568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Sostenibilidad del sistema</a:t>
            </a:r>
            <a:endParaRPr b="1" i="1" sz="1200">
              <a:solidFill>
                <a:srgbClr val="055CF2"/>
              </a:solidFill>
              <a:latin typeface="Bitter"/>
              <a:ea typeface="Bitter"/>
              <a:cs typeface="Bitter"/>
              <a:sym typeface="Bitter"/>
            </a:endParaRPr>
          </a:p>
        </p:txBody>
      </p:sp>
      <p:sp>
        <p:nvSpPr>
          <p:cNvPr id="2251" name="Google Shape;2251;p128"/>
          <p:cNvSpPr txBox="1"/>
          <p:nvPr/>
        </p:nvSpPr>
        <p:spPr>
          <a:xfrm>
            <a:off x="4732676" y="1080875"/>
            <a:ext cx="3600300" cy="2122500"/>
          </a:xfrm>
          <a:prstGeom prst="rect">
            <a:avLst/>
          </a:prstGeom>
          <a:noFill/>
          <a:ln>
            <a:noFill/>
          </a:ln>
        </p:spPr>
        <p:txBody>
          <a:bodyPr anchorCtr="0" anchor="t" bIns="75575" lIns="75575" spcFirstLastPara="1" rIns="75575" wrap="square" tIns="75575">
            <a:noAutofit/>
          </a:bodyPr>
          <a:lstStyle/>
          <a:p>
            <a:pPr indent="-152400" lvl="0" marL="101600" rtl="0" algn="l">
              <a:spcBef>
                <a:spcPts val="0"/>
              </a:spcBef>
              <a:spcAft>
                <a:spcPts val="0"/>
              </a:spcAft>
              <a:buClr>
                <a:srgbClr val="21A175"/>
              </a:buClr>
              <a:buSzPts val="800"/>
              <a:buFont typeface="Montserrat"/>
              <a:buChar char="●"/>
            </a:pPr>
            <a:r>
              <a:rPr b="1" lang="es" sz="800">
                <a:solidFill>
                  <a:srgbClr val="21A175"/>
                </a:solidFill>
                <a:latin typeface="Montserrat"/>
                <a:ea typeface="Montserrat"/>
                <a:cs typeface="Montserrat"/>
                <a:sym typeface="Montserrat"/>
              </a:rPr>
              <a:t>Elementos organizacionales que sostienen la formación</a:t>
            </a:r>
            <a:endParaRPr b="1" sz="800">
              <a:solidFill>
                <a:srgbClr val="21A175"/>
              </a:solidFill>
              <a:latin typeface="Montserrat"/>
              <a:ea typeface="Montserrat"/>
              <a:cs typeface="Montserrat"/>
              <a:sym typeface="Montserrat"/>
            </a:endParaRPr>
          </a:p>
          <a:p>
            <a:pPr indent="0" lvl="0" marL="381000" rtl="0" algn="l">
              <a:spcBef>
                <a:spcPts val="0"/>
              </a:spcBef>
              <a:spcAft>
                <a:spcPts val="0"/>
              </a:spcAft>
              <a:buNone/>
            </a:pPr>
            <a:r>
              <a:rPr lang="es" sz="800">
                <a:solidFill>
                  <a:srgbClr val="414140"/>
                </a:solidFill>
                <a:latin typeface="Montserrat"/>
                <a:ea typeface="Montserrat"/>
                <a:cs typeface="Montserrat"/>
                <a:sym typeface="Montserrat"/>
              </a:rPr>
              <a:t>La estrategia de desarrollo y formación es efectiva en la medida que otros elementos organizacionales la sostienen: compromiso del contexto e integración de diversidad, atracción, reclutamiento y selección de fuerza laboral acorde, proceso de inducción, definición de carga laboral, condiciones y beneficios del trabajo, apoyo técnico y personal, clima organizacional, estrategias de compromiso y retención del talento.</a:t>
            </a:r>
            <a:endParaRPr sz="800">
              <a:solidFill>
                <a:srgbClr val="414140"/>
              </a:solidFill>
              <a:latin typeface="Montserrat"/>
              <a:ea typeface="Montserrat"/>
              <a:cs typeface="Montserrat"/>
              <a:sym typeface="Montserrat"/>
            </a:endParaRPr>
          </a:p>
          <a:p>
            <a:pPr indent="-152400" lvl="0" marL="101600" rtl="0" algn="l">
              <a:spcBef>
                <a:spcPts val="0"/>
              </a:spcBef>
              <a:spcAft>
                <a:spcPts val="0"/>
              </a:spcAft>
              <a:buClr>
                <a:srgbClr val="26BDBF"/>
              </a:buClr>
              <a:buSzPts val="800"/>
              <a:buFont typeface="Montserrat"/>
              <a:buChar char="●"/>
            </a:pPr>
            <a:r>
              <a:rPr b="1" lang="es" sz="800">
                <a:solidFill>
                  <a:srgbClr val="26BDBF"/>
                </a:solidFill>
                <a:latin typeface="Montserrat"/>
                <a:ea typeface="Montserrat"/>
                <a:cs typeface="Montserrat"/>
                <a:sym typeface="Montserrat"/>
              </a:rPr>
              <a:t>Transferencia del aprendizaje al lugar de trabajo</a:t>
            </a:r>
            <a:endParaRPr b="1" sz="800">
              <a:solidFill>
                <a:srgbClr val="26BDBF"/>
              </a:solidFill>
              <a:latin typeface="Montserrat"/>
              <a:ea typeface="Montserrat"/>
              <a:cs typeface="Montserrat"/>
              <a:sym typeface="Montserrat"/>
            </a:endParaRPr>
          </a:p>
          <a:p>
            <a:pPr indent="0" lvl="0" marL="381000" rtl="0" algn="l">
              <a:spcBef>
                <a:spcPts val="0"/>
              </a:spcBef>
              <a:spcAft>
                <a:spcPts val="0"/>
              </a:spcAft>
              <a:buNone/>
            </a:pPr>
            <a:r>
              <a:rPr lang="es" sz="800">
                <a:solidFill>
                  <a:srgbClr val="414140"/>
                </a:solidFill>
                <a:latin typeface="Montserrat"/>
                <a:ea typeface="Montserrat"/>
                <a:cs typeface="Montserrat"/>
                <a:sym typeface="Montserrat"/>
              </a:rPr>
              <a:t>Acciones de formación/capacitación centradas en la transferencia del aprendizaje al lugar de trabajo.</a:t>
            </a:r>
            <a:endParaRPr sz="800">
              <a:solidFill>
                <a:srgbClr val="414140"/>
              </a:solidFill>
              <a:latin typeface="Montserrat"/>
              <a:ea typeface="Montserrat"/>
              <a:cs typeface="Montserrat"/>
              <a:sym typeface="Montserrat"/>
            </a:endParaRPr>
          </a:p>
          <a:p>
            <a:pPr indent="0" lvl="0" marL="381000" rtl="0" algn="l">
              <a:spcBef>
                <a:spcPts val="0"/>
              </a:spcBef>
              <a:spcAft>
                <a:spcPts val="0"/>
              </a:spcAft>
              <a:buNone/>
            </a:pPr>
            <a:r>
              <a:rPr b="1" lang="es" sz="800">
                <a:solidFill>
                  <a:srgbClr val="414140"/>
                </a:solidFill>
                <a:latin typeface="Montserrat"/>
                <a:ea typeface="Montserrat"/>
                <a:cs typeface="Montserrat"/>
                <a:sym typeface="Montserrat"/>
              </a:rPr>
              <a:t>Acompañamiento en el lugar de trabajo</a:t>
            </a:r>
            <a:endParaRPr b="1" sz="800">
              <a:solidFill>
                <a:srgbClr val="414140"/>
              </a:solidFill>
              <a:latin typeface="Montserrat"/>
              <a:ea typeface="Montserrat"/>
              <a:cs typeface="Montserrat"/>
              <a:sym typeface="Montserrat"/>
            </a:endParaRPr>
          </a:p>
          <a:p>
            <a:pPr indent="0" lvl="0" marL="381000" rtl="0" algn="l">
              <a:spcBef>
                <a:spcPts val="0"/>
              </a:spcBef>
              <a:spcAft>
                <a:spcPts val="0"/>
              </a:spcAft>
              <a:buNone/>
            </a:pPr>
            <a:r>
              <a:rPr lang="es" sz="800">
                <a:solidFill>
                  <a:srgbClr val="414140"/>
                </a:solidFill>
                <a:latin typeface="Montserrat"/>
                <a:ea typeface="Montserrat"/>
                <a:cs typeface="Montserrat"/>
                <a:sym typeface="Montserrat"/>
              </a:rPr>
              <a:t>Supervisión reflexiva, mentoría, tutoría, coaching.</a:t>
            </a:r>
            <a:endParaRPr sz="800">
              <a:solidFill>
                <a:srgbClr val="414140"/>
              </a:solidFill>
              <a:latin typeface="Montserrat"/>
              <a:ea typeface="Montserrat"/>
              <a:cs typeface="Montserrat"/>
              <a:sym typeface="Montserrat"/>
            </a:endParaRPr>
          </a:p>
          <a:p>
            <a:pPr indent="-152400" lvl="0" marL="101600" rtl="0" algn="l">
              <a:lnSpc>
                <a:spcPct val="100000"/>
              </a:lnSpc>
              <a:spcBef>
                <a:spcPts val="0"/>
              </a:spcBef>
              <a:spcAft>
                <a:spcPts val="0"/>
              </a:spcAft>
              <a:buClr>
                <a:srgbClr val="2EA9FF"/>
              </a:buClr>
              <a:buSzPts val="800"/>
              <a:buFont typeface="Montserrat"/>
              <a:buChar char="●"/>
            </a:pPr>
            <a:r>
              <a:rPr b="1" lang="es" sz="800">
                <a:solidFill>
                  <a:srgbClr val="2EA9FF"/>
                </a:solidFill>
                <a:latin typeface="Montserrat"/>
                <a:ea typeface="Montserrat"/>
                <a:cs typeface="Montserrat"/>
                <a:sym typeface="Montserrat"/>
              </a:rPr>
              <a:t>Mecanismo de exigibilidad</a:t>
            </a:r>
            <a:endParaRPr b="1" sz="800">
              <a:solidFill>
                <a:srgbClr val="2EA9FF"/>
              </a:solidFill>
              <a:latin typeface="Montserrat"/>
              <a:ea typeface="Montserrat"/>
              <a:cs typeface="Montserrat"/>
              <a:sym typeface="Montserrat"/>
            </a:endParaRPr>
          </a:p>
          <a:p>
            <a:pPr indent="0" lvl="0" marL="381000" rtl="0" algn="l">
              <a:lnSpc>
                <a:spcPct val="100000"/>
              </a:lnSpc>
              <a:spcBef>
                <a:spcPts val="0"/>
              </a:spcBef>
              <a:spcAft>
                <a:spcPts val="0"/>
              </a:spcAft>
              <a:buNone/>
            </a:pPr>
            <a:r>
              <a:rPr lang="es" sz="800">
                <a:solidFill>
                  <a:srgbClr val="414140"/>
                </a:solidFill>
                <a:latin typeface="Montserrat"/>
                <a:ea typeface="Montserrat"/>
                <a:cs typeface="Montserrat"/>
                <a:sym typeface="Montserrat"/>
              </a:rPr>
              <a:t>La formación continua y el sistema que la coordinará deben conversar con las orientaciones técnicas, tener coherencia y ser exigible normativamente en un futuro.</a:t>
            </a:r>
            <a:endParaRPr sz="800">
              <a:solidFill>
                <a:srgbClr val="414140"/>
              </a:solidFill>
              <a:latin typeface="Montserrat"/>
              <a:ea typeface="Montserrat"/>
              <a:cs typeface="Montserrat"/>
              <a:sym typeface="Montserrat"/>
            </a:endParaRPr>
          </a:p>
          <a:p>
            <a:pPr indent="-152400" lvl="0" marL="101600" rtl="0" algn="l">
              <a:lnSpc>
                <a:spcPct val="100000"/>
              </a:lnSpc>
              <a:spcBef>
                <a:spcPts val="0"/>
              </a:spcBef>
              <a:spcAft>
                <a:spcPts val="0"/>
              </a:spcAft>
              <a:buClr>
                <a:srgbClr val="055CF2"/>
              </a:buClr>
              <a:buSzPts val="800"/>
              <a:buFont typeface="Montserrat"/>
              <a:buChar char="●"/>
            </a:pPr>
            <a:r>
              <a:rPr b="1" lang="es" sz="800">
                <a:solidFill>
                  <a:srgbClr val="055CF2"/>
                </a:solidFill>
                <a:latin typeface="Montserrat"/>
                <a:ea typeface="Montserrat"/>
                <a:cs typeface="Montserrat"/>
                <a:sym typeface="Montserrat"/>
              </a:rPr>
              <a:t>Instalado en la política públ</a:t>
            </a:r>
            <a:r>
              <a:rPr b="1" lang="es" sz="800">
                <a:solidFill>
                  <a:srgbClr val="055CF2"/>
                </a:solidFill>
                <a:latin typeface="Montserrat"/>
                <a:ea typeface="Montserrat"/>
                <a:cs typeface="Montserrat"/>
                <a:sym typeface="Montserrat"/>
              </a:rPr>
              <a:t>ica</a:t>
            </a:r>
            <a:endParaRPr sz="800">
              <a:solidFill>
                <a:srgbClr val="055CF2"/>
              </a:solidFill>
              <a:latin typeface="Montserrat"/>
              <a:ea typeface="Montserrat"/>
              <a:cs typeface="Montserrat"/>
              <a:sym typeface="Montserrat"/>
            </a:endParaRPr>
          </a:p>
          <a:p>
            <a:pPr indent="0" lvl="0" marL="381000" rtl="0" algn="l">
              <a:lnSpc>
                <a:spcPct val="100000"/>
              </a:lnSpc>
              <a:spcBef>
                <a:spcPts val="0"/>
              </a:spcBef>
              <a:spcAft>
                <a:spcPts val="0"/>
              </a:spcAft>
              <a:buNone/>
            </a:pPr>
            <a:r>
              <a:rPr lang="es" sz="800">
                <a:solidFill>
                  <a:srgbClr val="414140"/>
                </a:solidFill>
                <a:latin typeface="Montserrat"/>
                <a:ea typeface="Montserrat"/>
                <a:cs typeface="Montserrat"/>
                <a:sym typeface="Montserrat"/>
              </a:rPr>
              <a:t>Formación de las personas que trabajan en programas          residenciales debe debe estar instalado en el marco de las políticas públicas dirigida a la niñez y adolescencia vulnerada en sus derechos, dada la especialización que dichos trabajadores requieren.</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800">
              <a:solidFill>
                <a:srgbClr val="414140"/>
              </a:solidFill>
              <a:latin typeface="Montserrat"/>
              <a:ea typeface="Montserrat"/>
              <a:cs typeface="Montserrat"/>
              <a:sym typeface="Montserrat"/>
            </a:endParaRPr>
          </a:p>
          <a:p>
            <a:pPr indent="0" lvl="0" marL="0" rtl="0" algn="l">
              <a:spcBef>
                <a:spcPts val="0"/>
              </a:spcBef>
              <a:spcAft>
                <a:spcPts val="0"/>
              </a:spcAft>
              <a:buNone/>
            </a:pPr>
            <a:r>
              <a:t/>
            </a:r>
            <a:endParaRPr sz="800">
              <a:solidFill>
                <a:srgbClr val="414140"/>
              </a:solidFill>
              <a:latin typeface="Montserrat"/>
              <a:ea typeface="Montserrat"/>
              <a:cs typeface="Montserrat"/>
              <a:sym typeface="Montserrat"/>
            </a:endParaRPr>
          </a:p>
        </p:txBody>
      </p:sp>
      <p:sp>
        <p:nvSpPr>
          <p:cNvPr id="2252" name="Google Shape;2252;p128"/>
          <p:cNvSpPr txBox="1"/>
          <p:nvPr/>
        </p:nvSpPr>
        <p:spPr>
          <a:xfrm>
            <a:off x="710650" y="1080875"/>
            <a:ext cx="3723300" cy="2320200"/>
          </a:xfrm>
          <a:prstGeom prst="rect">
            <a:avLst/>
          </a:prstGeom>
          <a:noFill/>
          <a:ln>
            <a:noFill/>
          </a:ln>
        </p:spPr>
        <p:txBody>
          <a:bodyPr anchorCtr="0" anchor="t" bIns="75575" lIns="75575" spcFirstLastPara="1" rIns="75575" wrap="square" tIns="75575">
            <a:noAutofit/>
          </a:bodyPr>
          <a:lstStyle/>
          <a:p>
            <a:pPr indent="-152400" lvl="0" marL="101600" rtl="0" algn="l">
              <a:spcBef>
                <a:spcPts val="0"/>
              </a:spcBef>
              <a:spcAft>
                <a:spcPts val="0"/>
              </a:spcAft>
              <a:buClr>
                <a:srgbClr val="9C1FF2"/>
              </a:buClr>
              <a:buSzPts val="800"/>
              <a:buFont typeface="Montserrat"/>
              <a:buChar char="●"/>
            </a:pPr>
            <a:r>
              <a:rPr b="1" lang="es" sz="800">
                <a:solidFill>
                  <a:srgbClr val="9C1FF2"/>
                </a:solidFill>
                <a:latin typeface="Montserrat"/>
                <a:ea typeface="Montserrat"/>
                <a:cs typeface="Montserrat"/>
                <a:sym typeface="Montserrat"/>
              </a:rPr>
              <a:t>Constituirse como un sistema de formación continua</a:t>
            </a:r>
            <a:endParaRPr b="1" sz="800">
              <a:solidFill>
                <a:srgbClr val="9C1FF2"/>
              </a:solidFill>
              <a:latin typeface="Montserrat"/>
              <a:ea typeface="Montserrat"/>
              <a:cs typeface="Montserrat"/>
              <a:sym typeface="Montserrat"/>
            </a:endParaRPr>
          </a:p>
          <a:p>
            <a:pPr indent="0" lvl="0" marL="381000" rtl="0" algn="l">
              <a:spcBef>
                <a:spcPts val="0"/>
              </a:spcBef>
              <a:spcAft>
                <a:spcPts val="0"/>
              </a:spcAft>
              <a:buNone/>
            </a:pPr>
            <a:r>
              <a:rPr lang="es" sz="800">
                <a:solidFill>
                  <a:srgbClr val="414140"/>
                </a:solidFill>
                <a:latin typeface="Montserrat"/>
                <a:ea typeface="Montserrat"/>
                <a:cs typeface="Montserrat"/>
                <a:sym typeface="Montserrat"/>
              </a:rPr>
              <a:t>La formación tiene que constituirse como una preparación y acompañamiento permanente y constante en la labor de los equipos residenci</a:t>
            </a:r>
            <a:r>
              <a:rPr lang="es" sz="800">
                <a:solidFill>
                  <a:srgbClr val="414140"/>
                </a:solidFill>
                <a:latin typeface="Montserrat"/>
                <a:ea typeface="Montserrat"/>
                <a:cs typeface="Montserrat"/>
                <a:sym typeface="Montserrat"/>
              </a:rPr>
              <a:t>ales. </a:t>
            </a:r>
            <a:endParaRPr sz="800">
              <a:solidFill>
                <a:srgbClr val="414140"/>
              </a:solidFill>
              <a:latin typeface="Montserrat"/>
              <a:ea typeface="Montserrat"/>
              <a:cs typeface="Montserrat"/>
              <a:sym typeface="Montserrat"/>
            </a:endParaRPr>
          </a:p>
          <a:p>
            <a:pPr indent="-152400" lvl="0" marL="101600" rtl="0" algn="l">
              <a:spcBef>
                <a:spcPts val="0"/>
              </a:spcBef>
              <a:spcAft>
                <a:spcPts val="0"/>
              </a:spcAft>
              <a:buClr>
                <a:srgbClr val="F20A66"/>
              </a:buClr>
              <a:buSzPts val="800"/>
              <a:buFont typeface="Montserrat"/>
              <a:buChar char="●"/>
            </a:pPr>
            <a:r>
              <a:rPr b="1" lang="es" sz="800">
                <a:solidFill>
                  <a:srgbClr val="F20A66"/>
                </a:solidFill>
                <a:latin typeface="Montserrat"/>
                <a:ea typeface="Montserrat"/>
                <a:cs typeface="Montserrat"/>
                <a:sym typeface="Montserrat"/>
              </a:rPr>
              <a:t>Formación progresiva </a:t>
            </a:r>
            <a:endParaRPr b="1" sz="800">
              <a:solidFill>
                <a:srgbClr val="F20A66"/>
              </a:solidFill>
              <a:latin typeface="Montserrat"/>
              <a:ea typeface="Montserrat"/>
              <a:cs typeface="Montserrat"/>
              <a:sym typeface="Montserrat"/>
            </a:endParaRPr>
          </a:p>
          <a:p>
            <a:pPr indent="0" lvl="0" marL="381000" rtl="0" algn="l">
              <a:spcBef>
                <a:spcPts val="0"/>
              </a:spcBef>
              <a:spcAft>
                <a:spcPts val="0"/>
              </a:spcAft>
              <a:buNone/>
            </a:pPr>
            <a:r>
              <a:rPr lang="es" sz="800">
                <a:solidFill>
                  <a:srgbClr val="414140"/>
                </a:solidFill>
                <a:latin typeface="Montserrat"/>
                <a:ea typeface="Montserrat"/>
                <a:cs typeface="Montserrat"/>
                <a:sym typeface="Montserrat"/>
              </a:rPr>
              <a:t>Es necesario un orden y secuencia. Considerar una formación por cargos y por niveles, para ir avanzando en la especialización, y que a la vez esto contribuya al desarrollo y crecimiento de carrera personal.</a:t>
            </a:r>
            <a:endParaRPr sz="800">
              <a:solidFill>
                <a:srgbClr val="414140"/>
              </a:solidFill>
              <a:latin typeface="Montserrat"/>
              <a:ea typeface="Montserrat"/>
              <a:cs typeface="Montserrat"/>
              <a:sym typeface="Montserrat"/>
            </a:endParaRPr>
          </a:p>
          <a:p>
            <a:pPr indent="-152400" lvl="0" marL="101600" rtl="0" algn="l">
              <a:spcBef>
                <a:spcPts val="0"/>
              </a:spcBef>
              <a:spcAft>
                <a:spcPts val="0"/>
              </a:spcAft>
              <a:buClr>
                <a:srgbClr val="FA5936"/>
              </a:buClr>
              <a:buSzPts val="800"/>
              <a:buFont typeface="Montserrat"/>
              <a:buChar char="●"/>
            </a:pPr>
            <a:r>
              <a:rPr b="1" lang="es" sz="800">
                <a:solidFill>
                  <a:srgbClr val="FA5936"/>
                </a:solidFill>
                <a:latin typeface="Montserrat"/>
                <a:ea typeface="Montserrat"/>
                <a:cs typeface="Montserrat"/>
                <a:sym typeface="Montserrat"/>
              </a:rPr>
              <a:t>Destinado a todos los trabajador</a:t>
            </a:r>
            <a:r>
              <a:rPr b="1" lang="es" sz="800">
                <a:solidFill>
                  <a:srgbClr val="FA5936"/>
                </a:solidFill>
                <a:latin typeface="Montserrat"/>
                <a:ea typeface="Montserrat"/>
                <a:cs typeface="Montserrat"/>
                <a:sym typeface="Montserrat"/>
              </a:rPr>
              <a:t>es del sistema</a:t>
            </a:r>
            <a:endParaRPr b="1" sz="800">
              <a:solidFill>
                <a:srgbClr val="FA5936"/>
              </a:solidFill>
              <a:latin typeface="Montserrat"/>
              <a:ea typeface="Montserrat"/>
              <a:cs typeface="Montserrat"/>
              <a:sym typeface="Montserrat"/>
            </a:endParaRPr>
          </a:p>
          <a:p>
            <a:pPr indent="0" lvl="0" marL="381000" rtl="0" algn="l">
              <a:spcBef>
                <a:spcPts val="0"/>
              </a:spcBef>
              <a:spcAft>
                <a:spcPts val="0"/>
              </a:spcAft>
              <a:buNone/>
            </a:pPr>
            <a:r>
              <a:rPr lang="es" sz="800">
                <a:solidFill>
                  <a:srgbClr val="414140"/>
                </a:solidFill>
                <a:latin typeface="Montserrat"/>
                <a:ea typeface="Montserrat"/>
                <a:cs typeface="Montserrat"/>
                <a:sym typeface="Montserrat"/>
              </a:rPr>
              <a:t>La formación debe considerar progresivamente todos los cargos de la residencia, así como a todos los/as trabajadores/as, tanto </a:t>
            </a:r>
            <a:r>
              <a:rPr lang="es" sz="800">
                <a:solidFill>
                  <a:srgbClr val="414140"/>
                </a:solidFill>
                <a:latin typeface="Montserrat"/>
                <a:ea typeface="Montserrat"/>
                <a:cs typeface="Montserrat"/>
                <a:sym typeface="Montserrat"/>
              </a:rPr>
              <a:t>de OC</a:t>
            </a:r>
            <a:r>
              <a:rPr lang="es" sz="800">
                <a:solidFill>
                  <a:srgbClr val="414140"/>
                </a:solidFill>
                <a:latin typeface="Montserrat"/>
                <a:ea typeface="Montserrat"/>
                <a:cs typeface="Montserrat"/>
                <a:sym typeface="Montserrat"/>
              </a:rPr>
              <a:t>AS, como de administración directa.</a:t>
            </a:r>
            <a:endParaRPr sz="800">
              <a:solidFill>
                <a:srgbClr val="414140"/>
              </a:solidFill>
              <a:latin typeface="Montserrat"/>
              <a:ea typeface="Montserrat"/>
              <a:cs typeface="Montserrat"/>
              <a:sym typeface="Montserrat"/>
            </a:endParaRPr>
          </a:p>
          <a:p>
            <a:pPr indent="-152400" lvl="0" marL="101600" rtl="0" algn="l">
              <a:spcBef>
                <a:spcPts val="0"/>
              </a:spcBef>
              <a:spcAft>
                <a:spcPts val="0"/>
              </a:spcAft>
              <a:buClr>
                <a:srgbClr val="D99466"/>
              </a:buClr>
              <a:buSzPts val="800"/>
              <a:buFont typeface="Montserrat"/>
              <a:buChar char="●"/>
            </a:pPr>
            <a:r>
              <a:rPr b="1" lang="es" sz="800">
                <a:solidFill>
                  <a:srgbClr val="D99466"/>
                </a:solidFill>
                <a:latin typeface="Montserrat"/>
                <a:ea typeface="Montserrat"/>
                <a:cs typeface="Montserrat"/>
                <a:sym typeface="Montserrat"/>
              </a:rPr>
              <a:t>Presupuesto estable</a:t>
            </a:r>
            <a:endParaRPr b="1" sz="800">
              <a:solidFill>
                <a:srgbClr val="D99466"/>
              </a:solidFill>
              <a:latin typeface="Montserrat"/>
              <a:ea typeface="Montserrat"/>
              <a:cs typeface="Montserrat"/>
              <a:sym typeface="Montserrat"/>
            </a:endParaRPr>
          </a:p>
          <a:p>
            <a:pPr indent="0" lvl="0" marL="381000" rtl="0" algn="l">
              <a:spcBef>
                <a:spcPts val="0"/>
              </a:spcBef>
              <a:spcAft>
                <a:spcPts val="0"/>
              </a:spcAft>
              <a:buNone/>
            </a:pPr>
            <a:r>
              <a:rPr lang="es" sz="800">
                <a:solidFill>
                  <a:srgbClr val="414140"/>
                </a:solidFill>
                <a:latin typeface="Montserrat"/>
                <a:ea typeface="Montserrat"/>
                <a:cs typeface="Montserrat"/>
                <a:sym typeface="Montserrat"/>
              </a:rPr>
              <a:t>El sistema debe contar con un financiamiento continuo y asegurado en el tiempo, de fondos públicos y privados, respondiendo al carácter intersectorial del proyecto.</a:t>
            </a:r>
            <a:endParaRPr sz="800">
              <a:solidFill>
                <a:srgbClr val="414140"/>
              </a:solidFill>
              <a:latin typeface="Montserrat"/>
              <a:ea typeface="Montserrat"/>
              <a:cs typeface="Montserrat"/>
              <a:sym typeface="Montserrat"/>
            </a:endParaRPr>
          </a:p>
          <a:p>
            <a:pPr indent="-152400" lvl="0" marL="101600" rtl="0" algn="l">
              <a:spcBef>
                <a:spcPts val="0"/>
              </a:spcBef>
              <a:spcAft>
                <a:spcPts val="0"/>
              </a:spcAft>
              <a:buClr>
                <a:srgbClr val="FCD608"/>
              </a:buClr>
              <a:buSzPts val="800"/>
              <a:buFont typeface="Montserrat"/>
              <a:buChar char="●"/>
            </a:pPr>
            <a:r>
              <a:rPr b="1" lang="es" sz="800">
                <a:solidFill>
                  <a:srgbClr val="FCD608"/>
                </a:solidFill>
                <a:latin typeface="Montserrat"/>
                <a:ea typeface="Montserrat"/>
                <a:cs typeface="Montserrat"/>
                <a:sym typeface="Montserrat"/>
              </a:rPr>
              <a:t>Compromiso instituci</a:t>
            </a:r>
            <a:r>
              <a:rPr b="1" lang="es" sz="800">
                <a:solidFill>
                  <a:srgbClr val="FCD608"/>
                </a:solidFill>
                <a:latin typeface="Montserrat"/>
                <a:ea typeface="Montserrat"/>
                <a:cs typeface="Montserrat"/>
                <a:sym typeface="Montserrat"/>
              </a:rPr>
              <a:t>onal</a:t>
            </a:r>
            <a:endParaRPr b="1" sz="800">
              <a:solidFill>
                <a:srgbClr val="FCD608"/>
              </a:solidFill>
              <a:latin typeface="Montserrat"/>
              <a:ea typeface="Montserrat"/>
              <a:cs typeface="Montserrat"/>
              <a:sym typeface="Montserrat"/>
            </a:endParaRPr>
          </a:p>
          <a:p>
            <a:pPr indent="0" lvl="0" marL="381000" rtl="0" algn="l">
              <a:spcBef>
                <a:spcPts val="0"/>
              </a:spcBef>
              <a:spcAft>
                <a:spcPts val="0"/>
              </a:spcAft>
              <a:buNone/>
            </a:pPr>
            <a:r>
              <a:rPr lang="es" sz="800">
                <a:solidFill>
                  <a:srgbClr val="414140"/>
                </a:solidFill>
                <a:latin typeface="Montserrat"/>
                <a:ea typeface="Montserrat"/>
                <a:cs typeface="Montserrat"/>
                <a:sym typeface="Montserrat"/>
              </a:rPr>
              <a:t>Todos los actores institucionales involucrados deben estar convencidos de la necesidad e importancia y generar un compromiso para facilitar la participación de los equipos. No puede depender de la voluntad de las personas a cargo, ni de los participantes.</a:t>
            </a:r>
            <a:endParaRPr sz="800">
              <a:solidFill>
                <a:srgbClr val="414140"/>
              </a:solidFill>
              <a:latin typeface="Montserrat"/>
              <a:ea typeface="Montserrat"/>
              <a:cs typeface="Montserrat"/>
              <a:sym typeface="Montserrat"/>
            </a:endParaRPr>
          </a:p>
          <a:p>
            <a:pPr indent="-152400" lvl="0" marL="101600" rtl="0" algn="l">
              <a:spcBef>
                <a:spcPts val="0"/>
              </a:spcBef>
              <a:spcAft>
                <a:spcPts val="0"/>
              </a:spcAft>
              <a:buClr>
                <a:srgbClr val="A4DB3B"/>
              </a:buClr>
              <a:buSzPts val="800"/>
              <a:buFont typeface="Montserrat"/>
              <a:buChar char="●"/>
            </a:pPr>
            <a:r>
              <a:rPr b="1" lang="es" sz="800">
                <a:solidFill>
                  <a:srgbClr val="A4DB3B"/>
                </a:solidFill>
                <a:latin typeface="Montserrat"/>
                <a:ea typeface="Montserrat"/>
                <a:cs typeface="Montserrat"/>
                <a:sym typeface="Montserrat"/>
              </a:rPr>
              <a:t>Alineación con la cultura organizacional</a:t>
            </a:r>
            <a:endParaRPr b="1" sz="800">
              <a:solidFill>
                <a:srgbClr val="A4DB3B"/>
              </a:solidFill>
              <a:latin typeface="Montserrat"/>
              <a:ea typeface="Montserrat"/>
              <a:cs typeface="Montserrat"/>
              <a:sym typeface="Montserrat"/>
            </a:endParaRPr>
          </a:p>
          <a:p>
            <a:pPr indent="0" lvl="0" marL="381000" rtl="0" algn="l">
              <a:spcBef>
                <a:spcPts val="0"/>
              </a:spcBef>
              <a:spcAft>
                <a:spcPts val="0"/>
              </a:spcAft>
              <a:buClr>
                <a:schemeClr val="dk1"/>
              </a:buClr>
              <a:buSzPts val="900"/>
              <a:buFont typeface="Arial"/>
              <a:buNone/>
            </a:pPr>
            <a:r>
              <a:rPr lang="es" sz="800">
                <a:solidFill>
                  <a:srgbClr val="414140"/>
                </a:solidFill>
                <a:latin typeface="Montserrat"/>
                <a:ea typeface="Montserrat"/>
                <a:cs typeface="Montserrat"/>
                <a:sym typeface="Montserrat"/>
              </a:rPr>
              <a:t>Lo cual es un punto especialmente difícil para casos como este, donde el sistema debe articular la formación de trabajadores/as pertenecientes a diferentes organizaciones.</a:t>
            </a:r>
            <a:endParaRPr sz="800">
              <a:solidFill>
                <a:srgbClr val="414140"/>
              </a:solidFill>
              <a:latin typeface="Montserrat"/>
              <a:ea typeface="Montserrat"/>
              <a:cs typeface="Montserrat"/>
              <a:sym typeface="Montserrat"/>
            </a:endParaRPr>
          </a:p>
        </p:txBody>
      </p:sp>
      <p:sp>
        <p:nvSpPr>
          <p:cNvPr id="2253" name="Google Shape;2253;p128"/>
          <p:cNvSpPr txBox="1"/>
          <p:nvPr/>
        </p:nvSpPr>
        <p:spPr>
          <a:xfrm>
            <a:off x="587682" y="737111"/>
            <a:ext cx="5154300" cy="2850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lang="es" sz="800">
                <a:solidFill>
                  <a:srgbClr val="414140"/>
                </a:solidFill>
                <a:latin typeface="Montserrat"/>
                <a:ea typeface="Montserrat"/>
                <a:cs typeface="Montserrat"/>
                <a:sym typeface="Montserrat"/>
              </a:rPr>
              <a:t>Elementos esenciales para asegurar la sostenibilidad del sistema de formación.</a:t>
            </a:r>
            <a:endParaRPr sz="800">
              <a:solidFill>
                <a:srgbClr val="414140"/>
              </a:solidFill>
              <a:latin typeface="Montserrat"/>
              <a:ea typeface="Montserrat"/>
              <a:cs typeface="Montserrat"/>
              <a:sym typeface="Montserrat"/>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2257" name="Shape 2257"/>
        <p:cNvGrpSpPr/>
        <p:nvPr/>
      </p:nvGrpSpPr>
      <p:grpSpPr>
        <a:xfrm>
          <a:off x="0" y="0"/>
          <a:ext cx="0" cy="0"/>
          <a:chOff x="0" y="0"/>
          <a:chExt cx="0" cy="0"/>
        </a:xfrm>
      </p:grpSpPr>
      <p:sp>
        <p:nvSpPr>
          <p:cNvPr id="2258" name="Google Shape;2258;p129"/>
          <p:cNvSpPr/>
          <p:nvPr/>
        </p:nvSpPr>
        <p:spPr>
          <a:xfrm>
            <a:off x="5236750" y="1771702"/>
            <a:ext cx="3144900" cy="1602900"/>
          </a:xfrm>
          <a:prstGeom prst="rect">
            <a:avLst/>
          </a:prstGeom>
          <a:solidFill>
            <a:srgbClr val="D4AD7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129"/>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260" name="Google Shape;2260;p129"/>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Síntesis de resultados  Fase Diagnóstico</a:t>
            </a:r>
            <a:endParaRPr sz="700">
              <a:latin typeface="Montserrat Light"/>
              <a:ea typeface="Montserrat Light"/>
              <a:cs typeface="Montserrat Light"/>
              <a:sym typeface="Montserrat Light"/>
            </a:endParaRPr>
          </a:p>
        </p:txBody>
      </p:sp>
      <p:sp>
        <p:nvSpPr>
          <p:cNvPr id="2261" name="Google Shape;2261;p129"/>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A4DB3B"/>
                </a:solidFill>
                <a:latin typeface="Bitter"/>
                <a:ea typeface="Bitter"/>
                <a:cs typeface="Bitter"/>
                <a:sym typeface="Bitter"/>
              </a:rPr>
              <a:t>Estrategia de involucramiento de actores:</a:t>
            </a:r>
            <a:endParaRPr b="1" i="1" sz="1200">
              <a:solidFill>
                <a:srgbClr val="A4DB3B"/>
              </a:solidFill>
              <a:latin typeface="Bitter"/>
              <a:ea typeface="Bitter"/>
              <a:cs typeface="Bitter"/>
              <a:sym typeface="Bitter"/>
            </a:endParaRPr>
          </a:p>
          <a:p>
            <a:pPr indent="0" lvl="0" marL="0" rtl="0" algn="l">
              <a:spcBef>
                <a:spcPts val="0"/>
              </a:spcBef>
              <a:spcAft>
                <a:spcPts val="0"/>
              </a:spcAft>
              <a:buNone/>
            </a:pPr>
            <a:r>
              <a:t/>
            </a:r>
            <a:endParaRPr b="1" i="1" sz="1200">
              <a:solidFill>
                <a:srgbClr val="A4DB3B"/>
              </a:solidFill>
              <a:latin typeface="Bitter"/>
              <a:ea typeface="Bitter"/>
              <a:cs typeface="Bitter"/>
              <a:sym typeface="Bitter"/>
            </a:endParaRPr>
          </a:p>
        </p:txBody>
      </p:sp>
      <p:sp>
        <p:nvSpPr>
          <p:cNvPr id="2262" name="Google Shape;2262;p129"/>
          <p:cNvSpPr txBox="1"/>
          <p:nvPr/>
        </p:nvSpPr>
        <p:spPr>
          <a:xfrm>
            <a:off x="5367124" y="1832025"/>
            <a:ext cx="2814000" cy="576300"/>
          </a:xfrm>
          <a:prstGeom prst="rect">
            <a:avLst/>
          </a:prstGeom>
          <a:noFill/>
          <a:ln>
            <a:noFill/>
          </a:ln>
        </p:spPr>
        <p:txBody>
          <a:bodyPr anchorCtr="0" anchor="t" bIns="116700" lIns="116700" spcFirstLastPara="1" rIns="116700" wrap="square" tIns="116700">
            <a:noAutofit/>
          </a:bodyPr>
          <a:lstStyle/>
          <a:p>
            <a:pPr indent="0" lvl="0" marL="0" rtl="0" algn="l">
              <a:spcBef>
                <a:spcPts val="0"/>
              </a:spcBef>
              <a:spcAft>
                <a:spcPts val="0"/>
              </a:spcAft>
              <a:buNone/>
            </a:pPr>
            <a:r>
              <a:rPr b="1" lang="es" sz="1200">
                <a:solidFill>
                  <a:srgbClr val="FFFFFF"/>
                </a:solidFill>
                <a:latin typeface="Bitter"/>
                <a:ea typeface="Bitter"/>
                <a:cs typeface="Bitter"/>
                <a:sym typeface="Bitter"/>
              </a:rPr>
              <a:t>1. Líderes</a:t>
            </a:r>
            <a:endParaRPr b="1" sz="1200">
              <a:solidFill>
                <a:srgbClr val="FFFFFF"/>
              </a:solidFill>
              <a:latin typeface="Bitter"/>
              <a:ea typeface="Bitter"/>
              <a:cs typeface="Bitter"/>
              <a:sym typeface="Bitter"/>
            </a:endParaRPr>
          </a:p>
          <a:p>
            <a:pPr indent="0" lvl="0" marL="0" rtl="0" algn="l">
              <a:spcBef>
                <a:spcPts val="0"/>
              </a:spcBef>
              <a:spcAft>
                <a:spcPts val="0"/>
              </a:spcAft>
              <a:buClr>
                <a:srgbClr val="000000"/>
              </a:buClr>
              <a:buSzPts val="1400"/>
              <a:buFont typeface="Arial"/>
              <a:buNone/>
            </a:pPr>
            <a:r>
              <a:rPr b="1" lang="es" sz="900">
                <a:solidFill>
                  <a:srgbClr val="FFFFFF"/>
                </a:solidFill>
                <a:latin typeface="Montserrat"/>
                <a:ea typeface="Montserrat"/>
                <a:cs typeface="Montserrat"/>
                <a:sym typeface="Montserrat"/>
              </a:rPr>
              <a:t>Actores prioritarios a quienes </a:t>
            </a:r>
            <a:endParaRPr b="1" sz="900">
              <a:solidFill>
                <a:srgbClr val="FFFFFF"/>
              </a:solidFill>
              <a:latin typeface="Montserrat"/>
              <a:ea typeface="Montserrat"/>
              <a:cs typeface="Montserrat"/>
              <a:sym typeface="Montserrat"/>
            </a:endParaRPr>
          </a:p>
          <a:p>
            <a:pPr indent="0" lvl="0" marL="0" rtl="0" algn="l">
              <a:spcBef>
                <a:spcPts val="0"/>
              </a:spcBef>
              <a:spcAft>
                <a:spcPts val="0"/>
              </a:spcAft>
              <a:buClr>
                <a:srgbClr val="000000"/>
              </a:buClr>
              <a:buSzPts val="1400"/>
              <a:buFont typeface="Arial"/>
              <a:buNone/>
            </a:pPr>
            <a:r>
              <a:rPr b="1" lang="es" sz="900">
                <a:solidFill>
                  <a:srgbClr val="FFFFFF"/>
                </a:solidFill>
                <a:latin typeface="Montserrat"/>
                <a:ea typeface="Montserrat"/>
                <a:cs typeface="Montserrat"/>
                <a:sym typeface="Montserrat"/>
              </a:rPr>
              <a:t>se debe mantener </a:t>
            </a:r>
            <a:r>
              <a:rPr b="1" lang="es" sz="900">
                <a:solidFill>
                  <a:srgbClr val="FFFFFF"/>
                </a:solidFill>
                <a:latin typeface="Montserrat"/>
                <a:ea typeface="Montserrat"/>
                <a:cs typeface="Montserrat"/>
                <a:sym typeface="Montserrat"/>
              </a:rPr>
              <a:t>a bordo</a:t>
            </a:r>
            <a:r>
              <a:rPr b="1" lang="es" sz="900">
                <a:solidFill>
                  <a:srgbClr val="FFFFFF"/>
                </a:solidFill>
                <a:latin typeface="Montserrat"/>
                <a:ea typeface="Montserrat"/>
                <a:cs typeface="Montserrat"/>
                <a:sym typeface="Montserrat"/>
              </a:rPr>
              <a:t>.</a:t>
            </a:r>
            <a:br>
              <a:rPr b="1" lang="es" sz="900">
                <a:solidFill>
                  <a:srgbClr val="FFFFFF"/>
                </a:solidFill>
                <a:latin typeface="Montserrat"/>
                <a:ea typeface="Montserrat"/>
                <a:cs typeface="Montserrat"/>
                <a:sym typeface="Montserrat"/>
              </a:rPr>
            </a:br>
            <a:br>
              <a:rPr b="1" lang="es" sz="900">
                <a:solidFill>
                  <a:srgbClr val="FFFFFF"/>
                </a:solidFill>
                <a:latin typeface="Montserrat"/>
                <a:ea typeface="Montserrat"/>
                <a:cs typeface="Montserrat"/>
                <a:sym typeface="Montserrat"/>
              </a:rPr>
            </a:br>
            <a:r>
              <a:rPr lang="es" sz="900">
                <a:solidFill>
                  <a:srgbClr val="FFFFFF"/>
                </a:solidFill>
                <a:latin typeface="Montserrat"/>
                <a:ea typeface="Montserrat"/>
                <a:cs typeface="Montserrat"/>
                <a:sym typeface="Montserrat"/>
              </a:rPr>
              <a:t>Podrían servir de gran ayuda para movilizar a otros actores en favor del proyecto y también podrían facilitar la incorporación de otros actores. </a:t>
            </a:r>
            <a:r>
              <a:rPr b="1" lang="es" sz="900">
                <a:solidFill>
                  <a:srgbClr val="FFFFFF"/>
                </a:solidFill>
                <a:latin typeface="Montserrat"/>
                <a:ea typeface="Montserrat"/>
                <a:cs typeface="Montserrat"/>
                <a:sym typeface="Montserrat"/>
              </a:rPr>
              <a:t>El objetivo con ellos debe ser construir alianzas sólidas.</a:t>
            </a:r>
            <a:endParaRPr b="1" sz="900">
              <a:solidFill>
                <a:srgbClr val="FFFFFF"/>
              </a:solidFill>
              <a:latin typeface="Montserrat"/>
              <a:ea typeface="Montserrat"/>
              <a:cs typeface="Montserrat"/>
              <a:sym typeface="Montserrat"/>
            </a:endParaRPr>
          </a:p>
          <a:p>
            <a:pPr indent="0" lvl="0" marL="0" rtl="0" algn="l">
              <a:spcBef>
                <a:spcPts val="0"/>
              </a:spcBef>
              <a:spcAft>
                <a:spcPts val="0"/>
              </a:spcAft>
              <a:buClr>
                <a:srgbClr val="000000"/>
              </a:buClr>
              <a:buSzPts val="1400"/>
              <a:buFont typeface="Arial"/>
              <a:buNone/>
            </a:pPr>
            <a:r>
              <a:t/>
            </a:r>
            <a:endParaRPr b="1" sz="900">
              <a:solidFill>
                <a:srgbClr val="FFFFFF"/>
              </a:solidFill>
              <a:latin typeface="Montserrat"/>
              <a:ea typeface="Montserrat"/>
              <a:cs typeface="Montserrat"/>
              <a:sym typeface="Montserrat"/>
            </a:endParaRPr>
          </a:p>
        </p:txBody>
      </p:sp>
      <p:graphicFrame>
        <p:nvGraphicFramePr>
          <p:cNvPr id="2263" name="Google Shape;2263;p129"/>
          <p:cNvGraphicFramePr/>
          <p:nvPr/>
        </p:nvGraphicFramePr>
        <p:xfrm>
          <a:off x="827754" y="1041745"/>
          <a:ext cx="3000000" cy="3000000"/>
        </p:xfrm>
        <a:graphic>
          <a:graphicData uri="http://schemas.openxmlformats.org/drawingml/2006/table">
            <a:tbl>
              <a:tblPr>
                <a:noFill/>
                <a:tableStyleId>{37A077D9-EE78-4FB7-A1BF-B7B25900B0D2}</a:tableStyleId>
              </a:tblPr>
              <a:tblGrid>
                <a:gridCol w="2092025"/>
                <a:gridCol w="2095000"/>
              </a:tblGrid>
              <a:tr h="1792950">
                <a:tc>
                  <a:txBody>
                    <a:bodyPr/>
                    <a:lstStyle/>
                    <a:p>
                      <a:pPr indent="0" lvl="0" marL="0" marR="0" rtl="0" algn="l">
                        <a:spcBef>
                          <a:spcPts val="0"/>
                        </a:spcBef>
                        <a:spcAft>
                          <a:spcPts val="0"/>
                        </a:spcAft>
                        <a:buClr>
                          <a:srgbClr val="000000"/>
                        </a:buClr>
                        <a:buSzPts val="1200"/>
                        <a:buFont typeface="Arial"/>
                        <a:buNone/>
                      </a:pPr>
                      <a:r>
                        <a:rPr b="1" lang="es" sz="1200">
                          <a:solidFill>
                            <a:srgbClr val="414140"/>
                          </a:solidFill>
                          <a:latin typeface="Bitter"/>
                          <a:ea typeface="Bitter"/>
                          <a:cs typeface="Bitter"/>
                          <a:sym typeface="Bitter"/>
                        </a:rPr>
                        <a:t>3. "Desafiantes"</a:t>
                      </a:r>
                      <a:endParaRPr b="1" sz="1200">
                        <a:solidFill>
                          <a:srgbClr val="414140"/>
                        </a:solidFill>
                        <a:latin typeface="Bitter"/>
                        <a:ea typeface="Bitter"/>
                        <a:cs typeface="Bitter"/>
                        <a:sym typeface="Bitter"/>
                      </a:endParaRPr>
                    </a:p>
                    <a:p>
                      <a:pPr indent="0" lvl="0" marL="0" marR="0" rtl="0" algn="l">
                        <a:spcBef>
                          <a:spcPts val="0"/>
                        </a:spcBef>
                        <a:spcAft>
                          <a:spcPts val="0"/>
                        </a:spcAft>
                        <a:buClr>
                          <a:srgbClr val="000000"/>
                        </a:buClr>
                        <a:buSzPts val="1200"/>
                        <a:buFont typeface="Arial"/>
                        <a:buNone/>
                      </a:pPr>
                      <a:r>
                        <a:t/>
                      </a:r>
                      <a:endParaRPr sz="900">
                        <a:solidFill>
                          <a:srgbClr val="888888"/>
                        </a:solidFill>
                        <a:latin typeface="Montserrat"/>
                        <a:ea typeface="Montserrat"/>
                        <a:cs typeface="Montserrat"/>
                        <a:sym typeface="Montserrat"/>
                      </a:endParaRPr>
                    </a:p>
                    <a:p>
                      <a:pPr indent="0" lvl="0" marL="0" marR="0" rtl="0" algn="l">
                        <a:spcBef>
                          <a:spcPts val="0"/>
                        </a:spcBef>
                        <a:spcAft>
                          <a:spcPts val="0"/>
                        </a:spcAft>
                        <a:buClr>
                          <a:srgbClr val="000000"/>
                        </a:buClr>
                        <a:buSzPts val="1200"/>
                        <a:buFont typeface="Arial"/>
                        <a:buNone/>
                      </a:pPr>
                      <a:r>
                        <a:rPr lang="es" sz="700">
                          <a:solidFill>
                            <a:srgbClr val="888888"/>
                          </a:solidFill>
                          <a:latin typeface="Montserrat"/>
                          <a:ea typeface="Montserrat"/>
                          <a:cs typeface="Montserrat"/>
                          <a:sym typeface="Montserrat"/>
                        </a:rPr>
                        <a:t>(Coaliciones sociedad civil, Centros de estudios, Defensoría de la Niñez, Parlamento: Comisiones temáticas y de presupuestos, Servicios públicos directamente relacionados con el apoyo a los procesos que se realiza con los NNA tales como educación, salud, subsecretaría de la niñez.)</a:t>
                      </a:r>
                      <a:endParaRPr sz="700">
                        <a:solidFill>
                          <a:srgbClr val="888888"/>
                        </a:solidFill>
                        <a:latin typeface="Montserrat"/>
                        <a:ea typeface="Montserrat"/>
                        <a:cs typeface="Montserrat"/>
                        <a:sym typeface="Montserrat"/>
                      </a:endParaRPr>
                    </a:p>
                  </a:txBody>
                  <a:tcPr marT="100375" marB="100375" marR="319550" marL="90000">
                    <a:lnL cap="flat" cmpd="sng" w="9525">
                      <a:solidFill>
                        <a:srgbClr val="9E9E9E">
                          <a:alpha val="0"/>
                        </a:srgbClr>
                      </a:solidFill>
                      <a:prstDash val="solid"/>
                      <a:round/>
                      <a:headEnd len="sm" w="sm" type="none"/>
                      <a:tailEnd len="sm" w="sm" type="none"/>
                    </a:lnL>
                    <a:lnR cap="flat" cmpd="sng" w="9525">
                      <a:solidFill>
                        <a:srgbClr val="888888"/>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888888"/>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200"/>
                        <a:buFont typeface="Arial"/>
                        <a:buNone/>
                      </a:pPr>
                      <a:r>
                        <a:rPr b="1" lang="es" sz="1200">
                          <a:solidFill>
                            <a:srgbClr val="414140"/>
                          </a:solidFill>
                          <a:latin typeface="Bitter"/>
                          <a:ea typeface="Bitter"/>
                          <a:cs typeface="Bitter"/>
                          <a:sym typeface="Bitter"/>
                        </a:rPr>
                        <a:t>1. "Líderes" </a:t>
                      </a:r>
                      <a:endParaRPr b="1" sz="1200">
                        <a:solidFill>
                          <a:srgbClr val="414140"/>
                        </a:solidFill>
                        <a:latin typeface="Bitter"/>
                        <a:ea typeface="Bitter"/>
                        <a:cs typeface="Bitter"/>
                        <a:sym typeface="Bitter"/>
                      </a:endParaRPr>
                    </a:p>
                    <a:p>
                      <a:pPr indent="0" lvl="0" marL="0" rtl="0" algn="l">
                        <a:spcBef>
                          <a:spcPts val="0"/>
                        </a:spcBef>
                        <a:spcAft>
                          <a:spcPts val="0"/>
                        </a:spcAft>
                        <a:buClr>
                          <a:srgbClr val="000000"/>
                        </a:buClr>
                        <a:buSzPts val="1200"/>
                        <a:buFont typeface="Arial"/>
                        <a:buNone/>
                      </a:pPr>
                      <a:r>
                        <a:t/>
                      </a:r>
                      <a:endParaRPr sz="900">
                        <a:solidFill>
                          <a:srgbClr val="888888"/>
                        </a:solidFill>
                        <a:latin typeface="Montserrat"/>
                        <a:ea typeface="Montserrat"/>
                        <a:cs typeface="Montserrat"/>
                        <a:sym typeface="Montserrat"/>
                      </a:endParaRPr>
                    </a:p>
                    <a:p>
                      <a:pPr indent="0" lvl="0" marL="0" rtl="0" algn="l">
                        <a:spcBef>
                          <a:spcPts val="0"/>
                        </a:spcBef>
                        <a:spcAft>
                          <a:spcPts val="0"/>
                        </a:spcAft>
                        <a:buClr>
                          <a:srgbClr val="000000"/>
                        </a:buClr>
                        <a:buSzPts val="1200"/>
                        <a:buFont typeface="Arial"/>
                        <a:buNone/>
                      </a:pPr>
                      <a:r>
                        <a:rPr lang="es" sz="700">
                          <a:solidFill>
                            <a:srgbClr val="888888"/>
                          </a:solidFill>
                          <a:latin typeface="Montserrat"/>
                          <a:ea typeface="Montserrat"/>
                          <a:cs typeface="Montserrat"/>
                          <a:sym typeface="Montserrat"/>
                        </a:rPr>
                        <a:t>(Capacitadores más conocidos, Instituciones con malla de formación, SENCE, Centros capacitación Ues y Cft, Universidades, Certificación competencias (Chile Valora), Financiamiento internacional, Financiamiento estatal, Tribunales, Asociación de trabajadores, Asociación de profesionales, Parlamento: Comisiones proyectos Infancia y familia, Municipalidades, Sename Nacional, Direcciones Regionales de Sename)</a:t>
                      </a:r>
                      <a:endParaRPr sz="900">
                        <a:solidFill>
                          <a:srgbClr val="888888"/>
                        </a:solidFill>
                        <a:latin typeface="Montserrat"/>
                        <a:ea typeface="Montserrat"/>
                        <a:cs typeface="Montserrat"/>
                        <a:sym typeface="Montserrat"/>
                      </a:endParaRPr>
                    </a:p>
                  </a:txBody>
                  <a:tcPr marT="100375" marB="100375" marR="124850" marL="319550">
                    <a:lnL cap="flat" cmpd="sng" w="9525">
                      <a:solidFill>
                        <a:srgbClr val="888888"/>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888888"/>
                      </a:solidFill>
                      <a:prstDash val="solid"/>
                      <a:round/>
                      <a:headEnd len="sm" w="sm" type="none"/>
                      <a:tailEnd len="sm" w="sm" type="none"/>
                    </a:lnB>
                  </a:tcPr>
                </a:tc>
              </a:tr>
              <a:tr h="1199500">
                <a:tc>
                  <a:txBody>
                    <a:bodyPr/>
                    <a:lstStyle/>
                    <a:p>
                      <a:pPr indent="0" lvl="0" marL="0" marR="0" rtl="0" algn="l">
                        <a:spcBef>
                          <a:spcPts val="0"/>
                        </a:spcBef>
                        <a:spcAft>
                          <a:spcPts val="0"/>
                        </a:spcAft>
                        <a:buClr>
                          <a:srgbClr val="000000"/>
                        </a:buClr>
                        <a:buSzPts val="1200"/>
                        <a:buFont typeface="Arial"/>
                        <a:buNone/>
                      </a:pPr>
                      <a:r>
                        <a:t/>
                      </a:r>
                      <a:endParaRPr b="1" sz="1200">
                        <a:solidFill>
                          <a:srgbClr val="414140"/>
                        </a:solidFill>
                        <a:latin typeface="Bitter"/>
                        <a:ea typeface="Bitter"/>
                        <a:cs typeface="Bitter"/>
                        <a:sym typeface="Bitter"/>
                      </a:endParaRPr>
                    </a:p>
                    <a:p>
                      <a:pPr indent="0" lvl="0" marL="0" marR="0" rtl="0" algn="l">
                        <a:spcBef>
                          <a:spcPts val="0"/>
                        </a:spcBef>
                        <a:spcAft>
                          <a:spcPts val="0"/>
                        </a:spcAft>
                        <a:buClr>
                          <a:srgbClr val="000000"/>
                        </a:buClr>
                        <a:buSzPts val="1200"/>
                        <a:buFont typeface="Arial"/>
                        <a:buNone/>
                      </a:pPr>
                      <a:r>
                        <a:rPr b="1" lang="es" sz="1200">
                          <a:solidFill>
                            <a:srgbClr val="414140"/>
                          </a:solidFill>
                          <a:latin typeface="Bitter"/>
                          <a:ea typeface="Bitter"/>
                          <a:cs typeface="Bitter"/>
                          <a:sym typeface="Bitter"/>
                        </a:rPr>
                        <a:t>4. "Jugadores de nicho" </a:t>
                      </a:r>
                      <a:endParaRPr b="1" sz="1200">
                        <a:solidFill>
                          <a:srgbClr val="414140"/>
                        </a:solidFill>
                        <a:latin typeface="Bitter"/>
                        <a:ea typeface="Bitter"/>
                        <a:cs typeface="Bitter"/>
                        <a:sym typeface="Bitter"/>
                      </a:endParaRPr>
                    </a:p>
                    <a:p>
                      <a:pPr indent="0" lvl="0" marL="0" marR="0" rtl="0" algn="l">
                        <a:spcBef>
                          <a:spcPts val="0"/>
                        </a:spcBef>
                        <a:spcAft>
                          <a:spcPts val="0"/>
                        </a:spcAft>
                        <a:buClr>
                          <a:srgbClr val="000000"/>
                        </a:buClr>
                        <a:buSzPts val="1200"/>
                        <a:buFont typeface="Arial"/>
                        <a:buNone/>
                      </a:pPr>
                      <a:r>
                        <a:t/>
                      </a:r>
                      <a:endParaRPr sz="900">
                        <a:solidFill>
                          <a:srgbClr val="888888"/>
                        </a:solidFill>
                        <a:latin typeface="Montserrat"/>
                        <a:ea typeface="Montserrat"/>
                        <a:cs typeface="Montserrat"/>
                        <a:sym typeface="Montserrat"/>
                      </a:endParaRPr>
                    </a:p>
                    <a:p>
                      <a:pPr indent="0" lvl="0" marL="0" marR="0" rtl="0" algn="l">
                        <a:spcBef>
                          <a:spcPts val="0"/>
                        </a:spcBef>
                        <a:spcAft>
                          <a:spcPts val="0"/>
                        </a:spcAft>
                        <a:buClr>
                          <a:srgbClr val="000000"/>
                        </a:buClr>
                        <a:buSzPts val="1200"/>
                        <a:buFont typeface="Arial"/>
                        <a:buNone/>
                      </a:pPr>
                      <a:r>
                        <a:rPr lang="es" sz="700">
                          <a:solidFill>
                            <a:srgbClr val="888888"/>
                          </a:solidFill>
                          <a:latin typeface="Montserrat"/>
                          <a:ea typeface="Montserrat"/>
                          <a:cs typeface="Montserrat"/>
                          <a:sym typeface="Montserrat"/>
                        </a:rPr>
                        <a:t>(Redes empresariales, Empresas certificadoras, Financiamiento ONG, Redes de egresados, Resto del parlamento.)</a:t>
                      </a:r>
                      <a:endParaRPr sz="900">
                        <a:solidFill>
                          <a:srgbClr val="888888"/>
                        </a:solidFill>
                        <a:latin typeface="Montserrat"/>
                        <a:ea typeface="Montserrat"/>
                        <a:cs typeface="Montserrat"/>
                        <a:sym typeface="Montserrat"/>
                      </a:endParaRPr>
                    </a:p>
                  </a:txBody>
                  <a:tcPr marT="100375" marB="100375" marR="319550" marL="221225">
                    <a:lnL cap="flat" cmpd="sng" w="9525">
                      <a:solidFill>
                        <a:srgbClr val="9E9E9E">
                          <a:alpha val="0"/>
                        </a:srgbClr>
                      </a:solidFill>
                      <a:prstDash val="solid"/>
                      <a:round/>
                      <a:headEnd len="sm" w="sm" type="none"/>
                      <a:tailEnd len="sm" w="sm" type="none"/>
                    </a:lnL>
                    <a:lnR cap="flat" cmpd="sng" w="9525">
                      <a:solidFill>
                        <a:srgbClr val="888888"/>
                      </a:solidFill>
                      <a:prstDash val="solid"/>
                      <a:round/>
                      <a:headEnd len="sm" w="sm" type="none"/>
                      <a:tailEnd len="sm" w="sm" type="none"/>
                    </a:lnR>
                    <a:lnT cap="flat" cmpd="sng" w="9525">
                      <a:solidFill>
                        <a:srgbClr val="888888"/>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200"/>
                        <a:buFont typeface="Arial"/>
                        <a:buNone/>
                      </a:pPr>
                      <a:r>
                        <a:t/>
                      </a:r>
                      <a:endParaRPr b="1" sz="1200">
                        <a:solidFill>
                          <a:srgbClr val="414140"/>
                        </a:solidFill>
                        <a:latin typeface="Bitter"/>
                        <a:ea typeface="Bitter"/>
                        <a:cs typeface="Bitter"/>
                        <a:sym typeface="Bitter"/>
                      </a:endParaRPr>
                    </a:p>
                    <a:p>
                      <a:pPr indent="0" lvl="0" marL="0" rtl="0" algn="l">
                        <a:spcBef>
                          <a:spcPts val="0"/>
                        </a:spcBef>
                        <a:spcAft>
                          <a:spcPts val="0"/>
                        </a:spcAft>
                        <a:buClr>
                          <a:srgbClr val="000000"/>
                        </a:buClr>
                        <a:buSzPts val="1200"/>
                        <a:buFont typeface="Arial"/>
                        <a:buNone/>
                      </a:pPr>
                      <a:r>
                        <a:rPr b="1" lang="es" sz="1200">
                          <a:solidFill>
                            <a:srgbClr val="414140"/>
                          </a:solidFill>
                          <a:latin typeface="Bitter"/>
                          <a:ea typeface="Bitter"/>
                          <a:cs typeface="Bitter"/>
                          <a:sym typeface="Bitter"/>
                        </a:rPr>
                        <a:t>2. "Visionarios”</a:t>
                      </a:r>
                      <a:endParaRPr b="1" sz="1200">
                        <a:solidFill>
                          <a:srgbClr val="414140"/>
                        </a:solidFill>
                        <a:latin typeface="Bitter"/>
                        <a:ea typeface="Bitter"/>
                        <a:cs typeface="Bitter"/>
                        <a:sym typeface="Bitter"/>
                      </a:endParaRPr>
                    </a:p>
                    <a:p>
                      <a:pPr indent="0" lvl="0" marL="0" rtl="0" algn="l">
                        <a:spcBef>
                          <a:spcPts val="0"/>
                        </a:spcBef>
                        <a:spcAft>
                          <a:spcPts val="0"/>
                        </a:spcAft>
                        <a:buClr>
                          <a:srgbClr val="000000"/>
                        </a:buClr>
                        <a:buSzPts val="1200"/>
                        <a:buFont typeface="Arial"/>
                        <a:buNone/>
                      </a:pPr>
                      <a:r>
                        <a:t/>
                      </a:r>
                      <a:endParaRPr sz="900">
                        <a:solidFill>
                          <a:srgbClr val="888888"/>
                        </a:solidFill>
                        <a:latin typeface="Montserrat"/>
                        <a:ea typeface="Montserrat"/>
                        <a:cs typeface="Montserrat"/>
                        <a:sym typeface="Montserrat"/>
                      </a:endParaRPr>
                    </a:p>
                    <a:p>
                      <a:pPr indent="0" lvl="0" marL="0" rtl="0" algn="l">
                        <a:spcBef>
                          <a:spcPts val="0"/>
                        </a:spcBef>
                        <a:spcAft>
                          <a:spcPts val="0"/>
                        </a:spcAft>
                        <a:buClr>
                          <a:srgbClr val="000000"/>
                        </a:buClr>
                        <a:buSzPts val="1200"/>
                        <a:buFont typeface="Arial"/>
                        <a:buNone/>
                      </a:pPr>
                      <a:r>
                        <a:rPr lang="es" sz="700">
                          <a:solidFill>
                            <a:srgbClr val="888888"/>
                          </a:solidFill>
                          <a:latin typeface="Montserrat"/>
                          <a:ea typeface="Montserrat"/>
                          <a:cs typeface="Montserrat"/>
                          <a:sym typeface="Montserrat"/>
                        </a:rPr>
                        <a:t>(Capacitadores menos conocidos, Asociación Seguridad, Otros capacitadores, OTIC, OTEC, Org. Salud y otros, Profesionales independientes)</a:t>
                      </a:r>
                      <a:endParaRPr sz="800">
                        <a:solidFill>
                          <a:srgbClr val="888888"/>
                        </a:solidFill>
                        <a:latin typeface="Montserrat"/>
                        <a:ea typeface="Montserrat"/>
                        <a:cs typeface="Montserrat"/>
                        <a:sym typeface="Montserrat"/>
                      </a:endParaRPr>
                    </a:p>
                  </a:txBody>
                  <a:tcPr marT="100375" marB="100375" marR="124850" marL="319550">
                    <a:lnL cap="flat" cmpd="sng" w="9525">
                      <a:solidFill>
                        <a:srgbClr val="888888"/>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888888"/>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cxnSp>
        <p:nvCxnSpPr>
          <p:cNvPr id="2264" name="Google Shape;2264;p129"/>
          <p:cNvCxnSpPr/>
          <p:nvPr/>
        </p:nvCxnSpPr>
        <p:spPr>
          <a:xfrm rot="10800000">
            <a:off x="694775" y="932375"/>
            <a:ext cx="0" cy="3265800"/>
          </a:xfrm>
          <a:prstGeom prst="straightConnector1">
            <a:avLst/>
          </a:prstGeom>
          <a:noFill/>
          <a:ln cap="flat" cmpd="sng" w="19050">
            <a:solidFill>
              <a:srgbClr val="FA5936"/>
            </a:solidFill>
            <a:prstDash val="solid"/>
            <a:round/>
            <a:headEnd len="med" w="med" type="none"/>
            <a:tailEnd len="med" w="med" type="triangle"/>
          </a:ln>
        </p:spPr>
      </p:cxnSp>
      <p:cxnSp>
        <p:nvCxnSpPr>
          <p:cNvPr id="2265" name="Google Shape;2265;p129"/>
          <p:cNvCxnSpPr/>
          <p:nvPr/>
        </p:nvCxnSpPr>
        <p:spPr>
          <a:xfrm>
            <a:off x="694766" y="4195538"/>
            <a:ext cx="4320000" cy="3600"/>
          </a:xfrm>
          <a:prstGeom prst="straightConnector1">
            <a:avLst/>
          </a:prstGeom>
          <a:noFill/>
          <a:ln cap="flat" cmpd="sng" w="19050">
            <a:solidFill>
              <a:srgbClr val="FA5936"/>
            </a:solidFill>
            <a:prstDash val="solid"/>
            <a:round/>
            <a:headEnd len="med" w="med" type="none"/>
            <a:tailEnd len="med" w="med" type="triangle"/>
          </a:ln>
        </p:spPr>
      </p:cxnSp>
      <p:sp>
        <p:nvSpPr>
          <p:cNvPr id="2266" name="Google Shape;2266;p129"/>
          <p:cNvSpPr txBox="1"/>
          <p:nvPr/>
        </p:nvSpPr>
        <p:spPr>
          <a:xfrm rot="-5400000">
            <a:off x="-301075" y="2627947"/>
            <a:ext cx="1668900" cy="322800"/>
          </a:xfrm>
          <a:prstGeom prst="rect">
            <a:avLst/>
          </a:prstGeom>
          <a:noFill/>
          <a:ln>
            <a:noFill/>
          </a:ln>
        </p:spPr>
        <p:txBody>
          <a:bodyPr anchorCtr="0" anchor="t" bIns="116700" lIns="116700" spcFirstLastPara="1" rIns="116700" wrap="square" tIns="116700">
            <a:noAutofit/>
          </a:bodyPr>
          <a:lstStyle/>
          <a:p>
            <a:pPr indent="0" lvl="0" marL="0" rtl="0" algn="ctr">
              <a:spcBef>
                <a:spcPts val="0"/>
              </a:spcBef>
              <a:spcAft>
                <a:spcPts val="0"/>
              </a:spcAft>
              <a:buNone/>
            </a:pPr>
            <a:r>
              <a:rPr lang="es" sz="800">
                <a:solidFill>
                  <a:srgbClr val="FA5936"/>
                </a:solidFill>
                <a:latin typeface="Montserrat"/>
                <a:ea typeface="Montserrat"/>
                <a:cs typeface="Montserrat"/>
                <a:sym typeface="Montserrat"/>
              </a:rPr>
              <a:t>Poder/influencia</a:t>
            </a:r>
            <a:endParaRPr sz="800">
              <a:solidFill>
                <a:srgbClr val="FA5936"/>
              </a:solidFill>
              <a:latin typeface="Montserrat"/>
              <a:ea typeface="Montserrat"/>
              <a:cs typeface="Montserrat"/>
              <a:sym typeface="Montserrat"/>
            </a:endParaRPr>
          </a:p>
        </p:txBody>
      </p:sp>
      <p:sp>
        <p:nvSpPr>
          <p:cNvPr id="2267" name="Google Shape;2267;p129"/>
          <p:cNvSpPr txBox="1"/>
          <p:nvPr/>
        </p:nvSpPr>
        <p:spPr>
          <a:xfrm>
            <a:off x="2258975" y="4196632"/>
            <a:ext cx="1350900" cy="208800"/>
          </a:xfrm>
          <a:prstGeom prst="rect">
            <a:avLst/>
          </a:prstGeom>
          <a:noFill/>
          <a:ln>
            <a:noFill/>
          </a:ln>
        </p:spPr>
        <p:txBody>
          <a:bodyPr anchorCtr="0" anchor="t" bIns="116700" lIns="116700" spcFirstLastPara="1" rIns="116700" wrap="square" tIns="116700">
            <a:noAutofit/>
          </a:bodyPr>
          <a:lstStyle/>
          <a:p>
            <a:pPr indent="0" lvl="0" marL="0" rtl="0" algn="ctr">
              <a:spcBef>
                <a:spcPts val="0"/>
              </a:spcBef>
              <a:spcAft>
                <a:spcPts val="0"/>
              </a:spcAft>
              <a:buNone/>
            </a:pPr>
            <a:r>
              <a:rPr lang="es" sz="800">
                <a:solidFill>
                  <a:srgbClr val="FA5936"/>
                </a:solidFill>
                <a:latin typeface="Montserrat"/>
                <a:ea typeface="Montserrat"/>
                <a:cs typeface="Montserrat"/>
                <a:sym typeface="Montserrat"/>
              </a:rPr>
              <a:t>Interés</a:t>
            </a:r>
            <a:endParaRPr sz="800">
              <a:solidFill>
                <a:srgbClr val="FA5936"/>
              </a:solidFill>
              <a:latin typeface="Montserrat"/>
              <a:ea typeface="Montserrat"/>
              <a:cs typeface="Montserrat"/>
              <a:sym typeface="Montserrat"/>
            </a:endParaRPr>
          </a:p>
        </p:txBody>
      </p:sp>
      <p:cxnSp>
        <p:nvCxnSpPr>
          <p:cNvPr id="2268" name="Google Shape;2268;p129"/>
          <p:cNvCxnSpPr/>
          <p:nvPr/>
        </p:nvCxnSpPr>
        <p:spPr>
          <a:xfrm>
            <a:off x="4187375" y="1239600"/>
            <a:ext cx="1486200" cy="398100"/>
          </a:xfrm>
          <a:prstGeom prst="bentConnector3">
            <a:avLst>
              <a:gd fmla="val 99776" name="adj1"/>
            </a:avLst>
          </a:prstGeom>
          <a:noFill/>
          <a:ln cap="flat" cmpd="sng" w="9525">
            <a:solidFill>
              <a:srgbClr val="D4AD73"/>
            </a:solidFill>
            <a:prstDash val="solid"/>
            <a:round/>
            <a:headEnd len="med" w="med" type="none"/>
            <a:tailEnd len="med" w="med" type="oval"/>
          </a:ln>
        </p:spPr>
      </p:cxnSp>
      <p:sp>
        <p:nvSpPr>
          <p:cNvPr id="2269" name="Google Shape;2269;p129"/>
          <p:cNvSpPr txBox="1"/>
          <p:nvPr/>
        </p:nvSpPr>
        <p:spPr>
          <a:xfrm>
            <a:off x="8536750" y="4577325"/>
            <a:ext cx="3351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107</a:t>
            </a:r>
            <a:endParaRPr sz="1500">
              <a:latin typeface="Bitter"/>
              <a:ea typeface="Bitter"/>
              <a:cs typeface="Bitter"/>
              <a:sym typeface="Bitte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2273" name="Shape 2273"/>
        <p:cNvGrpSpPr/>
        <p:nvPr/>
      </p:nvGrpSpPr>
      <p:grpSpPr>
        <a:xfrm>
          <a:off x="0" y="0"/>
          <a:ext cx="0" cy="0"/>
          <a:chOff x="0" y="0"/>
          <a:chExt cx="0" cy="0"/>
        </a:xfrm>
      </p:grpSpPr>
      <p:sp>
        <p:nvSpPr>
          <p:cNvPr id="2274" name="Google Shape;2274;p130"/>
          <p:cNvSpPr/>
          <p:nvPr/>
        </p:nvSpPr>
        <p:spPr>
          <a:xfrm>
            <a:off x="5236750" y="1823525"/>
            <a:ext cx="3144900" cy="1428900"/>
          </a:xfrm>
          <a:prstGeom prst="rect">
            <a:avLst/>
          </a:prstGeom>
          <a:solidFill>
            <a:srgbClr val="FCD60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130"/>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276" name="Google Shape;2276;p130"/>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Síntesis de resultados  Fase Diagnóstico</a:t>
            </a:r>
            <a:endParaRPr sz="700">
              <a:latin typeface="Montserrat Light"/>
              <a:ea typeface="Montserrat Light"/>
              <a:cs typeface="Montserrat Light"/>
              <a:sym typeface="Montserrat Light"/>
            </a:endParaRPr>
          </a:p>
        </p:txBody>
      </p:sp>
      <p:sp>
        <p:nvSpPr>
          <p:cNvPr id="2277" name="Google Shape;2277;p130"/>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A4DB3B"/>
                </a:solidFill>
                <a:latin typeface="Bitter"/>
                <a:ea typeface="Bitter"/>
                <a:cs typeface="Bitter"/>
                <a:sym typeface="Bitter"/>
              </a:rPr>
              <a:t>Estrategia de involucramiento de actores:</a:t>
            </a:r>
            <a:endParaRPr b="1" i="1" sz="1200">
              <a:solidFill>
                <a:srgbClr val="A4DB3B"/>
              </a:solidFill>
              <a:latin typeface="Bitter"/>
              <a:ea typeface="Bitter"/>
              <a:cs typeface="Bitter"/>
              <a:sym typeface="Bitter"/>
            </a:endParaRPr>
          </a:p>
          <a:p>
            <a:pPr indent="0" lvl="0" marL="0" rtl="0" algn="l">
              <a:spcBef>
                <a:spcPts val="0"/>
              </a:spcBef>
              <a:spcAft>
                <a:spcPts val="0"/>
              </a:spcAft>
              <a:buNone/>
            </a:pPr>
            <a:r>
              <a:t/>
            </a:r>
            <a:endParaRPr b="1" i="1" sz="1200">
              <a:solidFill>
                <a:srgbClr val="A4DB3B"/>
              </a:solidFill>
              <a:latin typeface="Bitter"/>
              <a:ea typeface="Bitter"/>
              <a:cs typeface="Bitter"/>
              <a:sym typeface="Bitter"/>
            </a:endParaRPr>
          </a:p>
        </p:txBody>
      </p:sp>
      <p:sp>
        <p:nvSpPr>
          <p:cNvPr id="2278" name="Google Shape;2278;p130"/>
          <p:cNvSpPr txBox="1"/>
          <p:nvPr/>
        </p:nvSpPr>
        <p:spPr>
          <a:xfrm>
            <a:off x="5367125" y="1904750"/>
            <a:ext cx="2878500" cy="576300"/>
          </a:xfrm>
          <a:prstGeom prst="rect">
            <a:avLst/>
          </a:prstGeom>
          <a:noFill/>
          <a:ln>
            <a:noFill/>
          </a:ln>
        </p:spPr>
        <p:txBody>
          <a:bodyPr anchorCtr="0" anchor="t" bIns="116700" lIns="116700" spcFirstLastPara="1" rIns="116700" wrap="square" tIns="116700">
            <a:noAutofit/>
          </a:bodyPr>
          <a:lstStyle/>
          <a:p>
            <a:pPr indent="0" lvl="0" marL="0" rtl="0" algn="l">
              <a:spcBef>
                <a:spcPts val="0"/>
              </a:spcBef>
              <a:spcAft>
                <a:spcPts val="0"/>
              </a:spcAft>
              <a:buNone/>
            </a:pPr>
            <a:r>
              <a:rPr b="1" lang="es" sz="1200">
                <a:solidFill>
                  <a:srgbClr val="FFFFFF"/>
                </a:solidFill>
                <a:latin typeface="Bitter"/>
                <a:ea typeface="Bitter"/>
                <a:cs typeface="Bitter"/>
                <a:sym typeface="Bitter"/>
              </a:rPr>
              <a:t>2. Visionarios</a:t>
            </a:r>
            <a:endParaRPr b="1" sz="1200">
              <a:solidFill>
                <a:srgbClr val="FFFFFF"/>
              </a:solidFill>
              <a:latin typeface="Bitter"/>
              <a:ea typeface="Bitter"/>
              <a:cs typeface="Bitter"/>
              <a:sym typeface="Bitter"/>
            </a:endParaRPr>
          </a:p>
          <a:p>
            <a:pPr indent="0" lvl="0" marL="0" rtl="0" algn="l">
              <a:spcBef>
                <a:spcPts val="0"/>
              </a:spcBef>
              <a:spcAft>
                <a:spcPts val="0"/>
              </a:spcAft>
              <a:buClr>
                <a:srgbClr val="000000"/>
              </a:buClr>
              <a:buSzPts val="1400"/>
              <a:buFont typeface="Arial"/>
              <a:buNone/>
            </a:pPr>
            <a:r>
              <a:rPr b="1" lang="es" sz="900">
                <a:solidFill>
                  <a:srgbClr val="FFFFFF"/>
                </a:solidFill>
                <a:latin typeface="Montserrat"/>
                <a:ea typeface="Montserrat"/>
                <a:cs typeface="Montserrat"/>
                <a:sym typeface="Montserrat"/>
              </a:rPr>
              <a:t>Actores que quieren apoyo para movilizarse</a:t>
            </a:r>
            <a:br>
              <a:rPr b="1" lang="es" sz="900">
                <a:solidFill>
                  <a:srgbClr val="FFFFFF"/>
                </a:solidFill>
                <a:latin typeface="Montserrat"/>
                <a:ea typeface="Montserrat"/>
                <a:cs typeface="Montserrat"/>
                <a:sym typeface="Montserrat"/>
              </a:rPr>
            </a:br>
            <a:br>
              <a:rPr b="1" lang="es" sz="900">
                <a:solidFill>
                  <a:srgbClr val="FFFFFF"/>
                </a:solidFill>
                <a:latin typeface="Montserrat"/>
                <a:ea typeface="Montserrat"/>
                <a:cs typeface="Montserrat"/>
                <a:sym typeface="Montserrat"/>
              </a:rPr>
            </a:br>
            <a:r>
              <a:rPr lang="es" sz="900">
                <a:solidFill>
                  <a:srgbClr val="FFFFFF"/>
                </a:solidFill>
                <a:latin typeface="Montserrat"/>
                <a:ea typeface="Montserrat"/>
                <a:cs typeface="Montserrat"/>
                <a:sym typeface="Montserrat"/>
              </a:rPr>
              <a:t>Los clusters de este grupo enriquecen la oferta de capacitación para residencias. Por lo tanto, </a:t>
            </a:r>
            <a:r>
              <a:rPr b="1" lang="es" sz="900">
                <a:solidFill>
                  <a:srgbClr val="FFFFFF"/>
                </a:solidFill>
                <a:latin typeface="Montserrat"/>
                <a:ea typeface="Montserrat"/>
                <a:cs typeface="Montserrat"/>
                <a:sym typeface="Montserrat"/>
              </a:rPr>
              <a:t>se debe trabajar fidelizando a estas organizaciones.</a:t>
            </a:r>
            <a:endParaRPr b="1" sz="900">
              <a:solidFill>
                <a:srgbClr val="FFFFFF"/>
              </a:solidFill>
              <a:latin typeface="Montserrat"/>
              <a:ea typeface="Montserrat"/>
              <a:cs typeface="Montserrat"/>
              <a:sym typeface="Montserrat"/>
            </a:endParaRPr>
          </a:p>
          <a:p>
            <a:pPr indent="0" lvl="0" marL="0" rtl="0" algn="l">
              <a:spcBef>
                <a:spcPts val="0"/>
              </a:spcBef>
              <a:spcAft>
                <a:spcPts val="0"/>
              </a:spcAft>
              <a:buClr>
                <a:srgbClr val="000000"/>
              </a:buClr>
              <a:buSzPts val="1400"/>
              <a:buFont typeface="Arial"/>
              <a:buNone/>
            </a:pPr>
            <a:r>
              <a:t/>
            </a:r>
            <a:endParaRPr sz="900">
              <a:solidFill>
                <a:srgbClr val="FFFFFF"/>
              </a:solidFill>
              <a:latin typeface="Montserrat"/>
              <a:ea typeface="Montserrat"/>
              <a:cs typeface="Montserrat"/>
              <a:sym typeface="Montserrat"/>
            </a:endParaRPr>
          </a:p>
          <a:p>
            <a:pPr indent="0" lvl="0" marL="0" rtl="0" algn="l">
              <a:spcBef>
                <a:spcPts val="0"/>
              </a:spcBef>
              <a:spcAft>
                <a:spcPts val="0"/>
              </a:spcAft>
              <a:buClr>
                <a:srgbClr val="000000"/>
              </a:buClr>
              <a:buSzPts val="1400"/>
              <a:buFont typeface="Arial"/>
              <a:buNone/>
            </a:pPr>
            <a:r>
              <a:t/>
            </a:r>
            <a:endParaRPr b="1" sz="900">
              <a:solidFill>
                <a:srgbClr val="FFFFFF"/>
              </a:solidFill>
              <a:latin typeface="Montserrat"/>
              <a:ea typeface="Montserrat"/>
              <a:cs typeface="Montserrat"/>
              <a:sym typeface="Montserrat"/>
            </a:endParaRPr>
          </a:p>
        </p:txBody>
      </p:sp>
      <p:graphicFrame>
        <p:nvGraphicFramePr>
          <p:cNvPr id="2279" name="Google Shape;2279;p130"/>
          <p:cNvGraphicFramePr/>
          <p:nvPr/>
        </p:nvGraphicFramePr>
        <p:xfrm>
          <a:off x="827754" y="1041745"/>
          <a:ext cx="3000000" cy="3000000"/>
        </p:xfrm>
        <a:graphic>
          <a:graphicData uri="http://schemas.openxmlformats.org/drawingml/2006/table">
            <a:tbl>
              <a:tblPr>
                <a:noFill/>
                <a:tableStyleId>{37A077D9-EE78-4FB7-A1BF-B7B25900B0D2}</a:tableStyleId>
              </a:tblPr>
              <a:tblGrid>
                <a:gridCol w="2092025"/>
                <a:gridCol w="2095000"/>
              </a:tblGrid>
              <a:tr h="1792950">
                <a:tc>
                  <a:txBody>
                    <a:bodyPr/>
                    <a:lstStyle/>
                    <a:p>
                      <a:pPr indent="0" lvl="0" marL="0" marR="0" rtl="0" algn="l">
                        <a:spcBef>
                          <a:spcPts val="0"/>
                        </a:spcBef>
                        <a:spcAft>
                          <a:spcPts val="0"/>
                        </a:spcAft>
                        <a:buClr>
                          <a:srgbClr val="000000"/>
                        </a:buClr>
                        <a:buSzPts val="1200"/>
                        <a:buFont typeface="Arial"/>
                        <a:buNone/>
                      </a:pPr>
                      <a:r>
                        <a:rPr b="1" lang="es" sz="1200">
                          <a:solidFill>
                            <a:srgbClr val="414140"/>
                          </a:solidFill>
                          <a:latin typeface="Bitter"/>
                          <a:ea typeface="Bitter"/>
                          <a:cs typeface="Bitter"/>
                          <a:sym typeface="Bitter"/>
                        </a:rPr>
                        <a:t>3. "Desafiantes"</a:t>
                      </a:r>
                      <a:endParaRPr b="1" sz="1200">
                        <a:solidFill>
                          <a:srgbClr val="414140"/>
                        </a:solidFill>
                        <a:latin typeface="Bitter"/>
                        <a:ea typeface="Bitter"/>
                        <a:cs typeface="Bitter"/>
                        <a:sym typeface="Bitter"/>
                      </a:endParaRPr>
                    </a:p>
                    <a:p>
                      <a:pPr indent="0" lvl="0" marL="0" marR="0" rtl="0" algn="l">
                        <a:spcBef>
                          <a:spcPts val="0"/>
                        </a:spcBef>
                        <a:spcAft>
                          <a:spcPts val="0"/>
                        </a:spcAft>
                        <a:buClr>
                          <a:srgbClr val="000000"/>
                        </a:buClr>
                        <a:buSzPts val="1200"/>
                        <a:buFont typeface="Arial"/>
                        <a:buNone/>
                      </a:pPr>
                      <a:r>
                        <a:t/>
                      </a:r>
                      <a:endParaRPr sz="900">
                        <a:solidFill>
                          <a:srgbClr val="888888"/>
                        </a:solidFill>
                        <a:latin typeface="Montserrat"/>
                        <a:ea typeface="Montserrat"/>
                        <a:cs typeface="Montserrat"/>
                        <a:sym typeface="Montserrat"/>
                      </a:endParaRPr>
                    </a:p>
                    <a:p>
                      <a:pPr indent="0" lvl="0" marL="0" marR="0" rtl="0" algn="l">
                        <a:spcBef>
                          <a:spcPts val="0"/>
                        </a:spcBef>
                        <a:spcAft>
                          <a:spcPts val="0"/>
                        </a:spcAft>
                        <a:buClr>
                          <a:srgbClr val="000000"/>
                        </a:buClr>
                        <a:buSzPts val="1200"/>
                        <a:buFont typeface="Arial"/>
                        <a:buNone/>
                      </a:pPr>
                      <a:r>
                        <a:rPr lang="es" sz="700">
                          <a:solidFill>
                            <a:srgbClr val="888888"/>
                          </a:solidFill>
                          <a:latin typeface="Montserrat"/>
                          <a:ea typeface="Montserrat"/>
                          <a:cs typeface="Montserrat"/>
                          <a:sym typeface="Montserrat"/>
                        </a:rPr>
                        <a:t>(Coaliciones sociedad civil, Centros de estudios, Defensoría de la Niñez, Parlamento: Comisiones temáticas y de presupuestos, Servicios públicos directamente relacionados con el apoyo a los procesos que se realiza con los NNA tales como educación, salud, subsecretaría de la niñez.)</a:t>
                      </a:r>
                      <a:endParaRPr sz="700">
                        <a:solidFill>
                          <a:srgbClr val="888888"/>
                        </a:solidFill>
                        <a:latin typeface="Montserrat"/>
                        <a:ea typeface="Montserrat"/>
                        <a:cs typeface="Montserrat"/>
                        <a:sym typeface="Montserrat"/>
                      </a:endParaRPr>
                    </a:p>
                  </a:txBody>
                  <a:tcPr marT="100375" marB="100375" marR="319550" marL="90000">
                    <a:lnL cap="flat" cmpd="sng" w="9525">
                      <a:solidFill>
                        <a:srgbClr val="9E9E9E">
                          <a:alpha val="0"/>
                        </a:srgbClr>
                      </a:solidFill>
                      <a:prstDash val="solid"/>
                      <a:round/>
                      <a:headEnd len="sm" w="sm" type="none"/>
                      <a:tailEnd len="sm" w="sm" type="none"/>
                    </a:lnL>
                    <a:lnR cap="flat" cmpd="sng" w="9525">
                      <a:solidFill>
                        <a:srgbClr val="888888"/>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888888"/>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200"/>
                        <a:buFont typeface="Arial"/>
                        <a:buNone/>
                      </a:pPr>
                      <a:r>
                        <a:rPr b="1" lang="es" sz="1200">
                          <a:solidFill>
                            <a:srgbClr val="414140"/>
                          </a:solidFill>
                          <a:latin typeface="Bitter"/>
                          <a:ea typeface="Bitter"/>
                          <a:cs typeface="Bitter"/>
                          <a:sym typeface="Bitter"/>
                        </a:rPr>
                        <a:t>1. "Líderes" </a:t>
                      </a:r>
                      <a:endParaRPr b="1" sz="1200">
                        <a:solidFill>
                          <a:srgbClr val="414140"/>
                        </a:solidFill>
                        <a:latin typeface="Bitter"/>
                        <a:ea typeface="Bitter"/>
                        <a:cs typeface="Bitter"/>
                        <a:sym typeface="Bitter"/>
                      </a:endParaRPr>
                    </a:p>
                    <a:p>
                      <a:pPr indent="0" lvl="0" marL="0" rtl="0" algn="l">
                        <a:spcBef>
                          <a:spcPts val="0"/>
                        </a:spcBef>
                        <a:spcAft>
                          <a:spcPts val="0"/>
                        </a:spcAft>
                        <a:buClr>
                          <a:srgbClr val="000000"/>
                        </a:buClr>
                        <a:buSzPts val="1200"/>
                        <a:buFont typeface="Arial"/>
                        <a:buNone/>
                      </a:pPr>
                      <a:r>
                        <a:t/>
                      </a:r>
                      <a:endParaRPr sz="900">
                        <a:solidFill>
                          <a:srgbClr val="888888"/>
                        </a:solidFill>
                        <a:latin typeface="Montserrat"/>
                        <a:ea typeface="Montserrat"/>
                        <a:cs typeface="Montserrat"/>
                        <a:sym typeface="Montserrat"/>
                      </a:endParaRPr>
                    </a:p>
                    <a:p>
                      <a:pPr indent="0" lvl="0" marL="0" rtl="0" algn="l">
                        <a:spcBef>
                          <a:spcPts val="0"/>
                        </a:spcBef>
                        <a:spcAft>
                          <a:spcPts val="0"/>
                        </a:spcAft>
                        <a:buClr>
                          <a:srgbClr val="000000"/>
                        </a:buClr>
                        <a:buSzPts val="1200"/>
                        <a:buFont typeface="Arial"/>
                        <a:buNone/>
                      </a:pPr>
                      <a:r>
                        <a:rPr lang="es" sz="700">
                          <a:solidFill>
                            <a:srgbClr val="888888"/>
                          </a:solidFill>
                          <a:latin typeface="Montserrat"/>
                          <a:ea typeface="Montserrat"/>
                          <a:cs typeface="Montserrat"/>
                          <a:sym typeface="Montserrat"/>
                        </a:rPr>
                        <a:t>(Capacitadores más conocidos, Instituciones con malla de formación, SENCE, Centros capacitación Ues y Cft, Universidades, Certificación competencias (Chile Valora), Financiamiento internacional, Financiamiento estatal, Tribunales, Asociación de trabajadores, Asociación de profesionales, Parlamento: Comisiones proyectos Infancia y familia, Municipalidades, Sename Nacional, Direcciones Regionales de Sename)</a:t>
                      </a:r>
                      <a:endParaRPr sz="900">
                        <a:solidFill>
                          <a:srgbClr val="888888"/>
                        </a:solidFill>
                        <a:latin typeface="Montserrat"/>
                        <a:ea typeface="Montserrat"/>
                        <a:cs typeface="Montserrat"/>
                        <a:sym typeface="Montserrat"/>
                      </a:endParaRPr>
                    </a:p>
                  </a:txBody>
                  <a:tcPr marT="100375" marB="100375" marR="124850" marL="319550">
                    <a:lnL cap="flat" cmpd="sng" w="9525">
                      <a:solidFill>
                        <a:srgbClr val="888888"/>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888888"/>
                      </a:solidFill>
                      <a:prstDash val="solid"/>
                      <a:round/>
                      <a:headEnd len="sm" w="sm" type="none"/>
                      <a:tailEnd len="sm" w="sm" type="none"/>
                    </a:lnB>
                  </a:tcPr>
                </a:tc>
              </a:tr>
              <a:tr h="1199500">
                <a:tc>
                  <a:txBody>
                    <a:bodyPr/>
                    <a:lstStyle/>
                    <a:p>
                      <a:pPr indent="0" lvl="0" marL="0" marR="0" rtl="0" algn="l">
                        <a:spcBef>
                          <a:spcPts val="0"/>
                        </a:spcBef>
                        <a:spcAft>
                          <a:spcPts val="0"/>
                        </a:spcAft>
                        <a:buClr>
                          <a:srgbClr val="000000"/>
                        </a:buClr>
                        <a:buSzPts val="1200"/>
                        <a:buFont typeface="Arial"/>
                        <a:buNone/>
                      </a:pPr>
                      <a:r>
                        <a:t/>
                      </a:r>
                      <a:endParaRPr b="1" sz="1200">
                        <a:solidFill>
                          <a:srgbClr val="414140"/>
                        </a:solidFill>
                        <a:latin typeface="Bitter"/>
                        <a:ea typeface="Bitter"/>
                        <a:cs typeface="Bitter"/>
                        <a:sym typeface="Bitter"/>
                      </a:endParaRPr>
                    </a:p>
                    <a:p>
                      <a:pPr indent="0" lvl="0" marL="0" marR="0" rtl="0" algn="l">
                        <a:spcBef>
                          <a:spcPts val="0"/>
                        </a:spcBef>
                        <a:spcAft>
                          <a:spcPts val="0"/>
                        </a:spcAft>
                        <a:buClr>
                          <a:srgbClr val="000000"/>
                        </a:buClr>
                        <a:buSzPts val="1200"/>
                        <a:buFont typeface="Arial"/>
                        <a:buNone/>
                      </a:pPr>
                      <a:r>
                        <a:rPr b="1" lang="es" sz="1200">
                          <a:solidFill>
                            <a:srgbClr val="414140"/>
                          </a:solidFill>
                          <a:latin typeface="Bitter"/>
                          <a:ea typeface="Bitter"/>
                          <a:cs typeface="Bitter"/>
                          <a:sym typeface="Bitter"/>
                        </a:rPr>
                        <a:t>4. "Jugadores de nicho" </a:t>
                      </a:r>
                      <a:endParaRPr b="1" sz="1200">
                        <a:solidFill>
                          <a:srgbClr val="414140"/>
                        </a:solidFill>
                        <a:latin typeface="Bitter"/>
                        <a:ea typeface="Bitter"/>
                        <a:cs typeface="Bitter"/>
                        <a:sym typeface="Bitter"/>
                      </a:endParaRPr>
                    </a:p>
                    <a:p>
                      <a:pPr indent="0" lvl="0" marL="0" marR="0" rtl="0" algn="l">
                        <a:spcBef>
                          <a:spcPts val="0"/>
                        </a:spcBef>
                        <a:spcAft>
                          <a:spcPts val="0"/>
                        </a:spcAft>
                        <a:buClr>
                          <a:srgbClr val="000000"/>
                        </a:buClr>
                        <a:buSzPts val="1200"/>
                        <a:buFont typeface="Arial"/>
                        <a:buNone/>
                      </a:pPr>
                      <a:r>
                        <a:t/>
                      </a:r>
                      <a:endParaRPr sz="900">
                        <a:solidFill>
                          <a:srgbClr val="888888"/>
                        </a:solidFill>
                        <a:latin typeface="Montserrat"/>
                        <a:ea typeface="Montserrat"/>
                        <a:cs typeface="Montserrat"/>
                        <a:sym typeface="Montserrat"/>
                      </a:endParaRPr>
                    </a:p>
                    <a:p>
                      <a:pPr indent="0" lvl="0" marL="0" marR="0" rtl="0" algn="l">
                        <a:spcBef>
                          <a:spcPts val="0"/>
                        </a:spcBef>
                        <a:spcAft>
                          <a:spcPts val="0"/>
                        </a:spcAft>
                        <a:buClr>
                          <a:srgbClr val="000000"/>
                        </a:buClr>
                        <a:buSzPts val="1200"/>
                        <a:buFont typeface="Arial"/>
                        <a:buNone/>
                      </a:pPr>
                      <a:r>
                        <a:rPr lang="es" sz="700">
                          <a:solidFill>
                            <a:srgbClr val="888888"/>
                          </a:solidFill>
                          <a:latin typeface="Montserrat"/>
                          <a:ea typeface="Montserrat"/>
                          <a:cs typeface="Montserrat"/>
                          <a:sym typeface="Montserrat"/>
                        </a:rPr>
                        <a:t>(Redes empresariales, Empresas certificadoras, Financiamiento ONG, Redes de egresados, Resto del parlamento.)</a:t>
                      </a:r>
                      <a:endParaRPr sz="900">
                        <a:solidFill>
                          <a:srgbClr val="888888"/>
                        </a:solidFill>
                        <a:latin typeface="Montserrat"/>
                        <a:ea typeface="Montserrat"/>
                        <a:cs typeface="Montserrat"/>
                        <a:sym typeface="Montserrat"/>
                      </a:endParaRPr>
                    </a:p>
                  </a:txBody>
                  <a:tcPr marT="100375" marB="100375" marR="319550" marL="221225">
                    <a:lnL cap="flat" cmpd="sng" w="9525">
                      <a:solidFill>
                        <a:srgbClr val="9E9E9E">
                          <a:alpha val="0"/>
                        </a:srgbClr>
                      </a:solidFill>
                      <a:prstDash val="solid"/>
                      <a:round/>
                      <a:headEnd len="sm" w="sm" type="none"/>
                      <a:tailEnd len="sm" w="sm" type="none"/>
                    </a:lnL>
                    <a:lnR cap="flat" cmpd="sng" w="9525">
                      <a:solidFill>
                        <a:srgbClr val="888888"/>
                      </a:solidFill>
                      <a:prstDash val="solid"/>
                      <a:round/>
                      <a:headEnd len="sm" w="sm" type="none"/>
                      <a:tailEnd len="sm" w="sm" type="none"/>
                    </a:lnR>
                    <a:lnT cap="flat" cmpd="sng" w="9525">
                      <a:solidFill>
                        <a:srgbClr val="888888"/>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200"/>
                        <a:buFont typeface="Arial"/>
                        <a:buNone/>
                      </a:pPr>
                      <a:r>
                        <a:t/>
                      </a:r>
                      <a:endParaRPr b="1" sz="1200">
                        <a:solidFill>
                          <a:srgbClr val="414140"/>
                        </a:solidFill>
                        <a:latin typeface="Bitter"/>
                        <a:ea typeface="Bitter"/>
                        <a:cs typeface="Bitter"/>
                        <a:sym typeface="Bitter"/>
                      </a:endParaRPr>
                    </a:p>
                    <a:p>
                      <a:pPr indent="0" lvl="0" marL="0" rtl="0" algn="l">
                        <a:spcBef>
                          <a:spcPts val="0"/>
                        </a:spcBef>
                        <a:spcAft>
                          <a:spcPts val="0"/>
                        </a:spcAft>
                        <a:buClr>
                          <a:srgbClr val="000000"/>
                        </a:buClr>
                        <a:buSzPts val="1200"/>
                        <a:buFont typeface="Arial"/>
                        <a:buNone/>
                      </a:pPr>
                      <a:r>
                        <a:rPr b="1" lang="es" sz="1200">
                          <a:solidFill>
                            <a:srgbClr val="414140"/>
                          </a:solidFill>
                          <a:latin typeface="Bitter"/>
                          <a:ea typeface="Bitter"/>
                          <a:cs typeface="Bitter"/>
                          <a:sym typeface="Bitter"/>
                        </a:rPr>
                        <a:t>2. "Visionarios”</a:t>
                      </a:r>
                      <a:endParaRPr b="1" sz="1200">
                        <a:solidFill>
                          <a:srgbClr val="414140"/>
                        </a:solidFill>
                        <a:latin typeface="Bitter"/>
                        <a:ea typeface="Bitter"/>
                        <a:cs typeface="Bitter"/>
                        <a:sym typeface="Bitter"/>
                      </a:endParaRPr>
                    </a:p>
                    <a:p>
                      <a:pPr indent="0" lvl="0" marL="0" rtl="0" algn="l">
                        <a:spcBef>
                          <a:spcPts val="0"/>
                        </a:spcBef>
                        <a:spcAft>
                          <a:spcPts val="0"/>
                        </a:spcAft>
                        <a:buClr>
                          <a:srgbClr val="000000"/>
                        </a:buClr>
                        <a:buSzPts val="1200"/>
                        <a:buFont typeface="Arial"/>
                        <a:buNone/>
                      </a:pPr>
                      <a:r>
                        <a:t/>
                      </a:r>
                      <a:endParaRPr sz="900">
                        <a:solidFill>
                          <a:srgbClr val="888888"/>
                        </a:solidFill>
                        <a:latin typeface="Montserrat"/>
                        <a:ea typeface="Montserrat"/>
                        <a:cs typeface="Montserrat"/>
                        <a:sym typeface="Montserrat"/>
                      </a:endParaRPr>
                    </a:p>
                    <a:p>
                      <a:pPr indent="0" lvl="0" marL="0" rtl="0" algn="l">
                        <a:spcBef>
                          <a:spcPts val="0"/>
                        </a:spcBef>
                        <a:spcAft>
                          <a:spcPts val="0"/>
                        </a:spcAft>
                        <a:buClr>
                          <a:srgbClr val="000000"/>
                        </a:buClr>
                        <a:buSzPts val="1200"/>
                        <a:buFont typeface="Arial"/>
                        <a:buNone/>
                      </a:pPr>
                      <a:r>
                        <a:rPr lang="es" sz="700">
                          <a:solidFill>
                            <a:srgbClr val="888888"/>
                          </a:solidFill>
                          <a:latin typeface="Montserrat"/>
                          <a:ea typeface="Montserrat"/>
                          <a:cs typeface="Montserrat"/>
                          <a:sym typeface="Montserrat"/>
                        </a:rPr>
                        <a:t>(Capacitadores menos conocidos, Asociación Seguridad, Otros capacitadores, OTIC, OTEC, Org. Salud y otros, Profesionales independientes)</a:t>
                      </a:r>
                      <a:endParaRPr sz="800">
                        <a:solidFill>
                          <a:srgbClr val="888888"/>
                        </a:solidFill>
                        <a:latin typeface="Montserrat"/>
                        <a:ea typeface="Montserrat"/>
                        <a:cs typeface="Montserrat"/>
                        <a:sym typeface="Montserrat"/>
                      </a:endParaRPr>
                    </a:p>
                  </a:txBody>
                  <a:tcPr marT="100375" marB="100375" marR="124850" marL="319550">
                    <a:lnL cap="flat" cmpd="sng" w="9525">
                      <a:solidFill>
                        <a:srgbClr val="888888"/>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888888"/>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cxnSp>
        <p:nvCxnSpPr>
          <p:cNvPr id="2280" name="Google Shape;2280;p130"/>
          <p:cNvCxnSpPr/>
          <p:nvPr/>
        </p:nvCxnSpPr>
        <p:spPr>
          <a:xfrm rot="10800000">
            <a:off x="694775" y="932375"/>
            <a:ext cx="0" cy="3265800"/>
          </a:xfrm>
          <a:prstGeom prst="straightConnector1">
            <a:avLst/>
          </a:prstGeom>
          <a:noFill/>
          <a:ln cap="flat" cmpd="sng" w="19050">
            <a:solidFill>
              <a:srgbClr val="FA5936"/>
            </a:solidFill>
            <a:prstDash val="solid"/>
            <a:round/>
            <a:headEnd len="med" w="med" type="none"/>
            <a:tailEnd len="med" w="med" type="triangle"/>
          </a:ln>
        </p:spPr>
      </p:cxnSp>
      <p:cxnSp>
        <p:nvCxnSpPr>
          <p:cNvPr id="2281" name="Google Shape;2281;p130"/>
          <p:cNvCxnSpPr/>
          <p:nvPr/>
        </p:nvCxnSpPr>
        <p:spPr>
          <a:xfrm>
            <a:off x="694766" y="4195538"/>
            <a:ext cx="4320000" cy="3600"/>
          </a:xfrm>
          <a:prstGeom prst="straightConnector1">
            <a:avLst/>
          </a:prstGeom>
          <a:noFill/>
          <a:ln cap="flat" cmpd="sng" w="19050">
            <a:solidFill>
              <a:srgbClr val="FA5936"/>
            </a:solidFill>
            <a:prstDash val="solid"/>
            <a:round/>
            <a:headEnd len="med" w="med" type="none"/>
            <a:tailEnd len="med" w="med" type="triangle"/>
          </a:ln>
        </p:spPr>
      </p:cxnSp>
      <p:sp>
        <p:nvSpPr>
          <p:cNvPr id="2282" name="Google Shape;2282;p130"/>
          <p:cNvSpPr txBox="1"/>
          <p:nvPr/>
        </p:nvSpPr>
        <p:spPr>
          <a:xfrm rot="-5400000">
            <a:off x="-301075" y="2627947"/>
            <a:ext cx="1668900" cy="322800"/>
          </a:xfrm>
          <a:prstGeom prst="rect">
            <a:avLst/>
          </a:prstGeom>
          <a:noFill/>
          <a:ln>
            <a:noFill/>
          </a:ln>
        </p:spPr>
        <p:txBody>
          <a:bodyPr anchorCtr="0" anchor="t" bIns="116700" lIns="116700" spcFirstLastPara="1" rIns="116700" wrap="square" tIns="116700">
            <a:noAutofit/>
          </a:bodyPr>
          <a:lstStyle/>
          <a:p>
            <a:pPr indent="0" lvl="0" marL="0" rtl="0" algn="ctr">
              <a:spcBef>
                <a:spcPts val="0"/>
              </a:spcBef>
              <a:spcAft>
                <a:spcPts val="0"/>
              </a:spcAft>
              <a:buNone/>
            </a:pPr>
            <a:r>
              <a:rPr lang="es" sz="800">
                <a:solidFill>
                  <a:srgbClr val="FA5936"/>
                </a:solidFill>
                <a:latin typeface="Montserrat"/>
                <a:ea typeface="Montserrat"/>
                <a:cs typeface="Montserrat"/>
                <a:sym typeface="Montserrat"/>
              </a:rPr>
              <a:t>Poder/influencia</a:t>
            </a:r>
            <a:endParaRPr sz="800">
              <a:solidFill>
                <a:srgbClr val="FA5936"/>
              </a:solidFill>
              <a:latin typeface="Montserrat"/>
              <a:ea typeface="Montserrat"/>
              <a:cs typeface="Montserrat"/>
              <a:sym typeface="Montserrat"/>
            </a:endParaRPr>
          </a:p>
        </p:txBody>
      </p:sp>
      <p:sp>
        <p:nvSpPr>
          <p:cNvPr id="2283" name="Google Shape;2283;p130"/>
          <p:cNvSpPr txBox="1"/>
          <p:nvPr/>
        </p:nvSpPr>
        <p:spPr>
          <a:xfrm>
            <a:off x="2258975" y="4196632"/>
            <a:ext cx="1350900" cy="208800"/>
          </a:xfrm>
          <a:prstGeom prst="rect">
            <a:avLst/>
          </a:prstGeom>
          <a:noFill/>
          <a:ln>
            <a:noFill/>
          </a:ln>
        </p:spPr>
        <p:txBody>
          <a:bodyPr anchorCtr="0" anchor="t" bIns="116700" lIns="116700" spcFirstLastPara="1" rIns="116700" wrap="square" tIns="116700">
            <a:noAutofit/>
          </a:bodyPr>
          <a:lstStyle/>
          <a:p>
            <a:pPr indent="0" lvl="0" marL="0" rtl="0" algn="ctr">
              <a:spcBef>
                <a:spcPts val="0"/>
              </a:spcBef>
              <a:spcAft>
                <a:spcPts val="0"/>
              </a:spcAft>
              <a:buNone/>
            </a:pPr>
            <a:r>
              <a:rPr lang="es" sz="800">
                <a:solidFill>
                  <a:srgbClr val="FA5936"/>
                </a:solidFill>
                <a:latin typeface="Montserrat"/>
                <a:ea typeface="Montserrat"/>
                <a:cs typeface="Montserrat"/>
                <a:sym typeface="Montserrat"/>
              </a:rPr>
              <a:t>Interés</a:t>
            </a:r>
            <a:endParaRPr sz="800">
              <a:solidFill>
                <a:srgbClr val="FA5936"/>
              </a:solidFill>
              <a:latin typeface="Montserrat"/>
              <a:ea typeface="Montserrat"/>
              <a:cs typeface="Montserrat"/>
              <a:sym typeface="Montserrat"/>
            </a:endParaRPr>
          </a:p>
        </p:txBody>
      </p:sp>
      <p:cxnSp>
        <p:nvCxnSpPr>
          <p:cNvPr id="2284" name="Google Shape;2284;p130"/>
          <p:cNvCxnSpPr/>
          <p:nvPr/>
        </p:nvCxnSpPr>
        <p:spPr>
          <a:xfrm flipH="1" rot="10800000">
            <a:off x="5111475" y="3356550"/>
            <a:ext cx="816600" cy="451200"/>
          </a:xfrm>
          <a:prstGeom prst="bentConnector3">
            <a:avLst>
              <a:gd fmla="val 100009" name="adj1"/>
            </a:avLst>
          </a:prstGeom>
          <a:noFill/>
          <a:ln cap="flat" cmpd="sng" w="9525">
            <a:solidFill>
              <a:srgbClr val="FCD608"/>
            </a:solidFill>
            <a:prstDash val="solid"/>
            <a:round/>
            <a:headEnd len="med" w="med" type="none"/>
            <a:tailEnd len="med" w="med" type="oval"/>
          </a:ln>
        </p:spPr>
      </p:cxnSp>
      <p:sp>
        <p:nvSpPr>
          <p:cNvPr id="2285" name="Google Shape;2285;p130"/>
          <p:cNvSpPr txBox="1"/>
          <p:nvPr/>
        </p:nvSpPr>
        <p:spPr>
          <a:xfrm>
            <a:off x="8536750" y="4577325"/>
            <a:ext cx="3351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108</a:t>
            </a:r>
            <a:endParaRPr sz="1500">
              <a:latin typeface="Bitter"/>
              <a:ea typeface="Bitter"/>
              <a:cs typeface="Bitter"/>
              <a:sym typeface="Bitte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2289" name="Shape 2289"/>
        <p:cNvGrpSpPr/>
        <p:nvPr/>
      </p:nvGrpSpPr>
      <p:grpSpPr>
        <a:xfrm>
          <a:off x="0" y="0"/>
          <a:ext cx="0" cy="0"/>
          <a:chOff x="0" y="0"/>
          <a:chExt cx="0" cy="0"/>
        </a:xfrm>
      </p:grpSpPr>
      <p:sp>
        <p:nvSpPr>
          <p:cNvPr id="2290" name="Google Shape;2290;p131"/>
          <p:cNvSpPr/>
          <p:nvPr/>
        </p:nvSpPr>
        <p:spPr>
          <a:xfrm>
            <a:off x="5236750" y="1901050"/>
            <a:ext cx="3144900" cy="1776600"/>
          </a:xfrm>
          <a:prstGeom prst="rect">
            <a:avLst/>
          </a:prstGeom>
          <a:solidFill>
            <a:srgbClr val="F20A66"/>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131"/>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292" name="Google Shape;2292;p131"/>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Síntesis de resultados  Fase Diagnóstico</a:t>
            </a:r>
            <a:endParaRPr sz="700">
              <a:latin typeface="Montserrat Light"/>
              <a:ea typeface="Montserrat Light"/>
              <a:cs typeface="Montserrat Light"/>
              <a:sym typeface="Montserrat Light"/>
            </a:endParaRPr>
          </a:p>
        </p:txBody>
      </p:sp>
      <p:sp>
        <p:nvSpPr>
          <p:cNvPr id="2293" name="Google Shape;2293;p131"/>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A4DB3B"/>
                </a:solidFill>
                <a:latin typeface="Bitter"/>
                <a:ea typeface="Bitter"/>
                <a:cs typeface="Bitter"/>
                <a:sym typeface="Bitter"/>
              </a:rPr>
              <a:t>Estrategia de involucramiento de actores:</a:t>
            </a:r>
            <a:endParaRPr b="1" i="1" sz="1200">
              <a:solidFill>
                <a:srgbClr val="A4DB3B"/>
              </a:solidFill>
              <a:latin typeface="Bitter"/>
              <a:ea typeface="Bitter"/>
              <a:cs typeface="Bitter"/>
              <a:sym typeface="Bitter"/>
            </a:endParaRPr>
          </a:p>
          <a:p>
            <a:pPr indent="0" lvl="0" marL="0" rtl="0" algn="l">
              <a:spcBef>
                <a:spcPts val="0"/>
              </a:spcBef>
              <a:spcAft>
                <a:spcPts val="0"/>
              </a:spcAft>
              <a:buNone/>
            </a:pPr>
            <a:r>
              <a:t/>
            </a:r>
            <a:endParaRPr b="1" i="1" sz="1200">
              <a:solidFill>
                <a:srgbClr val="A4DB3B"/>
              </a:solidFill>
              <a:latin typeface="Bitter"/>
              <a:ea typeface="Bitter"/>
              <a:cs typeface="Bitter"/>
              <a:sym typeface="Bitter"/>
            </a:endParaRPr>
          </a:p>
        </p:txBody>
      </p:sp>
      <p:sp>
        <p:nvSpPr>
          <p:cNvPr id="2294" name="Google Shape;2294;p131"/>
          <p:cNvSpPr txBox="1"/>
          <p:nvPr/>
        </p:nvSpPr>
        <p:spPr>
          <a:xfrm>
            <a:off x="5367125" y="2014364"/>
            <a:ext cx="3014400" cy="576300"/>
          </a:xfrm>
          <a:prstGeom prst="rect">
            <a:avLst/>
          </a:prstGeom>
          <a:noFill/>
          <a:ln>
            <a:noFill/>
          </a:ln>
        </p:spPr>
        <p:txBody>
          <a:bodyPr anchorCtr="0" anchor="t" bIns="116700" lIns="116700" spcFirstLastPara="1" rIns="116700" wrap="square" tIns="116700">
            <a:noAutofit/>
          </a:bodyPr>
          <a:lstStyle/>
          <a:p>
            <a:pPr indent="0" lvl="0" marL="0" rtl="0" algn="l">
              <a:spcBef>
                <a:spcPts val="0"/>
              </a:spcBef>
              <a:spcAft>
                <a:spcPts val="0"/>
              </a:spcAft>
              <a:buNone/>
            </a:pPr>
            <a:r>
              <a:rPr b="1" lang="es" sz="1200">
                <a:solidFill>
                  <a:srgbClr val="FFFFFF"/>
                </a:solidFill>
                <a:latin typeface="Bitter"/>
                <a:ea typeface="Bitter"/>
                <a:cs typeface="Bitter"/>
                <a:sym typeface="Bitter"/>
              </a:rPr>
              <a:t>3</a:t>
            </a:r>
            <a:r>
              <a:rPr b="1" lang="es" sz="1200">
                <a:solidFill>
                  <a:srgbClr val="FFFFFF"/>
                </a:solidFill>
                <a:latin typeface="Bitter"/>
                <a:ea typeface="Bitter"/>
                <a:cs typeface="Bitter"/>
                <a:sym typeface="Bitter"/>
              </a:rPr>
              <a:t>. Desafiantes</a:t>
            </a:r>
            <a:endParaRPr b="1" sz="1200">
              <a:solidFill>
                <a:srgbClr val="FFFFFF"/>
              </a:solidFill>
              <a:latin typeface="Bitter"/>
              <a:ea typeface="Bitter"/>
              <a:cs typeface="Bitter"/>
              <a:sym typeface="Bitter"/>
            </a:endParaRPr>
          </a:p>
          <a:p>
            <a:pPr indent="0" lvl="0" marL="0" rtl="0" algn="l">
              <a:spcBef>
                <a:spcPts val="0"/>
              </a:spcBef>
              <a:spcAft>
                <a:spcPts val="0"/>
              </a:spcAft>
              <a:buClr>
                <a:srgbClr val="000000"/>
              </a:buClr>
              <a:buSzPts val="1400"/>
              <a:buFont typeface="Arial"/>
              <a:buNone/>
            </a:pPr>
            <a:r>
              <a:rPr b="1" lang="es" sz="900">
                <a:solidFill>
                  <a:srgbClr val="FFFFFF"/>
                </a:solidFill>
                <a:latin typeface="Montserrat"/>
                <a:ea typeface="Montserrat"/>
                <a:cs typeface="Montserrat"/>
                <a:sym typeface="Montserrat"/>
              </a:rPr>
              <a:t>Actores que se deben mantener satisfechos</a:t>
            </a:r>
            <a:endParaRPr b="1" sz="900">
              <a:solidFill>
                <a:srgbClr val="FFFFFF"/>
              </a:solidFill>
              <a:latin typeface="Montserrat"/>
              <a:ea typeface="Montserrat"/>
              <a:cs typeface="Montserrat"/>
              <a:sym typeface="Montserrat"/>
            </a:endParaRPr>
          </a:p>
          <a:p>
            <a:pPr indent="0" lvl="0" marL="0" rtl="0" algn="l">
              <a:spcBef>
                <a:spcPts val="0"/>
              </a:spcBef>
              <a:spcAft>
                <a:spcPts val="0"/>
              </a:spcAft>
              <a:buClr>
                <a:srgbClr val="000000"/>
              </a:buClr>
              <a:buSzPts val="1400"/>
              <a:buFont typeface="Arial"/>
              <a:buNone/>
            </a:pPr>
            <a:br>
              <a:rPr b="1" lang="es" sz="900">
                <a:solidFill>
                  <a:srgbClr val="FFFFFF"/>
                </a:solidFill>
                <a:latin typeface="Montserrat"/>
                <a:ea typeface="Montserrat"/>
                <a:cs typeface="Montserrat"/>
                <a:sym typeface="Montserrat"/>
              </a:rPr>
            </a:br>
            <a:r>
              <a:rPr lang="es" sz="900">
                <a:solidFill>
                  <a:srgbClr val="FFFFFF"/>
                </a:solidFill>
                <a:latin typeface="Montserrat"/>
                <a:ea typeface="Montserrat"/>
                <a:cs typeface="Montserrat"/>
                <a:sym typeface="Montserrat"/>
              </a:rPr>
              <a:t>Pueden oponerse a los cambios y al proyecto. </a:t>
            </a:r>
            <a:r>
              <a:rPr b="1" lang="es" sz="900">
                <a:solidFill>
                  <a:srgbClr val="FFFFFF"/>
                </a:solidFill>
                <a:latin typeface="Montserrat"/>
                <a:ea typeface="Montserrat"/>
                <a:cs typeface="Montserrat"/>
                <a:sym typeface="Montserrat"/>
              </a:rPr>
              <a:t>Apuntar a aumentar los niveles de interés en favor del proyecto.</a:t>
            </a:r>
            <a:r>
              <a:rPr lang="es" sz="900">
                <a:solidFill>
                  <a:srgbClr val="FFFFFF"/>
                </a:solidFill>
                <a:latin typeface="Montserrat"/>
                <a:ea typeface="Montserrat"/>
                <a:cs typeface="Montserrat"/>
                <a:sym typeface="Montserrat"/>
              </a:rPr>
              <a:t> Esto requiere un determinado nivel de consolidación del proyecto para realizar un trabajo comunicacional y de alianzas apropiado.</a:t>
            </a:r>
            <a:endParaRPr b="1" sz="900">
              <a:solidFill>
                <a:srgbClr val="FFFFFF"/>
              </a:solidFill>
              <a:latin typeface="Montserrat"/>
              <a:ea typeface="Montserrat"/>
              <a:cs typeface="Montserrat"/>
              <a:sym typeface="Montserrat"/>
            </a:endParaRPr>
          </a:p>
          <a:p>
            <a:pPr indent="0" lvl="0" marL="0" rtl="0" algn="l">
              <a:spcBef>
                <a:spcPts val="0"/>
              </a:spcBef>
              <a:spcAft>
                <a:spcPts val="0"/>
              </a:spcAft>
              <a:buClr>
                <a:srgbClr val="000000"/>
              </a:buClr>
              <a:buSzPts val="1400"/>
              <a:buFont typeface="Arial"/>
              <a:buNone/>
            </a:pPr>
            <a:r>
              <a:t/>
            </a:r>
            <a:endParaRPr b="1" sz="900">
              <a:solidFill>
                <a:srgbClr val="FFFFFF"/>
              </a:solidFill>
              <a:latin typeface="Montserrat"/>
              <a:ea typeface="Montserrat"/>
              <a:cs typeface="Montserrat"/>
              <a:sym typeface="Montserrat"/>
            </a:endParaRPr>
          </a:p>
        </p:txBody>
      </p:sp>
      <p:graphicFrame>
        <p:nvGraphicFramePr>
          <p:cNvPr id="2295" name="Google Shape;2295;p131"/>
          <p:cNvGraphicFramePr/>
          <p:nvPr/>
        </p:nvGraphicFramePr>
        <p:xfrm>
          <a:off x="827754" y="1041745"/>
          <a:ext cx="3000000" cy="3000000"/>
        </p:xfrm>
        <a:graphic>
          <a:graphicData uri="http://schemas.openxmlformats.org/drawingml/2006/table">
            <a:tbl>
              <a:tblPr>
                <a:noFill/>
                <a:tableStyleId>{37A077D9-EE78-4FB7-A1BF-B7B25900B0D2}</a:tableStyleId>
              </a:tblPr>
              <a:tblGrid>
                <a:gridCol w="2092025"/>
                <a:gridCol w="2095000"/>
              </a:tblGrid>
              <a:tr h="1792950">
                <a:tc>
                  <a:txBody>
                    <a:bodyPr/>
                    <a:lstStyle/>
                    <a:p>
                      <a:pPr indent="0" lvl="0" marL="0" marR="0" rtl="0" algn="l">
                        <a:spcBef>
                          <a:spcPts val="0"/>
                        </a:spcBef>
                        <a:spcAft>
                          <a:spcPts val="0"/>
                        </a:spcAft>
                        <a:buClr>
                          <a:srgbClr val="000000"/>
                        </a:buClr>
                        <a:buSzPts val="1200"/>
                        <a:buFont typeface="Arial"/>
                        <a:buNone/>
                      </a:pPr>
                      <a:r>
                        <a:rPr b="1" lang="es" sz="1200">
                          <a:solidFill>
                            <a:srgbClr val="414140"/>
                          </a:solidFill>
                          <a:latin typeface="Bitter"/>
                          <a:ea typeface="Bitter"/>
                          <a:cs typeface="Bitter"/>
                          <a:sym typeface="Bitter"/>
                        </a:rPr>
                        <a:t>3. "Desafiantes"</a:t>
                      </a:r>
                      <a:endParaRPr b="1" sz="1200">
                        <a:solidFill>
                          <a:srgbClr val="414140"/>
                        </a:solidFill>
                        <a:latin typeface="Bitter"/>
                        <a:ea typeface="Bitter"/>
                        <a:cs typeface="Bitter"/>
                        <a:sym typeface="Bitter"/>
                      </a:endParaRPr>
                    </a:p>
                    <a:p>
                      <a:pPr indent="0" lvl="0" marL="0" marR="0" rtl="0" algn="l">
                        <a:spcBef>
                          <a:spcPts val="0"/>
                        </a:spcBef>
                        <a:spcAft>
                          <a:spcPts val="0"/>
                        </a:spcAft>
                        <a:buClr>
                          <a:srgbClr val="000000"/>
                        </a:buClr>
                        <a:buSzPts val="1200"/>
                        <a:buFont typeface="Arial"/>
                        <a:buNone/>
                      </a:pPr>
                      <a:r>
                        <a:t/>
                      </a:r>
                      <a:endParaRPr sz="900">
                        <a:solidFill>
                          <a:srgbClr val="888888"/>
                        </a:solidFill>
                        <a:latin typeface="Montserrat"/>
                        <a:ea typeface="Montserrat"/>
                        <a:cs typeface="Montserrat"/>
                        <a:sym typeface="Montserrat"/>
                      </a:endParaRPr>
                    </a:p>
                    <a:p>
                      <a:pPr indent="0" lvl="0" marL="0" marR="0" rtl="0" algn="l">
                        <a:spcBef>
                          <a:spcPts val="0"/>
                        </a:spcBef>
                        <a:spcAft>
                          <a:spcPts val="0"/>
                        </a:spcAft>
                        <a:buClr>
                          <a:srgbClr val="000000"/>
                        </a:buClr>
                        <a:buSzPts val="1200"/>
                        <a:buFont typeface="Arial"/>
                        <a:buNone/>
                      </a:pPr>
                      <a:r>
                        <a:rPr lang="es" sz="700">
                          <a:solidFill>
                            <a:srgbClr val="888888"/>
                          </a:solidFill>
                          <a:latin typeface="Montserrat"/>
                          <a:ea typeface="Montserrat"/>
                          <a:cs typeface="Montserrat"/>
                          <a:sym typeface="Montserrat"/>
                        </a:rPr>
                        <a:t>(Coaliciones sociedad civil, Centros de estudios, Defensoría de la Niñez, Parlamento: Comisiones temáticas y de presupuestos, Servicios públicos directamente relacionados con el apoyo a los procesos que se realiza con los NNA tales como educación, salud, subsecretaría de la niñez.)</a:t>
                      </a:r>
                      <a:endParaRPr sz="700">
                        <a:solidFill>
                          <a:srgbClr val="888888"/>
                        </a:solidFill>
                        <a:latin typeface="Montserrat"/>
                        <a:ea typeface="Montserrat"/>
                        <a:cs typeface="Montserrat"/>
                        <a:sym typeface="Montserrat"/>
                      </a:endParaRPr>
                    </a:p>
                  </a:txBody>
                  <a:tcPr marT="100375" marB="100375" marR="319550" marL="90000">
                    <a:lnL cap="flat" cmpd="sng" w="9525">
                      <a:solidFill>
                        <a:srgbClr val="9E9E9E">
                          <a:alpha val="0"/>
                        </a:srgbClr>
                      </a:solidFill>
                      <a:prstDash val="solid"/>
                      <a:round/>
                      <a:headEnd len="sm" w="sm" type="none"/>
                      <a:tailEnd len="sm" w="sm" type="none"/>
                    </a:lnL>
                    <a:lnR cap="flat" cmpd="sng" w="9525">
                      <a:solidFill>
                        <a:srgbClr val="888888"/>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888888"/>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200"/>
                        <a:buFont typeface="Arial"/>
                        <a:buNone/>
                      </a:pPr>
                      <a:r>
                        <a:rPr b="1" lang="es" sz="1200">
                          <a:solidFill>
                            <a:srgbClr val="414140"/>
                          </a:solidFill>
                          <a:latin typeface="Bitter"/>
                          <a:ea typeface="Bitter"/>
                          <a:cs typeface="Bitter"/>
                          <a:sym typeface="Bitter"/>
                        </a:rPr>
                        <a:t>1. "Líderes" </a:t>
                      </a:r>
                      <a:endParaRPr b="1" sz="1200">
                        <a:solidFill>
                          <a:srgbClr val="414140"/>
                        </a:solidFill>
                        <a:latin typeface="Bitter"/>
                        <a:ea typeface="Bitter"/>
                        <a:cs typeface="Bitter"/>
                        <a:sym typeface="Bitter"/>
                      </a:endParaRPr>
                    </a:p>
                    <a:p>
                      <a:pPr indent="0" lvl="0" marL="0" rtl="0" algn="l">
                        <a:spcBef>
                          <a:spcPts val="0"/>
                        </a:spcBef>
                        <a:spcAft>
                          <a:spcPts val="0"/>
                        </a:spcAft>
                        <a:buClr>
                          <a:srgbClr val="000000"/>
                        </a:buClr>
                        <a:buSzPts val="1200"/>
                        <a:buFont typeface="Arial"/>
                        <a:buNone/>
                      </a:pPr>
                      <a:r>
                        <a:t/>
                      </a:r>
                      <a:endParaRPr sz="900">
                        <a:solidFill>
                          <a:srgbClr val="888888"/>
                        </a:solidFill>
                        <a:latin typeface="Montserrat"/>
                        <a:ea typeface="Montserrat"/>
                        <a:cs typeface="Montserrat"/>
                        <a:sym typeface="Montserrat"/>
                      </a:endParaRPr>
                    </a:p>
                    <a:p>
                      <a:pPr indent="0" lvl="0" marL="0" rtl="0" algn="l">
                        <a:spcBef>
                          <a:spcPts val="0"/>
                        </a:spcBef>
                        <a:spcAft>
                          <a:spcPts val="0"/>
                        </a:spcAft>
                        <a:buClr>
                          <a:srgbClr val="000000"/>
                        </a:buClr>
                        <a:buSzPts val="1200"/>
                        <a:buFont typeface="Arial"/>
                        <a:buNone/>
                      </a:pPr>
                      <a:r>
                        <a:rPr lang="es" sz="700">
                          <a:solidFill>
                            <a:srgbClr val="888888"/>
                          </a:solidFill>
                          <a:latin typeface="Montserrat"/>
                          <a:ea typeface="Montserrat"/>
                          <a:cs typeface="Montserrat"/>
                          <a:sym typeface="Montserrat"/>
                        </a:rPr>
                        <a:t>(Capacitadores más conocidos, Instituciones con malla de formación, SENCE, Centros capacitación Ues y Cft, Universidades, Certificación competencias (Chile Valora), Financiamiento internacional, Financiamiento estatal, Tribunales, Asociación de trabajadores, Asociación de profesionales, Parlamento: Comisiones proyectos Infancia y familia, Municipalidades, Sename Nacional, Direcciones Regionales de Sename)</a:t>
                      </a:r>
                      <a:endParaRPr sz="900">
                        <a:solidFill>
                          <a:srgbClr val="888888"/>
                        </a:solidFill>
                        <a:latin typeface="Montserrat"/>
                        <a:ea typeface="Montserrat"/>
                        <a:cs typeface="Montserrat"/>
                        <a:sym typeface="Montserrat"/>
                      </a:endParaRPr>
                    </a:p>
                  </a:txBody>
                  <a:tcPr marT="100375" marB="100375" marR="124850" marL="319550">
                    <a:lnL cap="flat" cmpd="sng" w="9525">
                      <a:solidFill>
                        <a:srgbClr val="888888"/>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888888"/>
                      </a:solidFill>
                      <a:prstDash val="solid"/>
                      <a:round/>
                      <a:headEnd len="sm" w="sm" type="none"/>
                      <a:tailEnd len="sm" w="sm" type="none"/>
                    </a:lnB>
                  </a:tcPr>
                </a:tc>
              </a:tr>
              <a:tr h="1199500">
                <a:tc>
                  <a:txBody>
                    <a:bodyPr/>
                    <a:lstStyle/>
                    <a:p>
                      <a:pPr indent="0" lvl="0" marL="0" marR="0" rtl="0" algn="l">
                        <a:spcBef>
                          <a:spcPts val="0"/>
                        </a:spcBef>
                        <a:spcAft>
                          <a:spcPts val="0"/>
                        </a:spcAft>
                        <a:buClr>
                          <a:srgbClr val="000000"/>
                        </a:buClr>
                        <a:buSzPts val="1200"/>
                        <a:buFont typeface="Arial"/>
                        <a:buNone/>
                      </a:pPr>
                      <a:r>
                        <a:t/>
                      </a:r>
                      <a:endParaRPr b="1" sz="1200">
                        <a:solidFill>
                          <a:srgbClr val="414140"/>
                        </a:solidFill>
                        <a:latin typeface="Bitter"/>
                        <a:ea typeface="Bitter"/>
                        <a:cs typeface="Bitter"/>
                        <a:sym typeface="Bitter"/>
                      </a:endParaRPr>
                    </a:p>
                    <a:p>
                      <a:pPr indent="0" lvl="0" marL="0" marR="0" rtl="0" algn="l">
                        <a:spcBef>
                          <a:spcPts val="0"/>
                        </a:spcBef>
                        <a:spcAft>
                          <a:spcPts val="0"/>
                        </a:spcAft>
                        <a:buClr>
                          <a:srgbClr val="000000"/>
                        </a:buClr>
                        <a:buSzPts val="1200"/>
                        <a:buFont typeface="Arial"/>
                        <a:buNone/>
                      </a:pPr>
                      <a:r>
                        <a:rPr b="1" lang="es" sz="1200">
                          <a:solidFill>
                            <a:srgbClr val="414140"/>
                          </a:solidFill>
                          <a:latin typeface="Bitter"/>
                          <a:ea typeface="Bitter"/>
                          <a:cs typeface="Bitter"/>
                          <a:sym typeface="Bitter"/>
                        </a:rPr>
                        <a:t>4. "Jugadores de nicho" </a:t>
                      </a:r>
                      <a:endParaRPr b="1" sz="1200">
                        <a:solidFill>
                          <a:srgbClr val="414140"/>
                        </a:solidFill>
                        <a:latin typeface="Bitter"/>
                        <a:ea typeface="Bitter"/>
                        <a:cs typeface="Bitter"/>
                        <a:sym typeface="Bitter"/>
                      </a:endParaRPr>
                    </a:p>
                    <a:p>
                      <a:pPr indent="0" lvl="0" marL="0" marR="0" rtl="0" algn="l">
                        <a:spcBef>
                          <a:spcPts val="0"/>
                        </a:spcBef>
                        <a:spcAft>
                          <a:spcPts val="0"/>
                        </a:spcAft>
                        <a:buClr>
                          <a:srgbClr val="000000"/>
                        </a:buClr>
                        <a:buSzPts val="1200"/>
                        <a:buFont typeface="Arial"/>
                        <a:buNone/>
                      </a:pPr>
                      <a:r>
                        <a:t/>
                      </a:r>
                      <a:endParaRPr sz="900">
                        <a:solidFill>
                          <a:srgbClr val="888888"/>
                        </a:solidFill>
                        <a:latin typeface="Montserrat"/>
                        <a:ea typeface="Montserrat"/>
                        <a:cs typeface="Montserrat"/>
                        <a:sym typeface="Montserrat"/>
                      </a:endParaRPr>
                    </a:p>
                    <a:p>
                      <a:pPr indent="0" lvl="0" marL="0" marR="0" rtl="0" algn="l">
                        <a:spcBef>
                          <a:spcPts val="0"/>
                        </a:spcBef>
                        <a:spcAft>
                          <a:spcPts val="0"/>
                        </a:spcAft>
                        <a:buClr>
                          <a:srgbClr val="000000"/>
                        </a:buClr>
                        <a:buSzPts val="1200"/>
                        <a:buFont typeface="Arial"/>
                        <a:buNone/>
                      </a:pPr>
                      <a:r>
                        <a:rPr lang="es" sz="700">
                          <a:solidFill>
                            <a:srgbClr val="888888"/>
                          </a:solidFill>
                          <a:latin typeface="Montserrat"/>
                          <a:ea typeface="Montserrat"/>
                          <a:cs typeface="Montserrat"/>
                          <a:sym typeface="Montserrat"/>
                        </a:rPr>
                        <a:t>(Redes empresariales, Empresas certificadoras, Financiamiento ONG, Redes de egresados, Resto del parlamento.)</a:t>
                      </a:r>
                      <a:endParaRPr sz="900">
                        <a:solidFill>
                          <a:srgbClr val="888888"/>
                        </a:solidFill>
                        <a:latin typeface="Montserrat"/>
                        <a:ea typeface="Montserrat"/>
                        <a:cs typeface="Montserrat"/>
                        <a:sym typeface="Montserrat"/>
                      </a:endParaRPr>
                    </a:p>
                  </a:txBody>
                  <a:tcPr marT="100375" marB="100375" marR="319550" marL="221225">
                    <a:lnL cap="flat" cmpd="sng" w="9525">
                      <a:solidFill>
                        <a:srgbClr val="9E9E9E">
                          <a:alpha val="0"/>
                        </a:srgbClr>
                      </a:solidFill>
                      <a:prstDash val="solid"/>
                      <a:round/>
                      <a:headEnd len="sm" w="sm" type="none"/>
                      <a:tailEnd len="sm" w="sm" type="none"/>
                    </a:lnL>
                    <a:lnR cap="flat" cmpd="sng" w="9525">
                      <a:solidFill>
                        <a:srgbClr val="888888"/>
                      </a:solidFill>
                      <a:prstDash val="solid"/>
                      <a:round/>
                      <a:headEnd len="sm" w="sm" type="none"/>
                      <a:tailEnd len="sm" w="sm" type="none"/>
                    </a:lnR>
                    <a:lnT cap="flat" cmpd="sng" w="9525">
                      <a:solidFill>
                        <a:srgbClr val="888888"/>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200"/>
                        <a:buFont typeface="Arial"/>
                        <a:buNone/>
                      </a:pPr>
                      <a:r>
                        <a:t/>
                      </a:r>
                      <a:endParaRPr b="1" sz="1200">
                        <a:solidFill>
                          <a:srgbClr val="414140"/>
                        </a:solidFill>
                        <a:latin typeface="Bitter"/>
                        <a:ea typeface="Bitter"/>
                        <a:cs typeface="Bitter"/>
                        <a:sym typeface="Bitter"/>
                      </a:endParaRPr>
                    </a:p>
                    <a:p>
                      <a:pPr indent="0" lvl="0" marL="0" rtl="0" algn="l">
                        <a:spcBef>
                          <a:spcPts val="0"/>
                        </a:spcBef>
                        <a:spcAft>
                          <a:spcPts val="0"/>
                        </a:spcAft>
                        <a:buClr>
                          <a:srgbClr val="000000"/>
                        </a:buClr>
                        <a:buSzPts val="1200"/>
                        <a:buFont typeface="Arial"/>
                        <a:buNone/>
                      </a:pPr>
                      <a:r>
                        <a:rPr b="1" lang="es" sz="1200">
                          <a:solidFill>
                            <a:srgbClr val="414140"/>
                          </a:solidFill>
                          <a:latin typeface="Bitter"/>
                          <a:ea typeface="Bitter"/>
                          <a:cs typeface="Bitter"/>
                          <a:sym typeface="Bitter"/>
                        </a:rPr>
                        <a:t>2. "Visionarios”</a:t>
                      </a:r>
                      <a:endParaRPr b="1" sz="1200">
                        <a:solidFill>
                          <a:srgbClr val="414140"/>
                        </a:solidFill>
                        <a:latin typeface="Bitter"/>
                        <a:ea typeface="Bitter"/>
                        <a:cs typeface="Bitter"/>
                        <a:sym typeface="Bitter"/>
                      </a:endParaRPr>
                    </a:p>
                    <a:p>
                      <a:pPr indent="0" lvl="0" marL="0" rtl="0" algn="l">
                        <a:spcBef>
                          <a:spcPts val="0"/>
                        </a:spcBef>
                        <a:spcAft>
                          <a:spcPts val="0"/>
                        </a:spcAft>
                        <a:buClr>
                          <a:srgbClr val="000000"/>
                        </a:buClr>
                        <a:buSzPts val="1200"/>
                        <a:buFont typeface="Arial"/>
                        <a:buNone/>
                      </a:pPr>
                      <a:r>
                        <a:t/>
                      </a:r>
                      <a:endParaRPr sz="900">
                        <a:solidFill>
                          <a:srgbClr val="888888"/>
                        </a:solidFill>
                        <a:latin typeface="Montserrat"/>
                        <a:ea typeface="Montserrat"/>
                        <a:cs typeface="Montserrat"/>
                        <a:sym typeface="Montserrat"/>
                      </a:endParaRPr>
                    </a:p>
                    <a:p>
                      <a:pPr indent="0" lvl="0" marL="0" rtl="0" algn="l">
                        <a:spcBef>
                          <a:spcPts val="0"/>
                        </a:spcBef>
                        <a:spcAft>
                          <a:spcPts val="0"/>
                        </a:spcAft>
                        <a:buClr>
                          <a:srgbClr val="000000"/>
                        </a:buClr>
                        <a:buSzPts val="1200"/>
                        <a:buFont typeface="Arial"/>
                        <a:buNone/>
                      </a:pPr>
                      <a:r>
                        <a:rPr lang="es" sz="700">
                          <a:solidFill>
                            <a:srgbClr val="888888"/>
                          </a:solidFill>
                          <a:latin typeface="Montserrat"/>
                          <a:ea typeface="Montserrat"/>
                          <a:cs typeface="Montserrat"/>
                          <a:sym typeface="Montserrat"/>
                        </a:rPr>
                        <a:t>(Capacitadores menos conocidos, Asociación Seguridad, Otros capacitadores, OTIC, OTEC, Org. Salud y otros, Profesionales independientes)</a:t>
                      </a:r>
                      <a:endParaRPr sz="800">
                        <a:solidFill>
                          <a:srgbClr val="888888"/>
                        </a:solidFill>
                        <a:latin typeface="Montserrat"/>
                        <a:ea typeface="Montserrat"/>
                        <a:cs typeface="Montserrat"/>
                        <a:sym typeface="Montserrat"/>
                      </a:endParaRPr>
                    </a:p>
                  </a:txBody>
                  <a:tcPr marT="100375" marB="100375" marR="124850" marL="319550">
                    <a:lnL cap="flat" cmpd="sng" w="9525">
                      <a:solidFill>
                        <a:srgbClr val="888888"/>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888888"/>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cxnSp>
        <p:nvCxnSpPr>
          <p:cNvPr id="2296" name="Google Shape;2296;p131"/>
          <p:cNvCxnSpPr/>
          <p:nvPr/>
        </p:nvCxnSpPr>
        <p:spPr>
          <a:xfrm rot="10800000">
            <a:off x="694775" y="932375"/>
            <a:ext cx="0" cy="3265800"/>
          </a:xfrm>
          <a:prstGeom prst="straightConnector1">
            <a:avLst/>
          </a:prstGeom>
          <a:noFill/>
          <a:ln cap="flat" cmpd="sng" w="19050">
            <a:solidFill>
              <a:srgbClr val="FA5936"/>
            </a:solidFill>
            <a:prstDash val="solid"/>
            <a:round/>
            <a:headEnd len="med" w="med" type="none"/>
            <a:tailEnd len="med" w="med" type="triangle"/>
          </a:ln>
        </p:spPr>
      </p:cxnSp>
      <p:cxnSp>
        <p:nvCxnSpPr>
          <p:cNvPr id="2297" name="Google Shape;2297;p131"/>
          <p:cNvCxnSpPr/>
          <p:nvPr/>
        </p:nvCxnSpPr>
        <p:spPr>
          <a:xfrm>
            <a:off x="694766" y="4195538"/>
            <a:ext cx="4320000" cy="3600"/>
          </a:xfrm>
          <a:prstGeom prst="straightConnector1">
            <a:avLst/>
          </a:prstGeom>
          <a:noFill/>
          <a:ln cap="flat" cmpd="sng" w="19050">
            <a:solidFill>
              <a:srgbClr val="FA5936"/>
            </a:solidFill>
            <a:prstDash val="solid"/>
            <a:round/>
            <a:headEnd len="med" w="med" type="none"/>
            <a:tailEnd len="med" w="med" type="triangle"/>
          </a:ln>
        </p:spPr>
      </p:cxnSp>
      <p:sp>
        <p:nvSpPr>
          <p:cNvPr id="2298" name="Google Shape;2298;p131"/>
          <p:cNvSpPr txBox="1"/>
          <p:nvPr/>
        </p:nvSpPr>
        <p:spPr>
          <a:xfrm rot="-5400000">
            <a:off x="-301075" y="2627947"/>
            <a:ext cx="1668900" cy="322800"/>
          </a:xfrm>
          <a:prstGeom prst="rect">
            <a:avLst/>
          </a:prstGeom>
          <a:noFill/>
          <a:ln>
            <a:noFill/>
          </a:ln>
        </p:spPr>
        <p:txBody>
          <a:bodyPr anchorCtr="0" anchor="t" bIns="116700" lIns="116700" spcFirstLastPara="1" rIns="116700" wrap="square" tIns="116700">
            <a:noAutofit/>
          </a:bodyPr>
          <a:lstStyle/>
          <a:p>
            <a:pPr indent="0" lvl="0" marL="0" rtl="0" algn="ctr">
              <a:spcBef>
                <a:spcPts val="0"/>
              </a:spcBef>
              <a:spcAft>
                <a:spcPts val="0"/>
              </a:spcAft>
              <a:buNone/>
            </a:pPr>
            <a:r>
              <a:rPr lang="es" sz="800">
                <a:solidFill>
                  <a:srgbClr val="FA5936"/>
                </a:solidFill>
                <a:latin typeface="Montserrat"/>
                <a:ea typeface="Montserrat"/>
                <a:cs typeface="Montserrat"/>
                <a:sym typeface="Montserrat"/>
              </a:rPr>
              <a:t>Poder/influencia</a:t>
            </a:r>
            <a:endParaRPr sz="800">
              <a:solidFill>
                <a:srgbClr val="FA5936"/>
              </a:solidFill>
              <a:latin typeface="Montserrat"/>
              <a:ea typeface="Montserrat"/>
              <a:cs typeface="Montserrat"/>
              <a:sym typeface="Montserrat"/>
            </a:endParaRPr>
          </a:p>
        </p:txBody>
      </p:sp>
      <p:sp>
        <p:nvSpPr>
          <p:cNvPr id="2299" name="Google Shape;2299;p131"/>
          <p:cNvSpPr txBox="1"/>
          <p:nvPr/>
        </p:nvSpPr>
        <p:spPr>
          <a:xfrm>
            <a:off x="2258975" y="4196632"/>
            <a:ext cx="1350900" cy="208800"/>
          </a:xfrm>
          <a:prstGeom prst="rect">
            <a:avLst/>
          </a:prstGeom>
          <a:noFill/>
          <a:ln>
            <a:noFill/>
          </a:ln>
        </p:spPr>
        <p:txBody>
          <a:bodyPr anchorCtr="0" anchor="t" bIns="116700" lIns="116700" spcFirstLastPara="1" rIns="116700" wrap="square" tIns="116700">
            <a:noAutofit/>
          </a:bodyPr>
          <a:lstStyle/>
          <a:p>
            <a:pPr indent="0" lvl="0" marL="0" rtl="0" algn="ctr">
              <a:spcBef>
                <a:spcPts val="0"/>
              </a:spcBef>
              <a:spcAft>
                <a:spcPts val="0"/>
              </a:spcAft>
              <a:buNone/>
            </a:pPr>
            <a:r>
              <a:rPr lang="es" sz="800">
                <a:solidFill>
                  <a:srgbClr val="FA5936"/>
                </a:solidFill>
                <a:latin typeface="Montserrat"/>
                <a:ea typeface="Montserrat"/>
                <a:cs typeface="Montserrat"/>
                <a:sym typeface="Montserrat"/>
              </a:rPr>
              <a:t>Interés</a:t>
            </a:r>
            <a:endParaRPr sz="800">
              <a:solidFill>
                <a:srgbClr val="FA5936"/>
              </a:solidFill>
              <a:latin typeface="Montserrat"/>
              <a:ea typeface="Montserrat"/>
              <a:cs typeface="Montserrat"/>
              <a:sym typeface="Montserrat"/>
            </a:endParaRPr>
          </a:p>
        </p:txBody>
      </p:sp>
      <p:grpSp>
        <p:nvGrpSpPr>
          <p:cNvPr id="2300" name="Google Shape;2300;p131"/>
          <p:cNvGrpSpPr/>
          <p:nvPr/>
        </p:nvGrpSpPr>
        <p:grpSpPr>
          <a:xfrm>
            <a:off x="1540420" y="752475"/>
            <a:ext cx="4248000" cy="931200"/>
            <a:chOff x="1540420" y="752475"/>
            <a:chExt cx="4248000" cy="931200"/>
          </a:xfrm>
        </p:grpSpPr>
        <p:cxnSp>
          <p:nvCxnSpPr>
            <p:cNvPr id="2301" name="Google Shape;2301;p131"/>
            <p:cNvCxnSpPr/>
            <p:nvPr/>
          </p:nvCxnSpPr>
          <p:spPr>
            <a:xfrm rot="10800000">
              <a:off x="1547575" y="759775"/>
              <a:ext cx="0" cy="264900"/>
            </a:xfrm>
            <a:prstGeom prst="straightConnector1">
              <a:avLst/>
            </a:prstGeom>
            <a:noFill/>
            <a:ln cap="flat" cmpd="sng" w="9525">
              <a:solidFill>
                <a:srgbClr val="F20A66"/>
              </a:solidFill>
              <a:prstDash val="solid"/>
              <a:round/>
              <a:headEnd len="med" w="med" type="none"/>
              <a:tailEnd len="med" w="med" type="none"/>
            </a:ln>
          </p:spPr>
        </p:cxnSp>
        <p:cxnSp>
          <p:nvCxnSpPr>
            <p:cNvPr id="2302" name="Google Shape;2302;p131"/>
            <p:cNvCxnSpPr/>
            <p:nvPr/>
          </p:nvCxnSpPr>
          <p:spPr>
            <a:xfrm>
              <a:off x="1540420" y="752475"/>
              <a:ext cx="4248000" cy="931200"/>
            </a:xfrm>
            <a:prstGeom prst="bentConnector3">
              <a:avLst>
                <a:gd fmla="val 100170" name="adj1"/>
              </a:avLst>
            </a:prstGeom>
            <a:noFill/>
            <a:ln cap="flat" cmpd="sng" w="9525">
              <a:solidFill>
                <a:srgbClr val="F20A66"/>
              </a:solidFill>
              <a:prstDash val="solid"/>
              <a:round/>
              <a:headEnd len="med" w="med" type="none"/>
              <a:tailEnd len="med" w="med" type="oval"/>
            </a:ln>
          </p:spPr>
        </p:cxnSp>
      </p:grpSp>
      <p:sp>
        <p:nvSpPr>
          <p:cNvPr id="2303" name="Google Shape;2303;p131"/>
          <p:cNvSpPr txBox="1"/>
          <p:nvPr/>
        </p:nvSpPr>
        <p:spPr>
          <a:xfrm>
            <a:off x="8536750" y="4577325"/>
            <a:ext cx="3351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109</a:t>
            </a:r>
            <a:endParaRPr sz="1500">
              <a:latin typeface="Bitter"/>
              <a:ea typeface="Bitter"/>
              <a:cs typeface="Bitter"/>
              <a:sym typeface="Bitt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0" name="Shape 250"/>
        <p:cNvGrpSpPr/>
        <p:nvPr/>
      </p:nvGrpSpPr>
      <p:grpSpPr>
        <a:xfrm>
          <a:off x="0" y="0"/>
          <a:ext cx="0" cy="0"/>
          <a:chOff x="0" y="0"/>
          <a:chExt cx="0" cy="0"/>
        </a:xfrm>
      </p:grpSpPr>
      <p:sp>
        <p:nvSpPr>
          <p:cNvPr id="251" name="Google Shape;251;p33"/>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2" name="Google Shape;252;p33"/>
          <p:cNvSpPr/>
          <p:nvPr/>
        </p:nvSpPr>
        <p:spPr>
          <a:xfrm>
            <a:off x="4243388" y="0"/>
            <a:ext cx="4902479" cy="5145465"/>
          </a:xfrm>
          <a:custGeom>
            <a:rect b="b" l="l" r="r" t="t"/>
            <a:pathLst>
              <a:path extrusionOk="0" h="11308715" w="10774680">
                <a:moveTo>
                  <a:pt x="0" y="11308556"/>
                </a:moveTo>
                <a:lnTo>
                  <a:pt x="10774541" y="11308556"/>
                </a:lnTo>
                <a:lnTo>
                  <a:pt x="10774541" y="0"/>
                </a:lnTo>
                <a:lnTo>
                  <a:pt x="0" y="0"/>
                </a:lnTo>
                <a:lnTo>
                  <a:pt x="0" y="11308556"/>
                </a:lnTo>
                <a:close/>
              </a:path>
            </a:pathLst>
          </a:custGeom>
          <a:solidFill>
            <a:srgbClr val="2E86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3" name="Google Shape;253;p33"/>
          <p:cNvSpPr/>
          <p:nvPr/>
        </p:nvSpPr>
        <p:spPr>
          <a:xfrm>
            <a:off x="575072" y="607176"/>
            <a:ext cx="2810951" cy="4014035"/>
          </a:xfrm>
          <a:custGeom>
            <a:rect b="b" l="l" r="r" t="t"/>
            <a:pathLst>
              <a:path extrusionOk="0" h="8822055" w="6177915">
                <a:moveTo>
                  <a:pt x="0" y="8821720"/>
                </a:moveTo>
                <a:lnTo>
                  <a:pt x="6177822" y="8821720"/>
                </a:lnTo>
                <a:lnTo>
                  <a:pt x="6177822" y="0"/>
                </a:lnTo>
                <a:lnTo>
                  <a:pt x="0" y="0"/>
                </a:lnTo>
                <a:lnTo>
                  <a:pt x="0" y="8821720"/>
                </a:lnTo>
                <a:close/>
              </a:path>
            </a:pathLst>
          </a:custGeom>
          <a:solidFill>
            <a:srgbClr val="FA593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4" name="Google Shape;254;p33"/>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FFFFF"/>
                </a:solidFill>
                <a:latin typeface="Bitter"/>
                <a:ea typeface="Bitter"/>
                <a:cs typeface="Bitter"/>
                <a:sym typeface="Bitter"/>
              </a:rPr>
              <a:t>11</a:t>
            </a:r>
            <a:endParaRPr sz="1500">
              <a:solidFill>
                <a:srgbClr val="FFFFFF"/>
              </a:solidFill>
              <a:latin typeface="Bitter"/>
              <a:ea typeface="Bitter"/>
              <a:cs typeface="Bitter"/>
              <a:sym typeface="Bitter"/>
            </a:endParaRPr>
          </a:p>
        </p:txBody>
      </p:sp>
      <p:sp>
        <p:nvSpPr>
          <p:cNvPr id="255" name="Google Shape;255;p33"/>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FFFFFF"/>
                </a:solidFill>
                <a:latin typeface="Montserrat Light"/>
                <a:ea typeface="Montserrat Light"/>
                <a:cs typeface="Montserrat Light"/>
                <a:sym typeface="Montserrat Light"/>
              </a:rPr>
              <a:t>Síntesis de resultados  Fase Diagnóstico</a:t>
            </a:r>
            <a:endParaRPr sz="700">
              <a:solidFill>
                <a:srgbClr val="FFFFFF"/>
              </a:solidFill>
              <a:latin typeface="Montserrat Light"/>
              <a:ea typeface="Montserrat Light"/>
              <a:cs typeface="Montserrat Light"/>
              <a:sym typeface="Montserrat Light"/>
            </a:endParaRPr>
          </a:p>
        </p:txBody>
      </p:sp>
      <p:sp>
        <p:nvSpPr>
          <p:cNvPr id="256" name="Google Shape;256;p33"/>
          <p:cNvSpPr txBox="1"/>
          <p:nvPr/>
        </p:nvSpPr>
        <p:spPr>
          <a:xfrm>
            <a:off x="4952850" y="800526"/>
            <a:ext cx="2978100" cy="3025500"/>
          </a:xfrm>
          <a:prstGeom prst="rect">
            <a:avLst/>
          </a:prstGeom>
          <a:noFill/>
          <a:ln>
            <a:noFill/>
          </a:ln>
        </p:spPr>
        <p:txBody>
          <a:bodyPr anchorCtr="0" anchor="t" bIns="75575" lIns="75575" spcFirstLastPara="1" rIns="75575" wrap="square" tIns="75575">
            <a:noAutofit/>
          </a:bodyPr>
          <a:lstStyle/>
          <a:p>
            <a:pPr indent="0" lvl="0" marL="0" rtl="0" algn="l">
              <a:lnSpc>
                <a:spcPct val="150000"/>
              </a:lnSpc>
              <a:spcBef>
                <a:spcPts val="0"/>
              </a:spcBef>
              <a:spcAft>
                <a:spcPts val="0"/>
              </a:spcAft>
              <a:buClr>
                <a:schemeClr val="dk1"/>
              </a:buClr>
              <a:buSzPts val="900"/>
              <a:buFont typeface="Arial"/>
              <a:buNone/>
            </a:pPr>
            <a:r>
              <a:rPr lang="es" sz="1700">
                <a:solidFill>
                  <a:srgbClr val="FFFFFF"/>
                </a:solidFill>
                <a:latin typeface="Bitter"/>
                <a:ea typeface="Bitter"/>
                <a:cs typeface="Bitter"/>
                <a:sym typeface="Bitter"/>
              </a:rPr>
              <a:t>En el presente documento se detalla la información y hallazgos recopilados en la fase de</a:t>
            </a:r>
            <a:r>
              <a:rPr b="1" lang="es" sz="1700">
                <a:solidFill>
                  <a:srgbClr val="FFFFFF"/>
                </a:solidFill>
                <a:latin typeface="Bitter"/>
                <a:ea typeface="Bitter"/>
                <a:cs typeface="Bitter"/>
                <a:sym typeface="Bitter"/>
              </a:rPr>
              <a:t> Diagnóstico del proyecto</a:t>
            </a:r>
            <a:r>
              <a:rPr lang="es" sz="1700">
                <a:solidFill>
                  <a:srgbClr val="FFFFFF"/>
                </a:solidFill>
                <a:latin typeface="Bitter"/>
                <a:ea typeface="Bitter"/>
                <a:cs typeface="Bitter"/>
                <a:sym typeface="Bitter"/>
              </a:rPr>
              <a:t>, además de las </a:t>
            </a:r>
            <a:r>
              <a:rPr b="1" lang="es" sz="1700">
                <a:solidFill>
                  <a:srgbClr val="FFFFFF"/>
                </a:solidFill>
                <a:latin typeface="Bitter"/>
                <a:ea typeface="Bitter"/>
                <a:cs typeface="Bitter"/>
                <a:sym typeface="Bitter"/>
              </a:rPr>
              <a:t>recomendaciones para la fase de Diseño e Implementación de la solución.</a:t>
            </a:r>
            <a:endParaRPr b="1" sz="1700">
              <a:solidFill>
                <a:srgbClr val="FFFFFF"/>
              </a:solidFill>
              <a:latin typeface="Bitter"/>
              <a:ea typeface="Bitter"/>
              <a:cs typeface="Bitter"/>
              <a:sym typeface="Bitter"/>
            </a:endParaRPr>
          </a:p>
          <a:p>
            <a:pPr indent="0" lvl="0" marL="0" rtl="0" algn="l">
              <a:lnSpc>
                <a:spcPct val="150000"/>
              </a:lnSpc>
              <a:spcBef>
                <a:spcPts val="0"/>
              </a:spcBef>
              <a:spcAft>
                <a:spcPts val="0"/>
              </a:spcAft>
              <a:buNone/>
            </a:pPr>
            <a:r>
              <a:t/>
            </a:r>
            <a:endParaRPr b="1" sz="1700">
              <a:solidFill>
                <a:srgbClr val="FFFFFF"/>
              </a:solidFill>
              <a:latin typeface="Bitter"/>
              <a:ea typeface="Bitter"/>
              <a:cs typeface="Bitter"/>
              <a:sym typeface="Bitter"/>
            </a:endParaRPr>
          </a:p>
        </p:txBody>
      </p:sp>
      <p:pic>
        <p:nvPicPr>
          <p:cNvPr id="257" name="Google Shape;257;p33"/>
          <p:cNvPicPr preferRelativeResize="0"/>
          <p:nvPr/>
        </p:nvPicPr>
        <p:blipFill rotWithShape="1">
          <a:blip r:embed="rId4">
            <a:alphaModFix/>
          </a:blip>
          <a:srcRect b="2762" l="16306" r="45831" t="14014"/>
          <a:stretch/>
        </p:blipFill>
        <p:spPr>
          <a:xfrm>
            <a:off x="802900" y="827286"/>
            <a:ext cx="2390276" cy="350262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2307" name="Shape 2307"/>
        <p:cNvGrpSpPr/>
        <p:nvPr/>
      </p:nvGrpSpPr>
      <p:grpSpPr>
        <a:xfrm>
          <a:off x="0" y="0"/>
          <a:ext cx="0" cy="0"/>
          <a:chOff x="0" y="0"/>
          <a:chExt cx="0" cy="0"/>
        </a:xfrm>
      </p:grpSpPr>
      <p:sp>
        <p:nvSpPr>
          <p:cNvPr id="2308" name="Google Shape;2308;p132"/>
          <p:cNvSpPr/>
          <p:nvPr/>
        </p:nvSpPr>
        <p:spPr>
          <a:xfrm>
            <a:off x="5236750" y="1948600"/>
            <a:ext cx="2883600" cy="1164300"/>
          </a:xfrm>
          <a:prstGeom prst="rect">
            <a:avLst/>
          </a:prstGeom>
          <a:solidFill>
            <a:srgbClr val="FFC5C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132"/>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310" name="Google Shape;2310;p132"/>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Síntesis de resultados  Fase Diagnóstico</a:t>
            </a:r>
            <a:endParaRPr sz="700">
              <a:latin typeface="Montserrat Light"/>
              <a:ea typeface="Montserrat Light"/>
              <a:cs typeface="Montserrat Light"/>
              <a:sym typeface="Montserrat Light"/>
            </a:endParaRPr>
          </a:p>
        </p:txBody>
      </p:sp>
      <p:sp>
        <p:nvSpPr>
          <p:cNvPr id="2311" name="Google Shape;2311;p132"/>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A4DB3B"/>
                </a:solidFill>
                <a:latin typeface="Bitter"/>
                <a:ea typeface="Bitter"/>
                <a:cs typeface="Bitter"/>
                <a:sym typeface="Bitter"/>
              </a:rPr>
              <a:t>Estrategia de involucramiento de actores:</a:t>
            </a:r>
            <a:endParaRPr b="1" i="1" sz="1200">
              <a:solidFill>
                <a:srgbClr val="A4DB3B"/>
              </a:solidFill>
              <a:latin typeface="Bitter"/>
              <a:ea typeface="Bitter"/>
              <a:cs typeface="Bitter"/>
              <a:sym typeface="Bitter"/>
            </a:endParaRPr>
          </a:p>
          <a:p>
            <a:pPr indent="0" lvl="0" marL="0" rtl="0" algn="l">
              <a:spcBef>
                <a:spcPts val="0"/>
              </a:spcBef>
              <a:spcAft>
                <a:spcPts val="0"/>
              </a:spcAft>
              <a:buNone/>
            </a:pPr>
            <a:r>
              <a:t/>
            </a:r>
            <a:endParaRPr b="1" i="1" sz="1200">
              <a:solidFill>
                <a:srgbClr val="A4DB3B"/>
              </a:solidFill>
              <a:latin typeface="Bitter"/>
              <a:ea typeface="Bitter"/>
              <a:cs typeface="Bitter"/>
              <a:sym typeface="Bitter"/>
            </a:endParaRPr>
          </a:p>
        </p:txBody>
      </p:sp>
      <p:sp>
        <p:nvSpPr>
          <p:cNvPr id="2312" name="Google Shape;2312;p132"/>
          <p:cNvSpPr txBox="1"/>
          <p:nvPr/>
        </p:nvSpPr>
        <p:spPr>
          <a:xfrm>
            <a:off x="5367125" y="2014375"/>
            <a:ext cx="2566800" cy="576300"/>
          </a:xfrm>
          <a:prstGeom prst="rect">
            <a:avLst/>
          </a:prstGeom>
          <a:noFill/>
          <a:ln>
            <a:noFill/>
          </a:ln>
        </p:spPr>
        <p:txBody>
          <a:bodyPr anchorCtr="0" anchor="t" bIns="116700" lIns="116700" spcFirstLastPara="1" rIns="116700" wrap="square" tIns="116700">
            <a:noAutofit/>
          </a:bodyPr>
          <a:lstStyle/>
          <a:p>
            <a:pPr indent="0" lvl="0" marL="0" rtl="0" algn="l">
              <a:spcBef>
                <a:spcPts val="0"/>
              </a:spcBef>
              <a:spcAft>
                <a:spcPts val="0"/>
              </a:spcAft>
              <a:buNone/>
            </a:pPr>
            <a:r>
              <a:rPr b="1" lang="es" sz="1200">
                <a:solidFill>
                  <a:srgbClr val="FFFFFF"/>
                </a:solidFill>
                <a:latin typeface="Bitter"/>
                <a:ea typeface="Bitter"/>
                <a:cs typeface="Bitter"/>
                <a:sym typeface="Bitter"/>
              </a:rPr>
              <a:t>4</a:t>
            </a:r>
            <a:r>
              <a:rPr b="1" lang="es" sz="1200">
                <a:solidFill>
                  <a:srgbClr val="FFFFFF"/>
                </a:solidFill>
                <a:latin typeface="Bitter"/>
                <a:ea typeface="Bitter"/>
                <a:cs typeface="Bitter"/>
                <a:sym typeface="Bitter"/>
              </a:rPr>
              <a:t>. Jugadores de nicho</a:t>
            </a:r>
            <a:endParaRPr b="1" sz="1200">
              <a:solidFill>
                <a:srgbClr val="FFFFFF"/>
              </a:solidFill>
              <a:latin typeface="Bitter"/>
              <a:ea typeface="Bitter"/>
              <a:cs typeface="Bitter"/>
              <a:sym typeface="Bitter"/>
            </a:endParaRPr>
          </a:p>
          <a:p>
            <a:pPr indent="0" lvl="0" marL="0" rtl="0" algn="l">
              <a:spcBef>
                <a:spcPts val="0"/>
              </a:spcBef>
              <a:spcAft>
                <a:spcPts val="0"/>
              </a:spcAft>
              <a:buClr>
                <a:srgbClr val="000000"/>
              </a:buClr>
              <a:buSzPts val="1400"/>
              <a:buFont typeface="Arial"/>
              <a:buNone/>
            </a:pPr>
            <a:r>
              <a:rPr b="1" lang="es" sz="900">
                <a:solidFill>
                  <a:srgbClr val="FFFFFF"/>
                </a:solidFill>
                <a:latin typeface="Montserrat"/>
                <a:ea typeface="Montserrat"/>
                <a:cs typeface="Montserrat"/>
                <a:sym typeface="Montserrat"/>
              </a:rPr>
              <a:t>Actores a los que se deberá involucrar</a:t>
            </a:r>
            <a:endParaRPr b="1" sz="900">
              <a:solidFill>
                <a:srgbClr val="FFFFFF"/>
              </a:solidFill>
              <a:latin typeface="Montserrat"/>
              <a:ea typeface="Montserrat"/>
              <a:cs typeface="Montserrat"/>
              <a:sym typeface="Montserrat"/>
            </a:endParaRPr>
          </a:p>
          <a:p>
            <a:pPr indent="0" lvl="0" marL="0" rtl="0" algn="l">
              <a:spcBef>
                <a:spcPts val="0"/>
              </a:spcBef>
              <a:spcAft>
                <a:spcPts val="0"/>
              </a:spcAft>
              <a:buClr>
                <a:srgbClr val="000000"/>
              </a:buClr>
              <a:buSzPts val="1400"/>
              <a:buFont typeface="Arial"/>
              <a:buNone/>
            </a:pPr>
            <a:br>
              <a:rPr b="1" lang="es" sz="900">
                <a:solidFill>
                  <a:srgbClr val="FFFFFF"/>
                </a:solidFill>
                <a:latin typeface="Montserrat"/>
                <a:ea typeface="Montserrat"/>
                <a:cs typeface="Montserrat"/>
                <a:sym typeface="Montserrat"/>
              </a:rPr>
            </a:br>
            <a:r>
              <a:rPr lang="es" sz="900">
                <a:solidFill>
                  <a:srgbClr val="FFFFFF"/>
                </a:solidFill>
                <a:latin typeface="Montserrat"/>
                <a:ea typeface="Montserrat"/>
                <a:cs typeface="Montserrat"/>
                <a:sym typeface="Montserrat"/>
              </a:rPr>
              <a:t>Los esfuerzos deben estar orientados a </a:t>
            </a:r>
            <a:r>
              <a:rPr b="1" lang="es" sz="900">
                <a:solidFill>
                  <a:srgbClr val="FFFFFF"/>
                </a:solidFill>
                <a:latin typeface="Montserrat"/>
                <a:ea typeface="Montserrat"/>
                <a:cs typeface="Montserrat"/>
                <a:sym typeface="Montserrat"/>
              </a:rPr>
              <a:t>incrementar el interés en el proyecto.</a:t>
            </a:r>
            <a:endParaRPr b="1" sz="900">
              <a:solidFill>
                <a:srgbClr val="FFFFFF"/>
              </a:solidFill>
              <a:latin typeface="Montserrat"/>
              <a:ea typeface="Montserrat"/>
              <a:cs typeface="Montserrat"/>
              <a:sym typeface="Montserrat"/>
            </a:endParaRPr>
          </a:p>
        </p:txBody>
      </p:sp>
      <p:graphicFrame>
        <p:nvGraphicFramePr>
          <p:cNvPr id="2313" name="Google Shape;2313;p132"/>
          <p:cNvGraphicFramePr/>
          <p:nvPr/>
        </p:nvGraphicFramePr>
        <p:xfrm>
          <a:off x="827754" y="1041745"/>
          <a:ext cx="3000000" cy="3000000"/>
        </p:xfrm>
        <a:graphic>
          <a:graphicData uri="http://schemas.openxmlformats.org/drawingml/2006/table">
            <a:tbl>
              <a:tblPr>
                <a:noFill/>
                <a:tableStyleId>{37A077D9-EE78-4FB7-A1BF-B7B25900B0D2}</a:tableStyleId>
              </a:tblPr>
              <a:tblGrid>
                <a:gridCol w="2092025"/>
                <a:gridCol w="2095000"/>
              </a:tblGrid>
              <a:tr h="1792950">
                <a:tc>
                  <a:txBody>
                    <a:bodyPr/>
                    <a:lstStyle/>
                    <a:p>
                      <a:pPr indent="0" lvl="0" marL="0" marR="0" rtl="0" algn="l">
                        <a:spcBef>
                          <a:spcPts val="0"/>
                        </a:spcBef>
                        <a:spcAft>
                          <a:spcPts val="0"/>
                        </a:spcAft>
                        <a:buClr>
                          <a:srgbClr val="000000"/>
                        </a:buClr>
                        <a:buSzPts val="1200"/>
                        <a:buFont typeface="Arial"/>
                        <a:buNone/>
                      </a:pPr>
                      <a:r>
                        <a:rPr b="1" lang="es" sz="1200">
                          <a:solidFill>
                            <a:srgbClr val="414140"/>
                          </a:solidFill>
                          <a:latin typeface="Bitter"/>
                          <a:ea typeface="Bitter"/>
                          <a:cs typeface="Bitter"/>
                          <a:sym typeface="Bitter"/>
                        </a:rPr>
                        <a:t>3. "Desafiantes"</a:t>
                      </a:r>
                      <a:endParaRPr b="1" sz="1200">
                        <a:solidFill>
                          <a:srgbClr val="414140"/>
                        </a:solidFill>
                        <a:latin typeface="Bitter"/>
                        <a:ea typeface="Bitter"/>
                        <a:cs typeface="Bitter"/>
                        <a:sym typeface="Bitter"/>
                      </a:endParaRPr>
                    </a:p>
                    <a:p>
                      <a:pPr indent="0" lvl="0" marL="0" marR="0" rtl="0" algn="l">
                        <a:spcBef>
                          <a:spcPts val="0"/>
                        </a:spcBef>
                        <a:spcAft>
                          <a:spcPts val="0"/>
                        </a:spcAft>
                        <a:buClr>
                          <a:srgbClr val="000000"/>
                        </a:buClr>
                        <a:buSzPts val="1200"/>
                        <a:buFont typeface="Arial"/>
                        <a:buNone/>
                      </a:pPr>
                      <a:r>
                        <a:t/>
                      </a:r>
                      <a:endParaRPr sz="900">
                        <a:solidFill>
                          <a:srgbClr val="888888"/>
                        </a:solidFill>
                        <a:latin typeface="Montserrat"/>
                        <a:ea typeface="Montserrat"/>
                        <a:cs typeface="Montserrat"/>
                        <a:sym typeface="Montserrat"/>
                      </a:endParaRPr>
                    </a:p>
                    <a:p>
                      <a:pPr indent="0" lvl="0" marL="0" marR="0" rtl="0" algn="l">
                        <a:spcBef>
                          <a:spcPts val="0"/>
                        </a:spcBef>
                        <a:spcAft>
                          <a:spcPts val="0"/>
                        </a:spcAft>
                        <a:buClr>
                          <a:srgbClr val="000000"/>
                        </a:buClr>
                        <a:buSzPts val="1200"/>
                        <a:buFont typeface="Arial"/>
                        <a:buNone/>
                      </a:pPr>
                      <a:r>
                        <a:rPr lang="es" sz="700">
                          <a:solidFill>
                            <a:srgbClr val="888888"/>
                          </a:solidFill>
                          <a:latin typeface="Montserrat"/>
                          <a:ea typeface="Montserrat"/>
                          <a:cs typeface="Montserrat"/>
                          <a:sym typeface="Montserrat"/>
                        </a:rPr>
                        <a:t>(Coaliciones sociedad civil, Centros de estudios, Defensoría de la Niñez, Parlamento: Comisiones temáticas y de presupuestos, Servicios públicos directamente relacionados con el apoyo a los procesos que se realiza con los NNA tales como educación, salud, subsecretaría de la niñez.)</a:t>
                      </a:r>
                      <a:endParaRPr sz="700">
                        <a:solidFill>
                          <a:srgbClr val="888888"/>
                        </a:solidFill>
                        <a:latin typeface="Montserrat"/>
                        <a:ea typeface="Montserrat"/>
                        <a:cs typeface="Montserrat"/>
                        <a:sym typeface="Montserrat"/>
                      </a:endParaRPr>
                    </a:p>
                  </a:txBody>
                  <a:tcPr marT="100375" marB="100375" marR="319550" marL="90000">
                    <a:lnL cap="flat" cmpd="sng" w="9525">
                      <a:solidFill>
                        <a:srgbClr val="9E9E9E">
                          <a:alpha val="0"/>
                        </a:srgbClr>
                      </a:solidFill>
                      <a:prstDash val="solid"/>
                      <a:round/>
                      <a:headEnd len="sm" w="sm" type="none"/>
                      <a:tailEnd len="sm" w="sm" type="none"/>
                    </a:lnL>
                    <a:lnR cap="flat" cmpd="sng" w="9525">
                      <a:solidFill>
                        <a:srgbClr val="888888"/>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888888"/>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200"/>
                        <a:buFont typeface="Arial"/>
                        <a:buNone/>
                      </a:pPr>
                      <a:r>
                        <a:rPr b="1" lang="es" sz="1200">
                          <a:solidFill>
                            <a:srgbClr val="414140"/>
                          </a:solidFill>
                          <a:latin typeface="Bitter"/>
                          <a:ea typeface="Bitter"/>
                          <a:cs typeface="Bitter"/>
                          <a:sym typeface="Bitter"/>
                        </a:rPr>
                        <a:t>1. "Líderes" </a:t>
                      </a:r>
                      <a:endParaRPr b="1" sz="1200">
                        <a:solidFill>
                          <a:srgbClr val="414140"/>
                        </a:solidFill>
                        <a:latin typeface="Bitter"/>
                        <a:ea typeface="Bitter"/>
                        <a:cs typeface="Bitter"/>
                        <a:sym typeface="Bitter"/>
                      </a:endParaRPr>
                    </a:p>
                    <a:p>
                      <a:pPr indent="0" lvl="0" marL="0" rtl="0" algn="l">
                        <a:spcBef>
                          <a:spcPts val="0"/>
                        </a:spcBef>
                        <a:spcAft>
                          <a:spcPts val="0"/>
                        </a:spcAft>
                        <a:buClr>
                          <a:srgbClr val="000000"/>
                        </a:buClr>
                        <a:buSzPts val="1200"/>
                        <a:buFont typeface="Arial"/>
                        <a:buNone/>
                      </a:pPr>
                      <a:r>
                        <a:t/>
                      </a:r>
                      <a:endParaRPr sz="900">
                        <a:solidFill>
                          <a:srgbClr val="888888"/>
                        </a:solidFill>
                        <a:latin typeface="Montserrat"/>
                        <a:ea typeface="Montserrat"/>
                        <a:cs typeface="Montserrat"/>
                        <a:sym typeface="Montserrat"/>
                      </a:endParaRPr>
                    </a:p>
                    <a:p>
                      <a:pPr indent="0" lvl="0" marL="0" rtl="0" algn="l">
                        <a:spcBef>
                          <a:spcPts val="0"/>
                        </a:spcBef>
                        <a:spcAft>
                          <a:spcPts val="0"/>
                        </a:spcAft>
                        <a:buClr>
                          <a:srgbClr val="000000"/>
                        </a:buClr>
                        <a:buSzPts val="1200"/>
                        <a:buFont typeface="Arial"/>
                        <a:buNone/>
                      </a:pPr>
                      <a:r>
                        <a:rPr lang="es" sz="700">
                          <a:solidFill>
                            <a:srgbClr val="888888"/>
                          </a:solidFill>
                          <a:latin typeface="Montserrat"/>
                          <a:ea typeface="Montserrat"/>
                          <a:cs typeface="Montserrat"/>
                          <a:sym typeface="Montserrat"/>
                        </a:rPr>
                        <a:t>(Capacitadores más conocidos, Instituciones con malla de formación, SENCE, Centros capacitación Ues y Cft, Universidades, Certificación competencias (Chile Valora), Financiamiento internacional, Financiamiento estatal, Tribunales, Asociación de trabajadores, Asociación de profesionales, Parlamento: Comisiones proyectos Infancia y familia, Municipalidades, Sename Nacional, Direcciones Regionales de Sename)</a:t>
                      </a:r>
                      <a:endParaRPr sz="900">
                        <a:solidFill>
                          <a:srgbClr val="888888"/>
                        </a:solidFill>
                        <a:latin typeface="Montserrat"/>
                        <a:ea typeface="Montserrat"/>
                        <a:cs typeface="Montserrat"/>
                        <a:sym typeface="Montserrat"/>
                      </a:endParaRPr>
                    </a:p>
                  </a:txBody>
                  <a:tcPr marT="100375" marB="100375" marR="124850" marL="319550">
                    <a:lnL cap="flat" cmpd="sng" w="9525">
                      <a:solidFill>
                        <a:srgbClr val="888888"/>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888888"/>
                      </a:solidFill>
                      <a:prstDash val="solid"/>
                      <a:round/>
                      <a:headEnd len="sm" w="sm" type="none"/>
                      <a:tailEnd len="sm" w="sm" type="none"/>
                    </a:lnB>
                  </a:tcPr>
                </a:tc>
              </a:tr>
              <a:tr h="1199500">
                <a:tc>
                  <a:txBody>
                    <a:bodyPr/>
                    <a:lstStyle/>
                    <a:p>
                      <a:pPr indent="0" lvl="0" marL="0" marR="0" rtl="0" algn="l">
                        <a:spcBef>
                          <a:spcPts val="0"/>
                        </a:spcBef>
                        <a:spcAft>
                          <a:spcPts val="0"/>
                        </a:spcAft>
                        <a:buClr>
                          <a:srgbClr val="000000"/>
                        </a:buClr>
                        <a:buSzPts val="1200"/>
                        <a:buFont typeface="Arial"/>
                        <a:buNone/>
                      </a:pPr>
                      <a:r>
                        <a:t/>
                      </a:r>
                      <a:endParaRPr b="1" sz="1200">
                        <a:solidFill>
                          <a:srgbClr val="414140"/>
                        </a:solidFill>
                        <a:latin typeface="Bitter"/>
                        <a:ea typeface="Bitter"/>
                        <a:cs typeface="Bitter"/>
                        <a:sym typeface="Bitter"/>
                      </a:endParaRPr>
                    </a:p>
                    <a:p>
                      <a:pPr indent="0" lvl="0" marL="0" marR="0" rtl="0" algn="l">
                        <a:spcBef>
                          <a:spcPts val="0"/>
                        </a:spcBef>
                        <a:spcAft>
                          <a:spcPts val="0"/>
                        </a:spcAft>
                        <a:buClr>
                          <a:srgbClr val="000000"/>
                        </a:buClr>
                        <a:buSzPts val="1200"/>
                        <a:buFont typeface="Arial"/>
                        <a:buNone/>
                      </a:pPr>
                      <a:r>
                        <a:rPr b="1" lang="es" sz="1200">
                          <a:solidFill>
                            <a:srgbClr val="414140"/>
                          </a:solidFill>
                          <a:latin typeface="Bitter"/>
                          <a:ea typeface="Bitter"/>
                          <a:cs typeface="Bitter"/>
                          <a:sym typeface="Bitter"/>
                        </a:rPr>
                        <a:t>4. "Jugadores de nicho" </a:t>
                      </a:r>
                      <a:endParaRPr b="1" sz="1200">
                        <a:solidFill>
                          <a:srgbClr val="414140"/>
                        </a:solidFill>
                        <a:latin typeface="Bitter"/>
                        <a:ea typeface="Bitter"/>
                        <a:cs typeface="Bitter"/>
                        <a:sym typeface="Bitter"/>
                      </a:endParaRPr>
                    </a:p>
                    <a:p>
                      <a:pPr indent="0" lvl="0" marL="0" marR="0" rtl="0" algn="l">
                        <a:spcBef>
                          <a:spcPts val="0"/>
                        </a:spcBef>
                        <a:spcAft>
                          <a:spcPts val="0"/>
                        </a:spcAft>
                        <a:buClr>
                          <a:srgbClr val="000000"/>
                        </a:buClr>
                        <a:buSzPts val="1200"/>
                        <a:buFont typeface="Arial"/>
                        <a:buNone/>
                      </a:pPr>
                      <a:r>
                        <a:t/>
                      </a:r>
                      <a:endParaRPr sz="900">
                        <a:solidFill>
                          <a:srgbClr val="888888"/>
                        </a:solidFill>
                        <a:latin typeface="Montserrat"/>
                        <a:ea typeface="Montserrat"/>
                        <a:cs typeface="Montserrat"/>
                        <a:sym typeface="Montserrat"/>
                      </a:endParaRPr>
                    </a:p>
                    <a:p>
                      <a:pPr indent="0" lvl="0" marL="0" marR="0" rtl="0" algn="l">
                        <a:spcBef>
                          <a:spcPts val="0"/>
                        </a:spcBef>
                        <a:spcAft>
                          <a:spcPts val="0"/>
                        </a:spcAft>
                        <a:buClr>
                          <a:srgbClr val="000000"/>
                        </a:buClr>
                        <a:buSzPts val="1200"/>
                        <a:buFont typeface="Arial"/>
                        <a:buNone/>
                      </a:pPr>
                      <a:r>
                        <a:rPr lang="es" sz="700">
                          <a:solidFill>
                            <a:srgbClr val="888888"/>
                          </a:solidFill>
                          <a:latin typeface="Montserrat"/>
                          <a:ea typeface="Montserrat"/>
                          <a:cs typeface="Montserrat"/>
                          <a:sym typeface="Montserrat"/>
                        </a:rPr>
                        <a:t>(Redes empresariales, Empresas certificadoras, Financiamiento ONG, Redes de egresados, Resto del parlamento.)</a:t>
                      </a:r>
                      <a:endParaRPr sz="900">
                        <a:solidFill>
                          <a:srgbClr val="888888"/>
                        </a:solidFill>
                        <a:latin typeface="Montserrat"/>
                        <a:ea typeface="Montserrat"/>
                        <a:cs typeface="Montserrat"/>
                        <a:sym typeface="Montserrat"/>
                      </a:endParaRPr>
                    </a:p>
                  </a:txBody>
                  <a:tcPr marT="100375" marB="100375" marR="319550" marL="221225">
                    <a:lnL cap="flat" cmpd="sng" w="9525">
                      <a:solidFill>
                        <a:srgbClr val="9E9E9E">
                          <a:alpha val="0"/>
                        </a:srgbClr>
                      </a:solidFill>
                      <a:prstDash val="solid"/>
                      <a:round/>
                      <a:headEnd len="sm" w="sm" type="none"/>
                      <a:tailEnd len="sm" w="sm" type="none"/>
                    </a:lnL>
                    <a:lnR cap="flat" cmpd="sng" w="9525">
                      <a:solidFill>
                        <a:srgbClr val="888888"/>
                      </a:solidFill>
                      <a:prstDash val="solid"/>
                      <a:round/>
                      <a:headEnd len="sm" w="sm" type="none"/>
                      <a:tailEnd len="sm" w="sm" type="none"/>
                    </a:lnR>
                    <a:lnT cap="flat" cmpd="sng" w="9525">
                      <a:solidFill>
                        <a:srgbClr val="888888"/>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200"/>
                        <a:buFont typeface="Arial"/>
                        <a:buNone/>
                      </a:pPr>
                      <a:r>
                        <a:t/>
                      </a:r>
                      <a:endParaRPr b="1" sz="1200">
                        <a:solidFill>
                          <a:srgbClr val="414140"/>
                        </a:solidFill>
                        <a:latin typeface="Bitter"/>
                        <a:ea typeface="Bitter"/>
                        <a:cs typeface="Bitter"/>
                        <a:sym typeface="Bitter"/>
                      </a:endParaRPr>
                    </a:p>
                    <a:p>
                      <a:pPr indent="0" lvl="0" marL="0" rtl="0" algn="l">
                        <a:spcBef>
                          <a:spcPts val="0"/>
                        </a:spcBef>
                        <a:spcAft>
                          <a:spcPts val="0"/>
                        </a:spcAft>
                        <a:buClr>
                          <a:srgbClr val="000000"/>
                        </a:buClr>
                        <a:buSzPts val="1200"/>
                        <a:buFont typeface="Arial"/>
                        <a:buNone/>
                      </a:pPr>
                      <a:r>
                        <a:rPr b="1" lang="es" sz="1200">
                          <a:solidFill>
                            <a:srgbClr val="414140"/>
                          </a:solidFill>
                          <a:latin typeface="Bitter"/>
                          <a:ea typeface="Bitter"/>
                          <a:cs typeface="Bitter"/>
                          <a:sym typeface="Bitter"/>
                        </a:rPr>
                        <a:t>2. "Visionarios”</a:t>
                      </a:r>
                      <a:endParaRPr b="1" sz="1200">
                        <a:solidFill>
                          <a:srgbClr val="414140"/>
                        </a:solidFill>
                        <a:latin typeface="Bitter"/>
                        <a:ea typeface="Bitter"/>
                        <a:cs typeface="Bitter"/>
                        <a:sym typeface="Bitter"/>
                      </a:endParaRPr>
                    </a:p>
                    <a:p>
                      <a:pPr indent="0" lvl="0" marL="0" rtl="0" algn="l">
                        <a:spcBef>
                          <a:spcPts val="0"/>
                        </a:spcBef>
                        <a:spcAft>
                          <a:spcPts val="0"/>
                        </a:spcAft>
                        <a:buClr>
                          <a:srgbClr val="000000"/>
                        </a:buClr>
                        <a:buSzPts val="1200"/>
                        <a:buFont typeface="Arial"/>
                        <a:buNone/>
                      </a:pPr>
                      <a:r>
                        <a:t/>
                      </a:r>
                      <a:endParaRPr sz="900">
                        <a:solidFill>
                          <a:srgbClr val="888888"/>
                        </a:solidFill>
                        <a:latin typeface="Montserrat"/>
                        <a:ea typeface="Montserrat"/>
                        <a:cs typeface="Montserrat"/>
                        <a:sym typeface="Montserrat"/>
                      </a:endParaRPr>
                    </a:p>
                    <a:p>
                      <a:pPr indent="0" lvl="0" marL="0" rtl="0" algn="l">
                        <a:spcBef>
                          <a:spcPts val="0"/>
                        </a:spcBef>
                        <a:spcAft>
                          <a:spcPts val="0"/>
                        </a:spcAft>
                        <a:buClr>
                          <a:srgbClr val="000000"/>
                        </a:buClr>
                        <a:buSzPts val="1200"/>
                        <a:buFont typeface="Arial"/>
                        <a:buNone/>
                      </a:pPr>
                      <a:r>
                        <a:rPr lang="es" sz="700">
                          <a:solidFill>
                            <a:srgbClr val="888888"/>
                          </a:solidFill>
                          <a:latin typeface="Montserrat"/>
                          <a:ea typeface="Montserrat"/>
                          <a:cs typeface="Montserrat"/>
                          <a:sym typeface="Montserrat"/>
                        </a:rPr>
                        <a:t>(Capacitadores menos conocidos, Asociación Seguridad, Otros capacitadores, OTIC, OTEC, Org. Salud y otros, Profesionales independientes)</a:t>
                      </a:r>
                      <a:endParaRPr sz="800">
                        <a:solidFill>
                          <a:srgbClr val="888888"/>
                        </a:solidFill>
                        <a:latin typeface="Montserrat"/>
                        <a:ea typeface="Montserrat"/>
                        <a:cs typeface="Montserrat"/>
                        <a:sym typeface="Montserrat"/>
                      </a:endParaRPr>
                    </a:p>
                  </a:txBody>
                  <a:tcPr marT="100375" marB="100375" marR="124850" marL="319550">
                    <a:lnL cap="flat" cmpd="sng" w="9525">
                      <a:solidFill>
                        <a:srgbClr val="888888"/>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888888"/>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cxnSp>
        <p:nvCxnSpPr>
          <p:cNvPr id="2314" name="Google Shape;2314;p132"/>
          <p:cNvCxnSpPr/>
          <p:nvPr/>
        </p:nvCxnSpPr>
        <p:spPr>
          <a:xfrm rot="10800000">
            <a:off x="694775" y="932375"/>
            <a:ext cx="0" cy="3265800"/>
          </a:xfrm>
          <a:prstGeom prst="straightConnector1">
            <a:avLst/>
          </a:prstGeom>
          <a:noFill/>
          <a:ln cap="flat" cmpd="sng" w="19050">
            <a:solidFill>
              <a:srgbClr val="FA5936"/>
            </a:solidFill>
            <a:prstDash val="solid"/>
            <a:round/>
            <a:headEnd len="med" w="med" type="none"/>
            <a:tailEnd len="med" w="med" type="triangle"/>
          </a:ln>
        </p:spPr>
      </p:cxnSp>
      <p:cxnSp>
        <p:nvCxnSpPr>
          <p:cNvPr id="2315" name="Google Shape;2315;p132"/>
          <p:cNvCxnSpPr/>
          <p:nvPr/>
        </p:nvCxnSpPr>
        <p:spPr>
          <a:xfrm>
            <a:off x="694766" y="4195538"/>
            <a:ext cx="4320000" cy="3600"/>
          </a:xfrm>
          <a:prstGeom prst="straightConnector1">
            <a:avLst/>
          </a:prstGeom>
          <a:noFill/>
          <a:ln cap="flat" cmpd="sng" w="19050">
            <a:solidFill>
              <a:srgbClr val="FA5936"/>
            </a:solidFill>
            <a:prstDash val="solid"/>
            <a:round/>
            <a:headEnd len="med" w="med" type="none"/>
            <a:tailEnd len="med" w="med" type="triangle"/>
          </a:ln>
        </p:spPr>
      </p:cxnSp>
      <p:sp>
        <p:nvSpPr>
          <p:cNvPr id="2316" name="Google Shape;2316;p132"/>
          <p:cNvSpPr txBox="1"/>
          <p:nvPr/>
        </p:nvSpPr>
        <p:spPr>
          <a:xfrm rot="-5400000">
            <a:off x="-301075" y="2627947"/>
            <a:ext cx="1668900" cy="322800"/>
          </a:xfrm>
          <a:prstGeom prst="rect">
            <a:avLst/>
          </a:prstGeom>
          <a:noFill/>
          <a:ln>
            <a:noFill/>
          </a:ln>
        </p:spPr>
        <p:txBody>
          <a:bodyPr anchorCtr="0" anchor="t" bIns="116700" lIns="116700" spcFirstLastPara="1" rIns="116700" wrap="square" tIns="116700">
            <a:noAutofit/>
          </a:bodyPr>
          <a:lstStyle/>
          <a:p>
            <a:pPr indent="0" lvl="0" marL="0" rtl="0" algn="ctr">
              <a:spcBef>
                <a:spcPts val="0"/>
              </a:spcBef>
              <a:spcAft>
                <a:spcPts val="0"/>
              </a:spcAft>
              <a:buNone/>
            </a:pPr>
            <a:r>
              <a:rPr lang="es" sz="800">
                <a:solidFill>
                  <a:srgbClr val="FA5936"/>
                </a:solidFill>
                <a:latin typeface="Montserrat"/>
                <a:ea typeface="Montserrat"/>
                <a:cs typeface="Montserrat"/>
                <a:sym typeface="Montserrat"/>
              </a:rPr>
              <a:t>Poder/influencia</a:t>
            </a:r>
            <a:endParaRPr sz="800">
              <a:solidFill>
                <a:srgbClr val="FA5936"/>
              </a:solidFill>
              <a:latin typeface="Montserrat"/>
              <a:ea typeface="Montserrat"/>
              <a:cs typeface="Montserrat"/>
              <a:sym typeface="Montserrat"/>
            </a:endParaRPr>
          </a:p>
        </p:txBody>
      </p:sp>
      <p:sp>
        <p:nvSpPr>
          <p:cNvPr id="2317" name="Google Shape;2317;p132"/>
          <p:cNvSpPr txBox="1"/>
          <p:nvPr/>
        </p:nvSpPr>
        <p:spPr>
          <a:xfrm>
            <a:off x="2258975" y="4196632"/>
            <a:ext cx="1350900" cy="208800"/>
          </a:xfrm>
          <a:prstGeom prst="rect">
            <a:avLst/>
          </a:prstGeom>
          <a:noFill/>
          <a:ln>
            <a:noFill/>
          </a:ln>
        </p:spPr>
        <p:txBody>
          <a:bodyPr anchorCtr="0" anchor="t" bIns="116700" lIns="116700" spcFirstLastPara="1" rIns="116700" wrap="square" tIns="116700">
            <a:noAutofit/>
          </a:bodyPr>
          <a:lstStyle/>
          <a:p>
            <a:pPr indent="0" lvl="0" marL="0" rtl="0" algn="ctr">
              <a:spcBef>
                <a:spcPts val="0"/>
              </a:spcBef>
              <a:spcAft>
                <a:spcPts val="0"/>
              </a:spcAft>
              <a:buNone/>
            </a:pPr>
            <a:r>
              <a:rPr lang="es" sz="800">
                <a:solidFill>
                  <a:srgbClr val="FA5936"/>
                </a:solidFill>
                <a:latin typeface="Montserrat"/>
                <a:ea typeface="Montserrat"/>
                <a:cs typeface="Montserrat"/>
                <a:sym typeface="Montserrat"/>
              </a:rPr>
              <a:t>Interés</a:t>
            </a:r>
            <a:endParaRPr sz="800">
              <a:solidFill>
                <a:srgbClr val="FA5936"/>
              </a:solidFill>
              <a:latin typeface="Montserrat"/>
              <a:ea typeface="Montserrat"/>
              <a:cs typeface="Montserrat"/>
              <a:sym typeface="Montserrat"/>
            </a:endParaRPr>
          </a:p>
        </p:txBody>
      </p:sp>
      <p:grpSp>
        <p:nvGrpSpPr>
          <p:cNvPr id="2318" name="Google Shape;2318;p132"/>
          <p:cNvGrpSpPr/>
          <p:nvPr/>
        </p:nvGrpSpPr>
        <p:grpSpPr>
          <a:xfrm rot="10800000">
            <a:off x="1547642" y="3284825"/>
            <a:ext cx="4248000" cy="1622500"/>
            <a:chOff x="1540420" y="752475"/>
            <a:chExt cx="4248000" cy="1622500"/>
          </a:xfrm>
        </p:grpSpPr>
        <p:cxnSp>
          <p:nvCxnSpPr>
            <p:cNvPr id="2319" name="Google Shape;2319;p132"/>
            <p:cNvCxnSpPr/>
            <p:nvPr/>
          </p:nvCxnSpPr>
          <p:spPr>
            <a:xfrm rot="10800000">
              <a:off x="1547587" y="759775"/>
              <a:ext cx="0" cy="1615200"/>
            </a:xfrm>
            <a:prstGeom prst="straightConnector1">
              <a:avLst/>
            </a:prstGeom>
            <a:noFill/>
            <a:ln cap="flat" cmpd="sng" w="9525">
              <a:solidFill>
                <a:srgbClr val="FFC5C5"/>
              </a:solidFill>
              <a:prstDash val="solid"/>
              <a:round/>
              <a:headEnd len="med" w="med" type="none"/>
              <a:tailEnd len="med" w="med" type="none"/>
            </a:ln>
          </p:spPr>
        </p:cxnSp>
        <p:cxnSp>
          <p:nvCxnSpPr>
            <p:cNvPr id="2320" name="Google Shape;2320;p132"/>
            <p:cNvCxnSpPr/>
            <p:nvPr/>
          </p:nvCxnSpPr>
          <p:spPr>
            <a:xfrm>
              <a:off x="1540420" y="752475"/>
              <a:ext cx="4248000" cy="931200"/>
            </a:xfrm>
            <a:prstGeom prst="bentConnector3">
              <a:avLst>
                <a:gd fmla="val 99833" name="adj1"/>
              </a:avLst>
            </a:prstGeom>
            <a:noFill/>
            <a:ln cap="flat" cmpd="sng" w="9525">
              <a:solidFill>
                <a:srgbClr val="FFC5C5"/>
              </a:solidFill>
              <a:prstDash val="solid"/>
              <a:round/>
              <a:headEnd len="med" w="med" type="none"/>
              <a:tailEnd len="med" w="med" type="oval"/>
            </a:ln>
          </p:spPr>
        </p:cxnSp>
      </p:grpSp>
      <p:sp>
        <p:nvSpPr>
          <p:cNvPr id="2321" name="Google Shape;2321;p132"/>
          <p:cNvSpPr txBox="1"/>
          <p:nvPr/>
        </p:nvSpPr>
        <p:spPr>
          <a:xfrm>
            <a:off x="8536750" y="4577325"/>
            <a:ext cx="3351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110</a:t>
            </a:r>
            <a:endParaRPr sz="1500">
              <a:latin typeface="Bitter"/>
              <a:ea typeface="Bitter"/>
              <a:cs typeface="Bitter"/>
              <a:sym typeface="Bitte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2325" name="Shape 2325"/>
        <p:cNvGrpSpPr/>
        <p:nvPr/>
      </p:nvGrpSpPr>
      <p:grpSpPr>
        <a:xfrm>
          <a:off x="0" y="0"/>
          <a:ext cx="0" cy="0"/>
          <a:chOff x="0" y="0"/>
          <a:chExt cx="0" cy="0"/>
        </a:xfrm>
      </p:grpSpPr>
      <p:sp>
        <p:nvSpPr>
          <p:cNvPr id="2326" name="Google Shape;2326;p133"/>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327" name="Google Shape;2327;p133"/>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Síntesis de resultados  Fase Diagnóstico</a:t>
            </a:r>
            <a:endParaRPr sz="700">
              <a:latin typeface="Montserrat Light"/>
              <a:ea typeface="Montserrat Light"/>
              <a:cs typeface="Montserrat Light"/>
              <a:sym typeface="Montserrat Light"/>
            </a:endParaRPr>
          </a:p>
        </p:txBody>
      </p:sp>
      <p:sp>
        <p:nvSpPr>
          <p:cNvPr id="2328" name="Google Shape;2328;p133"/>
          <p:cNvSpPr txBox="1"/>
          <p:nvPr/>
        </p:nvSpPr>
        <p:spPr>
          <a:xfrm>
            <a:off x="4853525" y="1178325"/>
            <a:ext cx="2829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sz="1200">
                <a:solidFill>
                  <a:srgbClr val="0F7AFF"/>
                </a:solidFill>
                <a:latin typeface="Bitter"/>
                <a:ea typeface="Bitter"/>
                <a:cs typeface="Bitter"/>
                <a:sym typeface="Bitter"/>
              </a:rPr>
              <a:t>Hacer alianzas con actores clave</a:t>
            </a:r>
            <a:endParaRPr b="1" sz="1200">
              <a:solidFill>
                <a:srgbClr val="0F7AFF"/>
              </a:solidFill>
              <a:latin typeface="Bitter"/>
              <a:ea typeface="Bitter"/>
              <a:cs typeface="Bitter"/>
              <a:sym typeface="Bitter"/>
            </a:endParaRPr>
          </a:p>
          <a:p>
            <a:pPr indent="0" lvl="0" marL="0" marR="0" rtl="0" algn="l">
              <a:lnSpc>
                <a:spcPct val="115000"/>
              </a:lnSpc>
              <a:spcBef>
                <a:spcPts val="100"/>
              </a:spcBef>
              <a:spcAft>
                <a:spcPts val="0"/>
              </a:spcAft>
              <a:buNone/>
            </a:pPr>
            <a:r>
              <a:rPr b="1" lang="es" sz="1200">
                <a:solidFill>
                  <a:srgbClr val="0F7AFF"/>
                </a:solidFill>
                <a:latin typeface="Bitter"/>
                <a:ea typeface="Bitter"/>
                <a:cs typeface="Bitter"/>
                <a:sym typeface="Bitter"/>
              </a:rPr>
              <a:t>en los territorios</a:t>
            </a:r>
            <a:endParaRPr b="1" sz="1200">
              <a:solidFill>
                <a:srgbClr val="0F7AFF"/>
              </a:solidFill>
              <a:latin typeface="Bitter"/>
              <a:ea typeface="Bitter"/>
              <a:cs typeface="Bitter"/>
              <a:sym typeface="Bitter"/>
            </a:endParaRPr>
          </a:p>
          <a:p>
            <a:pPr indent="0" lvl="0" marL="0" marR="0" rtl="0" algn="l">
              <a:lnSpc>
                <a:spcPct val="115000"/>
              </a:lnSpc>
              <a:spcBef>
                <a:spcPts val="100"/>
              </a:spcBef>
              <a:spcAft>
                <a:spcPts val="0"/>
              </a:spcAft>
              <a:buSzPts val="1100"/>
              <a:buNone/>
            </a:pPr>
            <a:r>
              <a:rPr lang="es" sz="900">
                <a:solidFill>
                  <a:srgbClr val="888888"/>
                </a:solidFill>
                <a:latin typeface="Montserrat"/>
                <a:ea typeface="Montserrat"/>
                <a:cs typeface="Montserrat"/>
                <a:sym typeface="Montserrat"/>
              </a:rPr>
              <a:t>Se debe considerar la relevancia de la pertinencia territorial, actualmente se destaca la centralidad territorial de: Direcciones regionales de Sename, Residencias de mayores, Municipalidades y Universidades o CFT’s.</a:t>
            </a:r>
            <a:endParaRPr sz="900">
              <a:solidFill>
                <a:srgbClr val="888888"/>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sz="900">
              <a:solidFill>
                <a:srgbClr val="888888"/>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900">
              <a:solidFill>
                <a:srgbClr val="888888"/>
              </a:solidFill>
              <a:latin typeface="Montserrat"/>
              <a:ea typeface="Montserrat"/>
              <a:cs typeface="Montserrat"/>
              <a:sym typeface="Montserrat"/>
            </a:endParaRPr>
          </a:p>
        </p:txBody>
      </p:sp>
      <p:sp>
        <p:nvSpPr>
          <p:cNvPr id="2329" name="Google Shape;2329;p133"/>
          <p:cNvSpPr txBox="1"/>
          <p:nvPr/>
        </p:nvSpPr>
        <p:spPr>
          <a:xfrm>
            <a:off x="4879450" y="2936750"/>
            <a:ext cx="32685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sz="1200">
                <a:solidFill>
                  <a:srgbClr val="9C1FF2"/>
                </a:solidFill>
                <a:latin typeface="Bitter"/>
                <a:ea typeface="Bitter"/>
                <a:cs typeface="Bitter"/>
                <a:sym typeface="Bitter"/>
              </a:rPr>
              <a:t>Co-construir en base a la experiencia</a:t>
            </a:r>
            <a:endParaRPr b="1" sz="1200">
              <a:solidFill>
                <a:srgbClr val="9C1FF2"/>
              </a:solidFill>
              <a:latin typeface="Bitter"/>
              <a:ea typeface="Bitter"/>
              <a:cs typeface="Bitter"/>
              <a:sym typeface="Bitter"/>
            </a:endParaRPr>
          </a:p>
          <a:p>
            <a:pPr indent="0" lvl="0" marL="0" marR="0" rtl="0" algn="l">
              <a:lnSpc>
                <a:spcPct val="115000"/>
              </a:lnSpc>
              <a:spcBef>
                <a:spcPts val="100"/>
              </a:spcBef>
              <a:spcAft>
                <a:spcPts val="0"/>
              </a:spcAft>
              <a:buSzPts val="1100"/>
              <a:buNone/>
            </a:pPr>
            <a:r>
              <a:rPr lang="es" sz="900">
                <a:solidFill>
                  <a:srgbClr val="888888"/>
                </a:solidFill>
                <a:latin typeface="Montserrat"/>
                <a:ea typeface="Montserrat"/>
                <a:cs typeface="Montserrat"/>
                <a:sym typeface="Montserrat"/>
              </a:rPr>
              <a:t>Las experiencias de planes de formación en el nivel regional s</a:t>
            </a:r>
            <a:r>
              <a:rPr b="1" lang="es" sz="900">
                <a:solidFill>
                  <a:srgbClr val="888888"/>
                </a:solidFill>
                <a:latin typeface="Montserrat"/>
                <a:ea typeface="Montserrat"/>
                <a:cs typeface="Montserrat"/>
                <a:sym typeface="Montserrat"/>
              </a:rPr>
              <a:t>e deben tomar en cuenta en un proceso de diseño e implementación colaborativo en conjunto con las instituciones que ya han realizado un arduo trabajo en esta dirección, </a:t>
            </a:r>
            <a:r>
              <a:rPr lang="es" sz="900">
                <a:solidFill>
                  <a:srgbClr val="888888"/>
                </a:solidFill>
                <a:latin typeface="Montserrat"/>
                <a:ea typeface="Montserrat"/>
                <a:cs typeface="Montserrat"/>
                <a:sym typeface="Montserrat"/>
              </a:rPr>
              <a:t>dándole legitimidad, valoración al sistema, así como compromiso y adherencia por parte de las organizaciones y las personas que las componen.</a:t>
            </a:r>
            <a:endParaRPr sz="900">
              <a:solidFill>
                <a:srgbClr val="888888"/>
              </a:solidFill>
              <a:latin typeface="Montserrat"/>
              <a:ea typeface="Montserrat"/>
              <a:cs typeface="Montserrat"/>
              <a:sym typeface="Montserrat"/>
            </a:endParaRPr>
          </a:p>
        </p:txBody>
      </p:sp>
      <p:sp>
        <p:nvSpPr>
          <p:cNvPr id="2330" name="Google Shape;2330;p133"/>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A4DB3B"/>
                </a:solidFill>
                <a:latin typeface="Bitter"/>
                <a:ea typeface="Bitter"/>
                <a:cs typeface="Bitter"/>
                <a:sym typeface="Bitter"/>
              </a:rPr>
              <a:t>Estrategia de involucramiento de actores:</a:t>
            </a:r>
            <a:endParaRPr b="1" i="1" sz="1200">
              <a:solidFill>
                <a:srgbClr val="A4DB3B"/>
              </a:solidFill>
              <a:latin typeface="Bitter"/>
              <a:ea typeface="Bitter"/>
              <a:cs typeface="Bitter"/>
              <a:sym typeface="Bitter"/>
            </a:endParaRPr>
          </a:p>
          <a:p>
            <a:pPr indent="0" lvl="0" marL="0" rtl="0" algn="l">
              <a:spcBef>
                <a:spcPts val="0"/>
              </a:spcBef>
              <a:spcAft>
                <a:spcPts val="0"/>
              </a:spcAft>
              <a:buNone/>
            </a:pPr>
            <a:r>
              <a:t/>
            </a:r>
            <a:endParaRPr b="1" i="1" sz="1200">
              <a:solidFill>
                <a:srgbClr val="A4DB3B"/>
              </a:solidFill>
              <a:latin typeface="Bitter"/>
              <a:ea typeface="Bitter"/>
              <a:cs typeface="Bitter"/>
              <a:sym typeface="Bitter"/>
            </a:endParaRPr>
          </a:p>
        </p:txBody>
      </p:sp>
      <p:sp>
        <p:nvSpPr>
          <p:cNvPr id="2331" name="Google Shape;2331;p133"/>
          <p:cNvSpPr/>
          <p:nvPr/>
        </p:nvSpPr>
        <p:spPr>
          <a:xfrm>
            <a:off x="614575" y="620980"/>
            <a:ext cx="3156506" cy="4278401"/>
          </a:xfrm>
          <a:custGeom>
            <a:rect b="b" l="l" r="r" t="t"/>
            <a:pathLst>
              <a:path extrusionOk="0" h="9403080" w="6937375">
                <a:moveTo>
                  <a:pt x="0" y="9402855"/>
                </a:moveTo>
                <a:lnTo>
                  <a:pt x="6936961" y="9402855"/>
                </a:lnTo>
                <a:lnTo>
                  <a:pt x="6936961" y="0"/>
                </a:lnTo>
                <a:lnTo>
                  <a:pt x="0" y="0"/>
                </a:lnTo>
                <a:lnTo>
                  <a:pt x="0" y="9402855"/>
                </a:lnTo>
                <a:close/>
              </a:path>
            </a:pathLst>
          </a:custGeom>
          <a:solidFill>
            <a:srgbClr val="21A17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332" name="Google Shape;2332;p133"/>
          <p:cNvSpPr/>
          <p:nvPr/>
        </p:nvSpPr>
        <p:spPr>
          <a:xfrm>
            <a:off x="3071812" y="848865"/>
            <a:ext cx="1758109" cy="0"/>
          </a:xfrm>
          <a:custGeom>
            <a:rect b="b" l="l" r="r" t="t"/>
            <a:pathLst>
              <a:path extrusionOk="0" h="120000" w="3863975">
                <a:moveTo>
                  <a:pt x="0" y="0"/>
                </a:moveTo>
                <a:lnTo>
                  <a:pt x="3863756" y="0"/>
                </a:lnTo>
              </a:path>
            </a:pathLst>
          </a:custGeom>
          <a:noFill/>
          <a:ln cap="flat" cmpd="sng" w="83750">
            <a:solidFill>
              <a:srgbClr val="FCD60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333" name="Google Shape;2333;p133"/>
          <p:cNvSpPr txBox="1"/>
          <p:nvPr/>
        </p:nvSpPr>
        <p:spPr>
          <a:xfrm>
            <a:off x="874625" y="2728075"/>
            <a:ext cx="2700300" cy="8124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lang="es">
                <a:solidFill>
                  <a:srgbClr val="FFFFFF"/>
                </a:solidFill>
                <a:latin typeface="Bitter"/>
                <a:ea typeface="Bitter"/>
                <a:cs typeface="Bitter"/>
                <a:sym typeface="Bitter"/>
              </a:rPr>
              <a:t>En la estrategia de involucramiento de actores, </a:t>
            </a:r>
            <a:endParaRPr>
              <a:solidFill>
                <a:srgbClr val="FFFFFF"/>
              </a:solidFill>
              <a:latin typeface="Bitter"/>
              <a:ea typeface="Bitter"/>
              <a:cs typeface="Bitter"/>
              <a:sym typeface="Bitter"/>
            </a:endParaRPr>
          </a:p>
          <a:p>
            <a:pPr indent="0" lvl="0" marL="0" marR="0" rtl="0" algn="l">
              <a:lnSpc>
                <a:spcPct val="115000"/>
              </a:lnSpc>
              <a:spcBef>
                <a:spcPts val="100"/>
              </a:spcBef>
              <a:spcAft>
                <a:spcPts val="0"/>
              </a:spcAft>
              <a:buNone/>
            </a:pPr>
            <a:r>
              <a:rPr b="1" lang="es">
                <a:solidFill>
                  <a:srgbClr val="4FC9A3"/>
                </a:solidFill>
                <a:latin typeface="Bitter"/>
                <a:ea typeface="Bitter"/>
                <a:cs typeface="Bitter"/>
                <a:sym typeface="Bitter"/>
              </a:rPr>
              <a:t>es relevante considerar las relaciones y experiencias existentes en el nivel territorial, </a:t>
            </a:r>
            <a:r>
              <a:rPr lang="es">
                <a:solidFill>
                  <a:srgbClr val="FFFFFF"/>
                </a:solidFill>
                <a:latin typeface="Bitter"/>
                <a:ea typeface="Bitter"/>
                <a:cs typeface="Bitter"/>
                <a:sym typeface="Bitter"/>
              </a:rPr>
              <a:t>considerando esto, se recomienda:</a:t>
            </a:r>
            <a:endParaRPr>
              <a:solidFill>
                <a:srgbClr val="FFFFFF"/>
              </a:solidFill>
              <a:latin typeface="Bitter"/>
              <a:ea typeface="Bitter"/>
              <a:cs typeface="Bitter"/>
              <a:sym typeface="Bitter"/>
            </a:endParaRPr>
          </a:p>
          <a:p>
            <a:pPr indent="0" lvl="0" marL="0" marR="0" rtl="0" algn="l">
              <a:lnSpc>
                <a:spcPct val="115000"/>
              </a:lnSpc>
              <a:spcBef>
                <a:spcPts val="100"/>
              </a:spcBef>
              <a:spcAft>
                <a:spcPts val="0"/>
              </a:spcAft>
              <a:buNone/>
            </a:pPr>
            <a:r>
              <a:t/>
            </a:r>
            <a:endParaRPr>
              <a:solidFill>
                <a:srgbClr val="FFFFFF"/>
              </a:solidFill>
              <a:latin typeface="Bitter"/>
              <a:ea typeface="Bitter"/>
              <a:cs typeface="Bitter"/>
              <a:sym typeface="Bitter"/>
            </a:endParaRPr>
          </a:p>
        </p:txBody>
      </p:sp>
      <p:sp>
        <p:nvSpPr>
          <p:cNvPr id="2334" name="Google Shape;2334;p133"/>
          <p:cNvSpPr/>
          <p:nvPr/>
        </p:nvSpPr>
        <p:spPr>
          <a:xfrm>
            <a:off x="939110" y="910942"/>
            <a:ext cx="1049100" cy="1049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35" name="Google Shape;2335;p133"/>
          <p:cNvPicPr preferRelativeResize="0"/>
          <p:nvPr/>
        </p:nvPicPr>
        <p:blipFill>
          <a:blip r:embed="rId4">
            <a:alphaModFix/>
          </a:blip>
          <a:stretch>
            <a:fillRect/>
          </a:stretch>
        </p:blipFill>
        <p:spPr>
          <a:xfrm>
            <a:off x="1090980" y="1110375"/>
            <a:ext cx="650250" cy="650250"/>
          </a:xfrm>
          <a:prstGeom prst="rect">
            <a:avLst/>
          </a:prstGeom>
          <a:noFill/>
          <a:ln>
            <a:noFill/>
          </a:ln>
        </p:spPr>
      </p:pic>
      <p:sp>
        <p:nvSpPr>
          <p:cNvPr id="2336" name="Google Shape;2336;p133"/>
          <p:cNvSpPr txBox="1"/>
          <p:nvPr/>
        </p:nvSpPr>
        <p:spPr>
          <a:xfrm>
            <a:off x="8536750" y="4577325"/>
            <a:ext cx="3351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111</a:t>
            </a:r>
            <a:endParaRPr sz="1500">
              <a:latin typeface="Bitter"/>
              <a:ea typeface="Bitter"/>
              <a:cs typeface="Bitter"/>
              <a:sym typeface="Bitte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2340" name="Shape 2340"/>
        <p:cNvGrpSpPr/>
        <p:nvPr/>
      </p:nvGrpSpPr>
      <p:grpSpPr>
        <a:xfrm>
          <a:off x="0" y="0"/>
          <a:ext cx="0" cy="0"/>
          <a:chOff x="0" y="0"/>
          <a:chExt cx="0" cy="0"/>
        </a:xfrm>
      </p:grpSpPr>
      <p:sp>
        <p:nvSpPr>
          <p:cNvPr id="2341" name="Google Shape;2341;p134"/>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342" name="Google Shape;2342;p134"/>
          <p:cNvSpPr/>
          <p:nvPr/>
        </p:nvSpPr>
        <p:spPr>
          <a:xfrm>
            <a:off x="1022650" y="985640"/>
            <a:ext cx="1758900" cy="1640400"/>
          </a:xfrm>
          <a:prstGeom prst="rect">
            <a:avLst/>
          </a:prstGeom>
          <a:solidFill>
            <a:srgbClr val="2EA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134"/>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Síntesis de resultados  Fase Diagnóstico</a:t>
            </a:r>
            <a:endParaRPr sz="700">
              <a:latin typeface="Montserrat Light"/>
              <a:ea typeface="Montserrat Light"/>
              <a:cs typeface="Montserrat Light"/>
              <a:sym typeface="Montserrat Light"/>
            </a:endParaRPr>
          </a:p>
        </p:txBody>
      </p:sp>
      <p:sp>
        <p:nvSpPr>
          <p:cNvPr id="2344" name="Google Shape;2344;p134"/>
          <p:cNvSpPr txBox="1"/>
          <p:nvPr/>
        </p:nvSpPr>
        <p:spPr>
          <a:xfrm>
            <a:off x="1137075" y="1169474"/>
            <a:ext cx="1587300" cy="144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1500">
                <a:solidFill>
                  <a:srgbClr val="FFFFFF"/>
                </a:solidFill>
                <a:latin typeface="Bitter"/>
                <a:ea typeface="Bitter"/>
                <a:cs typeface="Bitter"/>
                <a:sym typeface="Bitter"/>
              </a:rPr>
              <a:t>Elementos esenciales para asegurar la </a:t>
            </a:r>
            <a:r>
              <a:rPr b="1" lang="es" sz="1500">
                <a:solidFill>
                  <a:srgbClr val="FFFFFF"/>
                </a:solidFill>
                <a:latin typeface="Bitter"/>
                <a:ea typeface="Bitter"/>
                <a:cs typeface="Bitter"/>
                <a:sym typeface="Bitter"/>
              </a:rPr>
              <a:t>sostenibilidad del sistema de formación.</a:t>
            </a:r>
            <a:endParaRPr b="1" sz="1500">
              <a:solidFill>
                <a:srgbClr val="FFFFFF"/>
              </a:solidFill>
              <a:latin typeface="Bitter"/>
              <a:ea typeface="Bitter"/>
              <a:cs typeface="Bitter"/>
              <a:sym typeface="Bitter"/>
            </a:endParaRPr>
          </a:p>
          <a:p>
            <a:pPr indent="0" lvl="0" marL="0" rtl="0" algn="l">
              <a:spcBef>
                <a:spcPts val="0"/>
              </a:spcBef>
              <a:spcAft>
                <a:spcPts val="0"/>
              </a:spcAft>
              <a:buNone/>
            </a:pPr>
            <a:r>
              <a:t/>
            </a:r>
            <a:endParaRPr sz="1500">
              <a:solidFill>
                <a:srgbClr val="FFFFFF"/>
              </a:solidFill>
              <a:latin typeface="Bitter"/>
              <a:ea typeface="Bitter"/>
              <a:cs typeface="Bitter"/>
              <a:sym typeface="Bitter"/>
            </a:endParaRPr>
          </a:p>
        </p:txBody>
      </p:sp>
      <p:sp>
        <p:nvSpPr>
          <p:cNvPr id="2345" name="Google Shape;2345;p134"/>
          <p:cNvSpPr txBox="1"/>
          <p:nvPr/>
        </p:nvSpPr>
        <p:spPr>
          <a:xfrm>
            <a:off x="5132194" y="1099413"/>
            <a:ext cx="2934000" cy="291900"/>
          </a:xfrm>
          <a:prstGeom prst="rect">
            <a:avLst/>
          </a:prstGeom>
          <a:noFill/>
          <a:ln>
            <a:noFill/>
          </a:ln>
        </p:spPr>
        <p:txBody>
          <a:bodyPr anchorCtr="0" anchor="ctr" bIns="116700" lIns="116700" spcFirstLastPara="1" rIns="116700" wrap="square" tIns="116700">
            <a:noAutofit/>
          </a:bodyPr>
          <a:lstStyle/>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Formación progresiva </a:t>
            </a:r>
            <a:endParaRPr sz="900">
              <a:solidFill>
                <a:srgbClr val="888888"/>
              </a:solidFill>
              <a:latin typeface="Montserrat SemiBold"/>
              <a:ea typeface="Montserrat SemiBold"/>
              <a:cs typeface="Montserrat SemiBold"/>
              <a:sym typeface="Montserrat SemiBold"/>
            </a:endParaRPr>
          </a:p>
        </p:txBody>
      </p:sp>
      <p:sp>
        <p:nvSpPr>
          <p:cNvPr id="2346" name="Google Shape;2346;p134"/>
          <p:cNvSpPr txBox="1"/>
          <p:nvPr/>
        </p:nvSpPr>
        <p:spPr>
          <a:xfrm>
            <a:off x="5132194" y="1439773"/>
            <a:ext cx="2870400" cy="301500"/>
          </a:xfrm>
          <a:prstGeom prst="rect">
            <a:avLst/>
          </a:prstGeom>
          <a:noFill/>
          <a:ln>
            <a:noFill/>
          </a:ln>
        </p:spPr>
        <p:txBody>
          <a:bodyPr anchorCtr="0" anchor="ctr" bIns="116700" lIns="116700" spcFirstLastPara="1" rIns="116700" wrap="square" tIns="116700">
            <a:noAutofit/>
          </a:bodyPr>
          <a:lstStyle/>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Destinado a todos los trabajadores del sistema</a:t>
            </a:r>
            <a:endParaRPr sz="900">
              <a:solidFill>
                <a:srgbClr val="888888"/>
              </a:solidFill>
              <a:latin typeface="Montserrat SemiBold"/>
              <a:ea typeface="Montserrat SemiBold"/>
              <a:cs typeface="Montserrat SemiBold"/>
              <a:sym typeface="Montserrat SemiBold"/>
            </a:endParaRPr>
          </a:p>
        </p:txBody>
      </p:sp>
      <p:sp>
        <p:nvSpPr>
          <p:cNvPr id="2347" name="Google Shape;2347;p134"/>
          <p:cNvSpPr txBox="1"/>
          <p:nvPr/>
        </p:nvSpPr>
        <p:spPr>
          <a:xfrm>
            <a:off x="5132194" y="1789736"/>
            <a:ext cx="2870400" cy="301500"/>
          </a:xfrm>
          <a:prstGeom prst="rect">
            <a:avLst/>
          </a:prstGeom>
          <a:noFill/>
          <a:ln>
            <a:noFill/>
          </a:ln>
        </p:spPr>
        <p:txBody>
          <a:bodyPr anchorCtr="0" anchor="ctr" bIns="116700" lIns="116700" spcFirstLastPara="1" rIns="116700" wrap="square" tIns="116700">
            <a:noAutofit/>
          </a:bodyPr>
          <a:lstStyle/>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Presupuesto estable</a:t>
            </a:r>
            <a:endParaRPr sz="900">
              <a:solidFill>
                <a:srgbClr val="888888"/>
              </a:solidFill>
              <a:latin typeface="Montserrat SemiBold"/>
              <a:ea typeface="Montserrat SemiBold"/>
              <a:cs typeface="Montserrat SemiBold"/>
              <a:sym typeface="Montserrat SemiBold"/>
            </a:endParaRPr>
          </a:p>
        </p:txBody>
      </p:sp>
      <p:sp>
        <p:nvSpPr>
          <p:cNvPr id="2348" name="Google Shape;2348;p134"/>
          <p:cNvSpPr txBox="1"/>
          <p:nvPr/>
        </p:nvSpPr>
        <p:spPr>
          <a:xfrm>
            <a:off x="5132194" y="2139698"/>
            <a:ext cx="2870400" cy="291900"/>
          </a:xfrm>
          <a:prstGeom prst="rect">
            <a:avLst/>
          </a:prstGeom>
          <a:noFill/>
          <a:ln>
            <a:noFill/>
          </a:ln>
        </p:spPr>
        <p:txBody>
          <a:bodyPr anchorCtr="0" anchor="ctr" bIns="116700" lIns="116700" spcFirstLastPara="1" rIns="116700" wrap="square" tIns="116700">
            <a:noAutofit/>
          </a:bodyPr>
          <a:lstStyle/>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Compromiso institucional</a:t>
            </a:r>
            <a:endParaRPr sz="900">
              <a:solidFill>
                <a:srgbClr val="888888"/>
              </a:solidFill>
              <a:latin typeface="Montserrat SemiBold"/>
              <a:ea typeface="Montserrat SemiBold"/>
              <a:cs typeface="Montserrat SemiBold"/>
              <a:sym typeface="Montserrat SemiBold"/>
            </a:endParaRPr>
          </a:p>
        </p:txBody>
      </p:sp>
      <p:sp>
        <p:nvSpPr>
          <p:cNvPr id="2349" name="Google Shape;2349;p134"/>
          <p:cNvSpPr txBox="1"/>
          <p:nvPr/>
        </p:nvSpPr>
        <p:spPr>
          <a:xfrm>
            <a:off x="5132194" y="2458568"/>
            <a:ext cx="2870400" cy="375900"/>
          </a:xfrm>
          <a:prstGeom prst="rect">
            <a:avLst/>
          </a:prstGeom>
          <a:noFill/>
          <a:ln>
            <a:noFill/>
          </a:ln>
        </p:spPr>
        <p:txBody>
          <a:bodyPr anchorCtr="0" anchor="ctr" bIns="116700" lIns="116700" spcFirstLastPara="1" rIns="116700" wrap="square" tIns="116700">
            <a:noAutofit/>
          </a:bodyPr>
          <a:lstStyle/>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Alineación con la cultura organizacional</a:t>
            </a:r>
            <a:endParaRPr sz="900">
              <a:solidFill>
                <a:srgbClr val="888888"/>
              </a:solidFill>
              <a:latin typeface="Montserrat SemiBold"/>
              <a:ea typeface="Montserrat SemiBold"/>
              <a:cs typeface="Montserrat SemiBold"/>
              <a:sym typeface="Montserrat SemiBold"/>
            </a:endParaRPr>
          </a:p>
        </p:txBody>
      </p:sp>
      <p:sp>
        <p:nvSpPr>
          <p:cNvPr id="2350" name="Google Shape;2350;p134"/>
          <p:cNvSpPr txBox="1"/>
          <p:nvPr/>
        </p:nvSpPr>
        <p:spPr>
          <a:xfrm>
            <a:off x="5132194" y="2875670"/>
            <a:ext cx="2870400" cy="291900"/>
          </a:xfrm>
          <a:prstGeom prst="rect">
            <a:avLst/>
          </a:prstGeom>
          <a:noFill/>
          <a:ln>
            <a:noFill/>
          </a:ln>
        </p:spPr>
        <p:txBody>
          <a:bodyPr anchorCtr="0" anchor="ctr" bIns="116700" lIns="116700" spcFirstLastPara="1" rIns="116700" wrap="square" tIns="116700">
            <a:noAutofit/>
          </a:bodyPr>
          <a:lstStyle/>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Elementos organizacionales que sostienen la formación</a:t>
            </a:r>
            <a:endParaRPr sz="900">
              <a:solidFill>
                <a:srgbClr val="888888"/>
              </a:solidFill>
              <a:latin typeface="Montserrat SemiBold"/>
              <a:ea typeface="Montserrat SemiBold"/>
              <a:cs typeface="Montserrat SemiBold"/>
              <a:sym typeface="Montserrat SemiBold"/>
            </a:endParaRPr>
          </a:p>
        </p:txBody>
      </p:sp>
      <p:sp>
        <p:nvSpPr>
          <p:cNvPr id="2351" name="Google Shape;2351;p134"/>
          <p:cNvSpPr txBox="1"/>
          <p:nvPr/>
        </p:nvSpPr>
        <p:spPr>
          <a:xfrm>
            <a:off x="5132194" y="3256412"/>
            <a:ext cx="2870400" cy="301500"/>
          </a:xfrm>
          <a:prstGeom prst="rect">
            <a:avLst/>
          </a:prstGeom>
          <a:noFill/>
          <a:ln>
            <a:noFill/>
          </a:ln>
        </p:spPr>
        <p:txBody>
          <a:bodyPr anchorCtr="0" anchor="ctr" bIns="116700" lIns="116700" spcFirstLastPara="1" rIns="116700" wrap="square" tIns="116700">
            <a:noAutofit/>
          </a:bodyPr>
          <a:lstStyle/>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Transferencia del aprendizaje al lugar de trabajo</a:t>
            </a:r>
            <a:endParaRPr sz="900">
              <a:solidFill>
                <a:srgbClr val="888888"/>
              </a:solidFill>
              <a:latin typeface="Montserrat SemiBold"/>
              <a:ea typeface="Montserrat SemiBold"/>
              <a:cs typeface="Montserrat SemiBold"/>
              <a:sym typeface="Montserrat SemiBold"/>
            </a:endParaRPr>
          </a:p>
        </p:txBody>
      </p:sp>
      <p:sp>
        <p:nvSpPr>
          <p:cNvPr id="2352" name="Google Shape;2352;p134"/>
          <p:cNvSpPr txBox="1"/>
          <p:nvPr/>
        </p:nvSpPr>
        <p:spPr>
          <a:xfrm>
            <a:off x="5132199" y="749465"/>
            <a:ext cx="2870400" cy="301500"/>
          </a:xfrm>
          <a:prstGeom prst="rect">
            <a:avLst/>
          </a:prstGeom>
          <a:noFill/>
          <a:ln>
            <a:noFill/>
          </a:ln>
        </p:spPr>
        <p:txBody>
          <a:bodyPr anchorCtr="0" anchor="ctr" bIns="116700" lIns="116700" spcFirstLastPara="1" rIns="116700" wrap="square" tIns="116700">
            <a:noAutofit/>
          </a:bodyPr>
          <a:lstStyle/>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Constituirse como un sistema de formación continua</a:t>
            </a:r>
            <a:endParaRPr sz="900">
              <a:solidFill>
                <a:srgbClr val="888888"/>
              </a:solidFill>
              <a:latin typeface="Montserrat SemiBold"/>
              <a:ea typeface="Montserrat SemiBold"/>
              <a:cs typeface="Montserrat SemiBold"/>
              <a:sym typeface="Montserrat SemiBold"/>
            </a:endParaRPr>
          </a:p>
        </p:txBody>
      </p:sp>
      <p:sp>
        <p:nvSpPr>
          <p:cNvPr id="2353" name="Google Shape;2353;p134"/>
          <p:cNvSpPr txBox="1"/>
          <p:nvPr/>
        </p:nvSpPr>
        <p:spPr>
          <a:xfrm>
            <a:off x="5132194" y="3606375"/>
            <a:ext cx="2870400" cy="301500"/>
          </a:xfrm>
          <a:prstGeom prst="rect">
            <a:avLst/>
          </a:prstGeom>
          <a:noFill/>
          <a:ln>
            <a:noFill/>
          </a:ln>
        </p:spPr>
        <p:txBody>
          <a:bodyPr anchorCtr="0" anchor="ctr" bIns="116700" lIns="116700" spcFirstLastPara="1" rIns="116700" wrap="square" tIns="116700">
            <a:noAutofit/>
          </a:bodyPr>
          <a:lstStyle/>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Acompañamiento en el lugar de trabajo</a:t>
            </a:r>
            <a:endParaRPr sz="900">
              <a:solidFill>
                <a:srgbClr val="888888"/>
              </a:solidFill>
              <a:latin typeface="Montserrat SemiBold"/>
              <a:ea typeface="Montserrat SemiBold"/>
              <a:cs typeface="Montserrat SemiBold"/>
              <a:sym typeface="Montserrat SemiBold"/>
            </a:endParaRPr>
          </a:p>
        </p:txBody>
      </p:sp>
      <p:cxnSp>
        <p:nvCxnSpPr>
          <p:cNvPr id="2354" name="Google Shape;2354;p134"/>
          <p:cNvCxnSpPr/>
          <p:nvPr/>
        </p:nvCxnSpPr>
        <p:spPr>
          <a:xfrm>
            <a:off x="5047327" y="787840"/>
            <a:ext cx="0" cy="224700"/>
          </a:xfrm>
          <a:prstGeom prst="straightConnector1">
            <a:avLst/>
          </a:prstGeom>
          <a:noFill/>
          <a:ln cap="flat" cmpd="sng" w="28575">
            <a:solidFill>
              <a:srgbClr val="055CF2"/>
            </a:solidFill>
            <a:prstDash val="solid"/>
            <a:round/>
            <a:headEnd len="med" w="med" type="none"/>
            <a:tailEnd len="med" w="med" type="none"/>
          </a:ln>
        </p:spPr>
      </p:cxnSp>
      <p:cxnSp>
        <p:nvCxnSpPr>
          <p:cNvPr id="2355" name="Google Shape;2355;p134"/>
          <p:cNvCxnSpPr/>
          <p:nvPr/>
        </p:nvCxnSpPr>
        <p:spPr>
          <a:xfrm>
            <a:off x="5047327" y="1150542"/>
            <a:ext cx="0" cy="224700"/>
          </a:xfrm>
          <a:prstGeom prst="straightConnector1">
            <a:avLst/>
          </a:prstGeom>
          <a:noFill/>
          <a:ln cap="flat" cmpd="sng" w="28575">
            <a:solidFill>
              <a:srgbClr val="2E86FF"/>
            </a:solidFill>
            <a:prstDash val="solid"/>
            <a:round/>
            <a:headEnd len="med" w="med" type="none"/>
            <a:tailEnd len="med" w="med" type="none"/>
          </a:ln>
        </p:spPr>
      </p:cxnSp>
      <p:cxnSp>
        <p:nvCxnSpPr>
          <p:cNvPr id="2356" name="Google Shape;2356;p134"/>
          <p:cNvCxnSpPr/>
          <p:nvPr/>
        </p:nvCxnSpPr>
        <p:spPr>
          <a:xfrm>
            <a:off x="5047327" y="1496015"/>
            <a:ext cx="0" cy="224700"/>
          </a:xfrm>
          <a:prstGeom prst="straightConnector1">
            <a:avLst/>
          </a:prstGeom>
          <a:noFill/>
          <a:ln cap="flat" cmpd="sng" w="28575">
            <a:solidFill>
              <a:srgbClr val="26BDBF"/>
            </a:solidFill>
            <a:prstDash val="solid"/>
            <a:round/>
            <a:headEnd len="med" w="med" type="none"/>
            <a:tailEnd len="med" w="med" type="none"/>
          </a:ln>
        </p:spPr>
      </p:cxnSp>
      <p:cxnSp>
        <p:nvCxnSpPr>
          <p:cNvPr id="2357" name="Google Shape;2357;p134"/>
          <p:cNvCxnSpPr/>
          <p:nvPr/>
        </p:nvCxnSpPr>
        <p:spPr>
          <a:xfrm>
            <a:off x="5047327" y="1841490"/>
            <a:ext cx="0" cy="224700"/>
          </a:xfrm>
          <a:prstGeom prst="straightConnector1">
            <a:avLst/>
          </a:prstGeom>
          <a:noFill/>
          <a:ln cap="flat" cmpd="sng" w="28575">
            <a:solidFill>
              <a:srgbClr val="4FC9A3"/>
            </a:solidFill>
            <a:prstDash val="solid"/>
            <a:round/>
            <a:headEnd len="med" w="med" type="none"/>
            <a:tailEnd len="med" w="med" type="none"/>
          </a:ln>
        </p:spPr>
      </p:cxnSp>
      <p:cxnSp>
        <p:nvCxnSpPr>
          <p:cNvPr id="2358" name="Google Shape;2358;p134"/>
          <p:cNvCxnSpPr/>
          <p:nvPr/>
        </p:nvCxnSpPr>
        <p:spPr>
          <a:xfrm>
            <a:off x="5047327" y="2173315"/>
            <a:ext cx="0" cy="224700"/>
          </a:xfrm>
          <a:prstGeom prst="straightConnector1">
            <a:avLst/>
          </a:prstGeom>
          <a:noFill/>
          <a:ln cap="flat" cmpd="sng" w="28575">
            <a:solidFill>
              <a:srgbClr val="A4DB3B"/>
            </a:solidFill>
            <a:prstDash val="solid"/>
            <a:round/>
            <a:headEnd len="med" w="med" type="none"/>
            <a:tailEnd len="med" w="med" type="none"/>
          </a:ln>
        </p:spPr>
      </p:cxnSp>
      <p:cxnSp>
        <p:nvCxnSpPr>
          <p:cNvPr id="2359" name="Google Shape;2359;p134"/>
          <p:cNvCxnSpPr/>
          <p:nvPr/>
        </p:nvCxnSpPr>
        <p:spPr>
          <a:xfrm>
            <a:off x="5047327" y="2510949"/>
            <a:ext cx="0" cy="224700"/>
          </a:xfrm>
          <a:prstGeom prst="straightConnector1">
            <a:avLst/>
          </a:prstGeom>
          <a:noFill/>
          <a:ln cap="flat" cmpd="sng" w="28575">
            <a:solidFill>
              <a:srgbClr val="FCD608"/>
            </a:solidFill>
            <a:prstDash val="solid"/>
            <a:round/>
            <a:headEnd len="med" w="med" type="none"/>
            <a:tailEnd len="med" w="med" type="none"/>
          </a:ln>
        </p:spPr>
      </p:cxnSp>
      <p:cxnSp>
        <p:nvCxnSpPr>
          <p:cNvPr id="2360" name="Google Shape;2360;p134"/>
          <p:cNvCxnSpPr/>
          <p:nvPr/>
        </p:nvCxnSpPr>
        <p:spPr>
          <a:xfrm>
            <a:off x="5047327" y="2909285"/>
            <a:ext cx="0" cy="224700"/>
          </a:xfrm>
          <a:prstGeom prst="straightConnector1">
            <a:avLst/>
          </a:prstGeom>
          <a:noFill/>
          <a:ln cap="flat" cmpd="sng" w="28575">
            <a:solidFill>
              <a:srgbClr val="D99466"/>
            </a:solidFill>
            <a:prstDash val="solid"/>
            <a:round/>
            <a:headEnd len="med" w="med" type="none"/>
            <a:tailEnd len="med" w="med" type="none"/>
          </a:ln>
        </p:spPr>
      </p:cxnSp>
      <p:cxnSp>
        <p:nvCxnSpPr>
          <p:cNvPr id="2361" name="Google Shape;2361;p134"/>
          <p:cNvCxnSpPr/>
          <p:nvPr/>
        </p:nvCxnSpPr>
        <p:spPr>
          <a:xfrm>
            <a:off x="5047327" y="3255733"/>
            <a:ext cx="0" cy="224700"/>
          </a:xfrm>
          <a:prstGeom prst="straightConnector1">
            <a:avLst/>
          </a:prstGeom>
          <a:noFill/>
          <a:ln cap="flat" cmpd="sng" w="28575">
            <a:solidFill>
              <a:srgbClr val="FF5757"/>
            </a:solidFill>
            <a:prstDash val="solid"/>
            <a:round/>
            <a:headEnd len="med" w="med" type="none"/>
            <a:tailEnd len="med" w="med" type="none"/>
          </a:ln>
        </p:spPr>
      </p:cxnSp>
      <p:cxnSp>
        <p:nvCxnSpPr>
          <p:cNvPr id="2362" name="Google Shape;2362;p134"/>
          <p:cNvCxnSpPr/>
          <p:nvPr/>
        </p:nvCxnSpPr>
        <p:spPr>
          <a:xfrm>
            <a:off x="5047327" y="3642563"/>
            <a:ext cx="0" cy="224700"/>
          </a:xfrm>
          <a:prstGeom prst="straightConnector1">
            <a:avLst/>
          </a:prstGeom>
          <a:noFill/>
          <a:ln cap="flat" cmpd="sng" w="28575">
            <a:solidFill>
              <a:srgbClr val="F20A66"/>
            </a:solidFill>
            <a:prstDash val="solid"/>
            <a:round/>
            <a:headEnd len="med" w="med" type="none"/>
            <a:tailEnd len="med" w="med" type="none"/>
          </a:ln>
        </p:spPr>
      </p:cxnSp>
      <p:cxnSp>
        <p:nvCxnSpPr>
          <p:cNvPr id="2363" name="Google Shape;2363;p134"/>
          <p:cNvCxnSpPr/>
          <p:nvPr/>
        </p:nvCxnSpPr>
        <p:spPr>
          <a:xfrm>
            <a:off x="2915825" y="1329141"/>
            <a:ext cx="2041500" cy="272100"/>
          </a:xfrm>
          <a:prstGeom prst="straightConnector1">
            <a:avLst/>
          </a:prstGeom>
          <a:noFill/>
          <a:ln cap="flat" cmpd="sng" w="9525">
            <a:solidFill>
              <a:srgbClr val="888888"/>
            </a:solidFill>
            <a:prstDash val="solid"/>
            <a:round/>
            <a:headEnd len="med" w="med" type="none"/>
            <a:tailEnd len="med" w="med" type="oval"/>
          </a:ln>
        </p:spPr>
      </p:cxnSp>
      <p:cxnSp>
        <p:nvCxnSpPr>
          <p:cNvPr id="2364" name="Google Shape;2364;p134"/>
          <p:cNvCxnSpPr/>
          <p:nvPr/>
        </p:nvCxnSpPr>
        <p:spPr>
          <a:xfrm>
            <a:off x="2901500" y="2546966"/>
            <a:ext cx="2055900" cy="1941600"/>
          </a:xfrm>
          <a:prstGeom prst="straightConnector1">
            <a:avLst/>
          </a:prstGeom>
          <a:noFill/>
          <a:ln cap="flat" cmpd="sng" w="9525">
            <a:solidFill>
              <a:srgbClr val="888888"/>
            </a:solidFill>
            <a:prstDash val="solid"/>
            <a:round/>
            <a:headEnd len="med" w="med" type="none"/>
            <a:tailEnd len="med" w="med" type="oval"/>
          </a:ln>
        </p:spPr>
      </p:cxnSp>
      <p:cxnSp>
        <p:nvCxnSpPr>
          <p:cNvPr id="2365" name="Google Shape;2365;p134"/>
          <p:cNvCxnSpPr/>
          <p:nvPr/>
        </p:nvCxnSpPr>
        <p:spPr>
          <a:xfrm>
            <a:off x="2901500" y="1493891"/>
            <a:ext cx="2055900" cy="444000"/>
          </a:xfrm>
          <a:prstGeom prst="straightConnector1">
            <a:avLst/>
          </a:prstGeom>
          <a:noFill/>
          <a:ln cap="flat" cmpd="sng" w="9525">
            <a:solidFill>
              <a:srgbClr val="888888"/>
            </a:solidFill>
            <a:prstDash val="solid"/>
            <a:round/>
            <a:headEnd len="med" w="med" type="none"/>
            <a:tailEnd len="med" w="med" type="oval"/>
          </a:ln>
        </p:spPr>
      </p:cxnSp>
      <p:cxnSp>
        <p:nvCxnSpPr>
          <p:cNvPr id="2366" name="Google Shape;2366;p134"/>
          <p:cNvCxnSpPr/>
          <p:nvPr/>
        </p:nvCxnSpPr>
        <p:spPr>
          <a:xfrm>
            <a:off x="2915825" y="2389366"/>
            <a:ext cx="2041500" cy="1726200"/>
          </a:xfrm>
          <a:prstGeom prst="straightConnector1">
            <a:avLst/>
          </a:prstGeom>
          <a:noFill/>
          <a:ln cap="flat" cmpd="sng" w="9525">
            <a:solidFill>
              <a:srgbClr val="888888"/>
            </a:solidFill>
            <a:prstDash val="solid"/>
            <a:round/>
            <a:headEnd len="med" w="med" type="none"/>
            <a:tailEnd len="med" w="med" type="oval"/>
          </a:ln>
        </p:spPr>
      </p:cxnSp>
      <p:cxnSp>
        <p:nvCxnSpPr>
          <p:cNvPr id="2367" name="Google Shape;2367;p134"/>
          <p:cNvCxnSpPr/>
          <p:nvPr/>
        </p:nvCxnSpPr>
        <p:spPr>
          <a:xfrm>
            <a:off x="2908675" y="2231766"/>
            <a:ext cx="2048700" cy="1504500"/>
          </a:xfrm>
          <a:prstGeom prst="straightConnector1">
            <a:avLst/>
          </a:prstGeom>
          <a:noFill/>
          <a:ln cap="flat" cmpd="sng" w="9525">
            <a:solidFill>
              <a:srgbClr val="888888"/>
            </a:solidFill>
            <a:prstDash val="solid"/>
            <a:round/>
            <a:headEnd len="med" w="med" type="none"/>
            <a:tailEnd len="med" w="med" type="oval"/>
          </a:ln>
        </p:spPr>
      </p:cxnSp>
      <p:cxnSp>
        <p:nvCxnSpPr>
          <p:cNvPr id="2368" name="Google Shape;2368;p134"/>
          <p:cNvCxnSpPr/>
          <p:nvPr/>
        </p:nvCxnSpPr>
        <p:spPr>
          <a:xfrm>
            <a:off x="2901500" y="2088491"/>
            <a:ext cx="2055900" cy="1253400"/>
          </a:xfrm>
          <a:prstGeom prst="straightConnector1">
            <a:avLst/>
          </a:prstGeom>
          <a:noFill/>
          <a:ln cap="flat" cmpd="sng" w="9525">
            <a:solidFill>
              <a:srgbClr val="888888"/>
            </a:solidFill>
            <a:prstDash val="solid"/>
            <a:round/>
            <a:headEnd len="med" w="med" type="none"/>
            <a:tailEnd len="med" w="med" type="oval"/>
          </a:ln>
        </p:spPr>
      </p:cxnSp>
      <p:cxnSp>
        <p:nvCxnSpPr>
          <p:cNvPr id="2369" name="Google Shape;2369;p134"/>
          <p:cNvCxnSpPr/>
          <p:nvPr/>
        </p:nvCxnSpPr>
        <p:spPr>
          <a:xfrm>
            <a:off x="2894350" y="1973866"/>
            <a:ext cx="2063100" cy="1024500"/>
          </a:xfrm>
          <a:prstGeom prst="straightConnector1">
            <a:avLst/>
          </a:prstGeom>
          <a:noFill/>
          <a:ln cap="flat" cmpd="sng" w="9525">
            <a:solidFill>
              <a:srgbClr val="888888"/>
            </a:solidFill>
            <a:prstDash val="solid"/>
            <a:round/>
            <a:headEnd len="med" w="med" type="none"/>
            <a:tailEnd len="med" w="med" type="oval"/>
          </a:ln>
        </p:spPr>
      </p:cxnSp>
      <p:cxnSp>
        <p:nvCxnSpPr>
          <p:cNvPr id="2370" name="Google Shape;2370;p134"/>
          <p:cNvCxnSpPr/>
          <p:nvPr/>
        </p:nvCxnSpPr>
        <p:spPr>
          <a:xfrm>
            <a:off x="2901500" y="1658666"/>
            <a:ext cx="2055900" cy="623400"/>
          </a:xfrm>
          <a:prstGeom prst="straightConnector1">
            <a:avLst/>
          </a:prstGeom>
          <a:noFill/>
          <a:ln cap="flat" cmpd="sng" w="9525">
            <a:solidFill>
              <a:srgbClr val="888888"/>
            </a:solidFill>
            <a:prstDash val="solid"/>
            <a:round/>
            <a:headEnd len="med" w="med" type="none"/>
            <a:tailEnd len="med" w="med" type="oval"/>
          </a:ln>
        </p:spPr>
      </p:cxnSp>
      <p:cxnSp>
        <p:nvCxnSpPr>
          <p:cNvPr id="2371" name="Google Shape;2371;p134"/>
          <p:cNvCxnSpPr/>
          <p:nvPr/>
        </p:nvCxnSpPr>
        <p:spPr>
          <a:xfrm>
            <a:off x="2915825" y="1830591"/>
            <a:ext cx="2041500" cy="805500"/>
          </a:xfrm>
          <a:prstGeom prst="straightConnector1">
            <a:avLst/>
          </a:prstGeom>
          <a:noFill/>
          <a:ln cap="flat" cmpd="sng" w="9525">
            <a:solidFill>
              <a:srgbClr val="888888"/>
            </a:solidFill>
            <a:prstDash val="solid"/>
            <a:round/>
            <a:headEnd len="med" w="med" type="none"/>
            <a:tailEnd len="med" w="med" type="oval"/>
          </a:ln>
        </p:spPr>
      </p:cxnSp>
      <p:sp>
        <p:nvSpPr>
          <p:cNvPr id="2372" name="Google Shape;2372;p134"/>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A4DB3B"/>
                </a:solidFill>
                <a:latin typeface="Bitter"/>
                <a:ea typeface="Bitter"/>
                <a:cs typeface="Bitter"/>
                <a:sym typeface="Bitter"/>
              </a:rPr>
              <a:t>Sostenibilidad del sistema:</a:t>
            </a:r>
            <a:endParaRPr b="1" i="1" sz="1200">
              <a:solidFill>
                <a:srgbClr val="A4DB3B"/>
              </a:solidFill>
              <a:latin typeface="Bitter"/>
              <a:ea typeface="Bitter"/>
              <a:cs typeface="Bitter"/>
              <a:sym typeface="Bitter"/>
            </a:endParaRPr>
          </a:p>
          <a:p>
            <a:pPr indent="0" lvl="0" marL="0" rtl="0" algn="l">
              <a:spcBef>
                <a:spcPts val="0"/>
              </a:spcBef>
              <a:spcAft>
                <a:spcPts val="0"/>
              </a:spcAft>
              <a:buNone/>
            </a:pPr>
            <a:r>
              <a:t/>
            </a:r>
            <a:endParaRPr b="1" i="1" sz="1200">
              <a:solidFill>
                <a:srgbClr val="A4DB3B"/>
              </a:solidFill>
              <a:latin typeface="Bitter"/>
              <a:ea typeface="Bitter"/>
              <a:cs typeface="Bitter"/>
              <a:sym typeface="Bitter"/>
            </a:endParaRPr>
          </a:p>
        </p:txBody>
      </p:sp>
      <p:sp>
        <p:nvSpPr>
          <p:cNvPr id="2373" name="Google Shape;2373;p134"/>
          <p:cNvSpPr txBox="1"/>
          <p:nvPr/>
        </p:nvSpPr>
        <p:spPr>
          <a:xfrm>
            <a:off x="5132194" y="3996712"/>
            <a:ext cx="2870400" cy="301500"/>
          </a:xfrm>
          <a:prstGeom prst="rect">
            <a:avLst/>
          </a:prstGeom>
          <a:noFill/>
          <a:ln>
            <a:noFill/>
          </a:ln>
        </p:spPr>
        <p:txBody>
          <a:bodyPr anchorCtr="0" anchor="ctr" bIns="116700" lIns="116700" spcFirstLastPara="1" rIns="116700" wrap="square" tIns="116700">
            <a:noAutofit/>
          </a:bodyPr>
          <a:lstStyle/>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Mecanismo de exigibilidad</a:t>
            </a:r>
            <a:endParaRPr sz="900">
              <a:solidFill>
                <a:srgbClr val="888888"/>
              </a:solidFill>
              <a:latin typeface="Montserrat SemiBold"/>
              <a:ea typeface="Montserrat SemiBold"/>
              <a:cs typeface="Montserrat SemiBold"/>
              <a:sym typeface="Montserrat SemiBold"/>
            </a:endParaRPr>
          </a:p>
        </p:txBody>
      </p:sp>
      <p:sp>
        <p:nvSpPr>
          <p:cNvPr id="2374" name="Google Shape;2374;p134"/>
          <p:cNvSpPr txBox="1"/>
          <p:nvPr/>
        </p:nvSpPr>
        <p:spPr>
          <a:xfrm>
            <a:off x="5132194" y="4306293"/>
            <a:ext cx="2870400" cy="301500"/>
          </a:xfrm>
          <a:prstGeom prst="rect">
            <a:avLst/>
          </a:prstGeom>
          <a:noFill/>
          <a:ln>
            <a:noFill/>
          </a:ln>
        </p:spPr>
        <p:txBody>
          <a:bodyPr anchorCtr="0" anchor="ctr" bIns="116700" lIns="116700" spcFirstLastPara="1" rIns="116700" wrap="square" tIns="116700">
            <a:noAutofit/>
          </a:bodyPr>
          <a:lstStyle/>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Instalado en la política pública</a:t>
            </a:r>
            <a:endParaRPr sz="900">
              <a:solidFill>
                <a:srgbClr val="888888"/>
              </a:solidFill>
              <a:latin typeface="Montserrat SemiBold"/>
              <a:ea typeface="Montserrat SemiBold"/>
              <a:cs typeface="Montserrat SemiBold"/>
              <a:sym typeface="Montserrat SemiBold"/>
            </a:endParaRPr>
          </a:p>
        </p:txBody>
      </p:sp>
      <p:cxnSp>
        <p:nvCxnSpPr>
          <p:cNvPr id="2375" name="Google Shape;2375;p134"/>
          <p:cNvCxnSpPr/>
          <p:nvPr/>
        </p:nvCxnSpPr>
        <p:spPr>
          <a:xfrm>
            <a:off x="5047327" y="3996033"/>
            <a:ext cx="0" cy="224700"/>
          </a:xfrm>
          <a:prstGeom prst="straightConnector1">
            <a:avLst/>
          </a:prstGeom>
          <a:noFill/>
          <a:ln cap="flat" cmpd="sng" w="28575">
            <a:solidFill>
              <a:srgbClr val="9C1FF2"/>
            </a:solidFill>
            <a:prstDash val="solid"/>
            <a:round/>
            <a:headEnd len="med" w="med" type="none"/>
            <a:tailEnd len="med" w="med" type="none"/>
          </a:ln>
        </p:spPr>
      </p:cxnSp>
      <p:cxnSp>
        <p:nvCxnSpPr>
          <p:cNvPr id="2376" name="Google Shape;2376;p134"/>
          <p:cNvCxnSpPr/>
          <p:nvPr/>
        </p:nvCxnSpPr>
        <p:spPr>
          <a:xfrm>
            <a:off x="5047327" y="4342481"/>
            <a:ext cx="0" cy="224700"/>
          </a:xfrm>
          <a:prstGeom prst="straightConnector1">
            <a:avLst/>
          </a:prstGeom>
          <a:noFill/>
          <a:ln cap="flat" cmpd="sng" w="28575">
            <a:solidFill>
              <a:srgbClr val="03348C"/>
            </a:solidFill>
            <a:prstDash val="solid"/>
            <a:round/>
            <a:headEnd len="med" w="med" type="none"/>
            <a:tailEnd len="med" w="med" type="none"/>
          </a:ln>
        </p:spPr>
      </p:cxnSp>
      <p:cxnSp>
        <p:nvCxnSpPr>
          <p:cNvPr id="2377" name="Google Shape;2377;p134"/>
          <p:cNvCxnSpPr/>
          <p:nvPr/>
        </p:nvCxnSpPr>
        <p:spPr>
          <a:xfrm>
            <a:off x="2908675" y="1164366"/>
            <a:ext cx="2048700" cy="86100"/>
          </a:xfrm>
          <a:prstGeom prst="straightConnector1">
            <a:avLst/>
          </a:prstGeom>
          <a:noFill/>
          <a:ln cap="flat" cmpd="sng" w="9525">
            <a:solidFill>
              <a:srgbClr val="888888"/>
            </a:solidFill>
            <a:prstDash val="solid"/>
            <a:round/>
            <a:headEnd len="med" w="med" type="none"/>
            <a:tailEnd len="med" w="med" type="oval"/>
          </a:ln>
        </p:spPr>
      </p:cxnSp>
      <p:cxnSp>
        <p:nvCxnSpPr>
          <p:cNvPr id="2378" name="Google Shape;2378;p134"/>
          <p:cNvCxnSpPr/>
          <p:nvPr/>
        </p:nvCxnSpPr>
        <p:spPr>
          <a:xfrm flipH="1" rot="10800000">
            <a:off x="2887175" y="892141"/>
            <a:ext cx="2070300" cy="121800"/>
          </a:xfrm>
          <a:prstGeom prst="straightConnector1">
            <a:avLst/>
          </a:prstGeom>
          <a:noFill/>
          <a:ln cap="flat" cmpd="sng" w="9525">
            <a:solidFill>
              <a:srgbClr val="888888"/>
            </a:solidFill>
            <a:prstDash val="solid"/>
            <a:round/>
            <a:headEnd len="med" w="med" type="none"/>
            <a:tailEnd len="med" w="med" type="oval"/>
          </a:ln>
        </p:spPr>
      </p:cxnSp>
      <p:cxnSp>
        <p:nvCxnSpPr>
          <p:cNvPr id="2379" name="Google Shape;2379;p134"/>
          <p:cNvCxnSpPr/>
          <p:nvPr/>
        </p:nvCxnSpPr>
        <p:spPr>
          <a:xfrm>
            <a:off x="2903414" y="903893"/>
            <a:ext cx="0" cy="1799700"/>
          </a:xfrm>
          <a:prstGeom prst="straightConnector1">
            <a:avLst/>
          </a:prstGeom>
          <a:noFill/>
          <a:ln cap="flat" cmpd="sng" w="38100">
            <a:solidFill>
              <a:srgbClr val="2EA9FF"/>
            </a:solidFill>
            <a:prstDash val="solid"/>
            <a:round/>
            <a:headEnd len="med" w="med" type="none"/>
            <a:tailEnd len="med" w="med" type="none"/>
          </a:ln>
        </p:spPr>
      </p:cxnSp>
      <p:pic>
        <p:nvPicPr>
          <p:cNvPr id="2380" name="Google Shape;2380;p134"/>
          <p:cNvPicPr preferRelativeResize="0"/>
          <p:nvPr/>
        </p:nvPicPr>
        <p:blipFill>
          <a:blip r:embed="rId4">
            <a:alphaModFix/>
          </a:blip>
          <a:stretch>
            <a:fillRect/>
          </a:stretch>
        </p:blipFill>
        <p:spPr>
          <a:xfrm>
            <a:off x="276825" y="4185226"/>
            <a:ext cx="2379466" cy="1024500"/>
          </a:xfrm>
          <a:prstGeom prst="rect">
            <a:avLst/>
          </a:prstGeom>
          <a:noFill/>
          <a:ln>
            <a:noFill/>
          </a:ln>
        </p:spPr>
      </p:pic>
      <p:sp>
        <p:nvSpPr>
          <p:cNvPr id="2381" name="Google Shape;2381;p134"/>
          <p:cNvSpPr txBox="1"/>
          <p:nvPr/>
        </p:nvSpPr>
        <p:spPr>
          <a:xfrm>
            <a:off x="8536750" y="4577325"/>
            <a:ext cx="3351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112</a:t>
            </a:r>
            <a:endParaRPr sz="1500">
              <a:latin typeface="Bitter"/>
              <a:ea typeface="Bitter"/>
              <a:cs typeface="Bitter"/>
              <a:sym typeface="Bitte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2385" name="Shape 2385"/>
        <p:cNvGrpSpPr/>
        <p:nvPr/>
      </p:nvGrpSpPr>
      <p:grpSpPr>
        <a:xfrm>
          <a:off x="0" y="0"/>
          <a:ext cx="0" cy="0"/>
          <a:chOff x="0" y="0"/>
          <a:chExt cx="0" cy="0"/>
        </a:xfrm>
      </p:grpSpPr>
      <p:sp>
        <p:nvSpPr>
          <p:cNvPr id="2386" name="Google Shape;2386;p135"/>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387" name="Google Shape;2387;p135"/>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Síntesis de resultados  Fase Diagnóstico</a:t>
            </a:r>
            <a:endParaRPr sz="700">
              <a:latin typeface="Montserrat Light"/>
              <a:ea typeface="Montserrat Light"/>
              <a:cs typeface="Montserrat Light"/>
              <a:sym typeface="Montserrat Light"/>
            </a:endParaRPr>
          </a:p>
        </p:txBody>
      </p:sp>
      <p:sp>
        <p:nvSpPr>
          <p:cNvPr id="2388" name="Google Shape;2388;p135"/>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A4DB3B"/>
                </a:solidFill>
                <a:latin typeface="Bitter"/>
                <a:ea typeface="Bitter"/>
                <a:cs typeface="Bitter"/>
                <a:sym typeface="Bitter"/>
              </a:rPr>
              <a:t>Contexto que sostiene el sistema:</a:t>
            </a:r>
            <a:endParaRPr b="1" i="1" sz="1200">
              <a:solidFill>
                <a:srgbClr val="A4DB3B"/>
              </a:solidFill>
              <a:latin typeface="Bitter"/>
              <a:ea typeface="Bitter"/>
              <a:cs typeface="Bitter"/>
              <a:sym typeface="Bitter"/>
            </a:endParaRPr>
          </a:p>
          <a:p>
            <a:pPr indent="0" lvl="0" marL="0" rtl="0" algn="l">
              <a:spcBef>
                <a:spcPts val="0"/>
              </a:spcBef>
              <a:spcAft>
                <a:spcPts val="0"/>
              </a:spcAft>
              <a:buNone/>
            </a:pPr>
            <a:r>
              <a:t/>
            </a:r>
            <a:endParaRPr b="1" i="1" sz="1200">
              <a:solidFill>
                <a:srgbClr val="A4DB3B"/>
              </a:solidFill>
              <a:latin typeface="Bitter"/>
              <a:ea typeface="Bitter"/>
              <a:cs typeface="Bitter"/>
              <a:sym typeface="Bitter"/>
            </a:endParaRPr>
          </a:p>
        </p:txBody>
      </p:sp>
      <p:sp>
        <p:nvSpPr>
          <p:cNvPr id="2389" name="Google Shape;2389;p135"/>
          <p:cNvSpPr txBox="1"/>
          <p:nvPr/>
        </p:nvSpPr>
        <p:spPr>
          <a:xfrm>
            <a:off x="874625" y="3162450"/>
            <a:ext cx="3140700" cy="8124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a:solidFill>
                  <a:srgbClr val="C1CFF4"/>
                </a:solidFill>
                <a:latin typeface="Bitter"/>
                <a:ea typeface="Bitter"/>
                <a:cs typeface="Bitter"/>
                <a:sym typeface="Bitter"/>
              </a:rPr>
              <a:t>La formación y capacitación a los/as trabajadores/as se sostiene dentro </a:t>
            </a:r>
            <a:endParaRPr b="1">
              <a:solidFill>
                <a:srgbClr val="C1CFF4"/>
              </a:solidFill>
              <a:latin typeface="Bitter"/>
              <a:ea typeface="Bitter"/>
              <a:cs typeface="Bitter"/>
              <a:sym typeface="Bitter"/>
            </a:endParaRPr>
          </a:p>
          <a:p>
            <a:pPr indent="0" lvl="0" marL="0" marR="0" rtl="0" algn="l">
              <a:lnSpc>
                <a:spcPct val="115000"/>
              </a:lnSpc>
              <a:spcBef>
                <a:spcPts val="100"/>
              </a:spcBef>
              <a:spcAft>
                <a:spcPts val="0"/>
              </a:spcAft>
              <a:buNone/>
            </a:pPr>
            <a:r>
              <a:rPr b="1" lang="es">
                <a:solidFill>
                  <a:srgbClr val="C1CFF4"/>
                </a:solidFill>
                <a:latin typeface="Bitter"/>
                <a:ea typeface="Bitter"/>
                <a:cs typeface="Bitter"/>
                <a:sym typeface="Bitter"/>
              </a:rPr>
              <a:t>de un contexto más amplio,</a:t>
            </a:r>
            <a:r>
              <a:rPr lang="es">
                <a:solidFill>
                  <a:srgbClr val="888888"/>
                </a:solidFill>
                <a:latin typeface="Bitter"/>
                <a:ea typeface="Bitter"/>
                <a:cs typeface="Bitter"/>
                <a:sym typeface="Bitter"/>
              </a:rPr>
              <a:t> que requiere de la intervención de otros componentes de la organización.</a:t>
            </a:r>
            <a:endParaRPr>
              <a:solidFill>
                <a:srgbClr val="888888"/>
              </a:solidFill>
              <a:latin typeface="Bitter"/>
              <a:ea typeface="Bitter"/>
              <a:cs typeface="Bitter"/>
              <a:sym typeface="Bitter"/>
            </a:endParaRPr>
          </a:p>
          <a:p>
            <a:pPr indent="0" lvl="0" marL="0" marR="0" rtl="0" algn="l">
              <a:lnSpc>
                <a:spcPct val="115000"/>
              </a:lnSpc>
              <a:spcBef>
                <a:spcPts val="100"/>
              </a:spcBef>
              <a:spcAft>
                <a:spcPts val="0"/>
              </a:spcAft>
              <a:buNone/>
            </a:pPr>
            <a:r>
              <a:t/>
            </a:r>
            <a:endParaRPr>
              <a:solidFill>
                <a:srgbClr val="888888"/>
              </a:solidFill>
              <a:latin typeface="Bitter"/>
              <a:ea typeface="Bitter"/>
              <a:cs typeface="Bitter"/>
              <a:sym typeface="Bitter"/>
            </a:endParaRPr>
          </a:p>
        </p:txBody>
      </p:sp>
      <p:grpSp>
        <p:nvGrpSpPr>
          <p:cNvPr id="2390" name="Google Shape;2390;p135"/>
          <p:cNvGrpSpPr/>
          <p:nvPr/>
        </p:nvGrpSpPr>
        <p:grpSpPr>
          <a:xfrm>
            <a:off x="4172175" y="649794"/>
            <a:ext cx="4044138" cy="4068050"/>
            <a:chOff x="4172175" y="497394"/>
            <a:chExt cx="4044138" cy="4068050"/>
          </a:xfrm>
        </p:grpSpPr>
        <p:sp>
          <p:nvSpPr>
            <p:cNvPr id="2391" name="Google Shape;2391;p135"/>
            <p:cNvSpPr/>
            <p:nvPr/>
          </p:nvSpPr>
          <p:spPr>
            <a:xfrm rot="-807">
              <a:off x="5664705" y="1927910"/>
              <a:ext cx="1277400" cy="1275000"/>
            </a:xfrm>
            <a:prstGeom prst="ellipse">
              <a:avLst/>
            </a:prstGeom>
            <a:solidFill>
              <a:srgbClr val="DEF0F5"/>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 sz="1100">
                  <a:solidFill>
                    <a:srgbClr val="055CF2"/>
                  </a:solidFill>
                  <a:latin typeface="Bitter"/>
                  <a:ea typeface="Bitter"/>
                  <a:cs typeface="Bitter"/>
                  <a:sym typeface="Bitter"/>
                </a:rPr>
                <a:t>Desarrollo de la fuerza laboral</a:t>
              </a:r>
              <a:endParaRPr b="1" sz="1100">
                <a:solidFill>
                  <a:srgbClr val="055CF2"/>
                </a:solidFill>
                <a:latin typeface="Bitter"/>
                <a:ea typeface="Bitter"/>
                <a:cs typeface="Bitter"/>
                <a:sym typeface="Bitter"/>
              </a:endParaRPr>
            </a:p>
          </p:txBody>
        </p:sp>
        <p:sp>
          <p:nvSpPr>
            <p:cNvPr id="2392" name="Google Shape;2392;p135"/>
            <p:cNvSpPr/>
            <p:nvPr/>
          </p:nvSpPr>
          <p:spPr>
            <a:xfrm rot="-2081188">
              <a:off x="4402756" y="1634573"/>
              <a:ext cx="1487403" cy="1274864"/>
            </a:xfrm>
            <a:custGeom>
              <a:rect b="b" l="l" r="r" t="t"/>
              <a:pathLst>
                <a:path extrusionOk="0" h="213" w="248">
                  <a:moveTo>
                    <a:pt x="142" y="213"/>
                  </a:moveTo>
                  <a:cubicBezTo>
                    <a:pt x="152" y="188"/>
                    <a:pt x="170" y="167"/>
                    <a:pt x="194" y="153"/>
                  </a:cubicBezTo>
                  <a:cubicBezTo>
                    <a:pt x="211" y="143"/>
                    <a:pt x="230" y="137"/>
                    <a:pt x="248" y="136"/>
                  </a:cubicBezTo>
                  <a:cubicBezTo>
                    <a:pt x="247" y="87"/>
                    <a:pt x="234" y="41"/>
                    <a:pt x="212" y="0"/>
                  </a:cubicBezTo>
                  <a:cubicBezTo>
                    <a:pt x="106" y="17"/>
                    <a:pt x="22" y="99"/>
                    <a:pt x="0" y="203"/>
                  </a:cubicBezTo>
                  <a:cubicBezTo>
                    <a:pt x="46" y="195"/>
                    <a:pt x="95" y="198"/>
                    <a:pt x="142" y="213"/>
                  </a:cubicBezTo>
                  <a:close/>
                </a:path>
              </a:pathLst>
            </a:custGeom>
            <a:solidFill>
              <a:srgbClr val="2EA9FF"/>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F0F0F0"/>
                </a:solidFill>
              </a:endParaRPr>
            </a:p>
          </p:txBody>
        </p:sp>
        <p:sp>
          <p:nvSpPr>
            <p:cNvPr id="2393" name="Google Shape;2393;p135"/>
            <p:cNvSpPr txBox="1"/>
            <p:nvPr/>
          </p:nvSpPr>
          <p:spPr>
            <a:xfrm rot="-4432199">
              <a:off x="4588746" y="1985527"/>
              <a:ext cx="1258926" cy="542904"/>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800">
                  <a:solidFill>
                    <a:srgbClr val="F0F0F0"/>
                  </a:solidFill>
                  <a:latin typeface="Montserrat"/>
                  <a:ea typeface="Montserrat"/>
                  <a:cs typeface="Montserrat"/>
                  <a:sym typeface="Montserrat"/>
                </a:rPr>
                <a:t>Cultura y clima organizacional</a:t>
              </a:r>
              <a:endParaRPr sz="800">
                <a:solidFill>
                  <a:srgbClr val="F0F0F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s" sz="800">
                  <a:solidFill>
                    <a:srgbClr val="F0F0F0"/>
                  </a:solidFill>
                  <a:latin typeface="Montserrat"/>
                  <a:ea typeface="Montserrat"/>
                  <a:cs typeface="Montserrat"/>
                  <a:sym typeface="Montserrat"/>
                </a:rPr>
                <a:t>Compromiso y retención</a:t>
              </a:r>
              <a:endParaRPr sz="800">
                <a:solidFill>
                  <a:srgbClr val="F0F0F0"/>
                </a:solidFill>
                <a:latin typeface="Montserrat"/>
                <a:ea typeface="Montserrat"/>
                <a:cs typeface="Montserrat"/>
                <a:sym typeface="Montserrat"/>
              </a:endParaRPr>
            </a:p>
            <a:p>
              <a:pPr indent="0" lvl="0" marL="0" rtl="0" algn="l">
                <a:spcBef>
                  <a:spcPts val="0"/>
                </a:spcBef>
                <a:spcAft>
                  <a:spcPts val="0"/>
                </a:spcAft>
                <a:buNone/>
              </a:pPr>
              <a:r>
                <a:t/>
              </a:r>
              <a:endParaRPr sz="800">
                <a:solidFill>
                  <a:srgbClr val="F0F0F0"/>
                </a:solidFill>
                <a:latin typeface="Montserrat"/>
                <a:ea typeface="Montserrat"/>
                <a:cs typeface="Montserrat"/>
                <a:sym typeface="Montserrat"/>
              </a:endParaRPr>
            </a:p>
          </p:txBody>
        </p:sp>
        <p:sp>
          <p:nvSpPr>
            <p:cNvPr id="2394" name="Google Shape;2394;p135"/>
            <p:cNvSpPr/>
            <p:nvPr/>
          </p:nvSpPr>
          <p:spPr>
            <a:xfrm rot="-2081187">
              <a:off x="5223752" y="2766201"/>
              <a:ext cx="1099218" cy="1631439"/>
            </a:xfrm>
            <a:custGeom>
              <a:rect b="b" l="l" r="r" t="t"/>
              <a:pathLst>
                <a:path extrusionOk="0" h="273" w="183">
                  <a:moveTo>
                    <a:pt x="156" y="108"/>
                  </a:moveTo>
                  <a:cubicBezTo>
                    <a:pt x="139" y="79"/>
                    <a:pt x="136" y="46"/>
                    <a:pt x="144" y="16"/>
                  </a:cubicBezTo>
                  <a:cubicBezTo>
                    <a:pt x="97" y="2"/>
                    <a:pt x="48" y="0"/>
                    <a:pt x="3" y="8"/>
                  </a:cubicBezTo>
                  <a:cubicBezTo>
                    <a:pt x="1" y="21"/>
                    <a:pt x="0" y="34"/>
                    <a:pt x="0" y="47"/>
                  </a:cubicBezTo>
                  <a:cubicBezTo>
                    <a:pt x="0" y="144"/>
                    <a:pt x="53" y="228"/>
                    <a:pt x="131" y="273"/>
                  </a:cubicBezTo>
                  <a:cubicBezTo>
                    <a:pt x="138" y="227"/>
                    <a:pt x="155" y="182"/>
                    <a:pt x="183" y="141"/>
                  </a:cubicBezTo>
                  <a:cubicBezTo>
                    <a:pt x="173" y="132"/>
                    <a:pt x="163" y="121"/>
                    <a:pt x="156" y="108"/>
                  </a:cubicBezTo>
                  <a:close/>
                </a:path>
              </a:pathLst>
            </a:custGeom>
            <a:solidFill>
              <a:srgbClr val="21A175"/>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F0F0F0"/>
                </a:solidFill>
              </a:endParaRPr>
            </a:p>
          </p:txBody>
        </p:sp>
        <p:sp>
          <p:nvSpPr>
            <p:cNvPr id="2395" name="Google Shape;2395;p135"/>
            <p:cNvSpPr txBox="1"/>
            <p:nvPr/>
          </p:nvSpPr>
          <p:spPr>
            <a:xfrm rot="2156063">
              <a:off x="5007016" y="3207843"/>
              <a:ext cx="1259044" cy="54323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800">
                  <a:solidFill>
                    <a:srgbClr val="F0F0F0"/>
                  </a:solidFill>
                  <a:latin typeface="Montserrat"/>
                  <a:ea typeface="Montserrat"/>
                  <a:cs typeface="Montserrat"/>
                  <a:sym typeface="Montserrat"/>
                </a:rPr>
                <a:t>Carga de trabajo</a:t>
              </a:r>
              <a:endParaRPr sz="800">
                <a:solidFill>
                  <a:srgbClr val="F0F0F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s" sz="800">
                  <a:solidFill>
                    <a:srgbClr val="F0F0F0"/>
                  </a:solidFill>
                  <a:latin typeface="Montserrat"/>
                  <a:ea typeface="Montserrat"/>
                  <a:cs typeface="Montserrat"/>
                  <a:sym typeface="Montserrat"/>
                </a:rPr>
                <a:t>Condiciones y beneficios</a:t>
              </a:r>
              <a:endParaRPr sz="800">
                <a:solidFill>
                  <a:srgbClr val="F0F0F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s" sz="800">
                  <a:solidFill>
                    <a:srgbClr val="F0F0F0"/>
                  </a:solidFill>
                  <a:latin typeface="Montserrat"/>
                  <a:ea typeface="Montserrat"/>
                  <a:cs typeface="Montserrat"/>
                  <a:sym typeface="Montserrat"/>
                </a:rPr>
                <a:t>Apoyos en la práctica </a:t>
              </a:r>
              <a:endParaRPr sz="800">
                <a:solidFill>
                  <a:srgbClr val="F0F0F0"/>
                </a:solidFill>
                <a:latin typeface="Montserrat"/>
                <a:ea typeface="Montserrat"/>
                <a:cs typeface="Montserrat"/>
                <a:sym typeface="Montserrat"/>
              </a:endParaRPr>
            </a:p>
            <a:p>
              <a:pPr indent="0" lvl="0" marL="0" rtl="0" algn="l">
                <a:spcBef>
                  <a:spcPts val="0"/>
                </a:spcBef>
                <a:spcAft>
                  <a:spcPts val="0"/>
                </a:spcAft>
                <a:buNone/>
              </a:pPr>
              <a:r>
                <a:t/>
              </a:r>
              <a:endParaRPr sz="800">
                <a:solidFill>
                  <a:srgbClr val="F0F0F0"/>
                </a:solidFill>
                <a:latin typeface="Montserrat"/>
                <a:ea typeface="Montserrat"/>
                <a:cs typeface="Montserrat"/>
                <a:sym typeface="Montserrat"/>
              </a:endParaRPr>
            </a:p>
          </p:txBody>
        </p:sp>
        <p:sp>
          <p:nvSpPr>
            <p:cNvPr id="2396" name="Google Shape;2396;p135"/>
            <p:cNvSpPr/>
            <p:nvPr/>
          </p:nvSpPr>
          <p:spPr>
            <a:xfrm rot="-2081187">
              <a:off x="6189504" y="2881646"/>
              <a:ext cx="1752601" cy="952705"/>
            </a:xfrm>
            <a:custGeom>
              <a:rect b="b" l="l" r="r" t="t"/>
              <a:pathLst>
                <a:path extrusionOk="0" h="159" w="292">
                  <a:moveTo>
                    <a:pt x="182" y="1"/>
                  </a:moveTo>
                  <a:cubicBezTo>
                    <a:pt x="181" y="2"/>
                    <a:pt x="179" y="3"/>
                    <a:pt x="177" y="4"/>
                  </a:cubicBezTo>
                  <a:cubicBezTo>
                    <a:pt x="137" y="27"/>
                    <a:pt x="88" y="24"/>
                    <a:pt x="51" y="0"/>
                  </a:cubicBezTo>
                  <a:cubicBezTo>
                    <a:pt x="23" y="41"/>
                    <a:pt x="6" y="86"/>
                    <a:pt x="0" y="132"/>
                  </a:cubicBezTo>
                  <a:cubicBezTo>
                    <a:pt x="35" y="149"/>
                    <a:pt x="75" y="159"/>
                    <a:pt x="117" y="159"/>
                  </a:cubicBezTo>
                  <a:cubicBezTo>
                    <a:pt x="184" y="159"/>
                    <a:pt x="245" y="134"/>
                    <a:pt x="292" y="92"/>
                  </a:cubicBezTo>
                  <a:cubicBezTo>
                    <a:pt x="250" y="71"/>
                    <a:pt x="212" y="41"/>
                    <a:pt x="182" y="1"/>
                  </a:cubicBezTo>
                  <a:close/>
                </a:path>
              </a:pathLst>
            </a:custGeom>
            <a:solidFill>
              <a:srgbClr val="337F6E"/>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F0F0F0"/>
                </a:solidFill>
              </a:endParaRPr>
            </a:p>
          </p:txBody>
        </p:sp>
        <p:sp>
          <p:nvSpPr>
            <p:cNvPr id="2397" name="Google Shape;2397;p135"/>
            <p:cNvSpPr txBox="1"/>
            <p:nvPr/>
          </p:nvSpPr>
          <p:spPr>
            <a:xfrm rot="-2245873">
              <a:off x="6365545" y="3185181"/>
              <a:ext cx="1258995" cy="543413"/>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800">
                  <a:solidFill>
                    <a:srgbClr val="F0F0F0"/>
                  </a:solidFill>
                  <a:latin typeface="Montserrat"/>
                  <a:ea typeface="Montserrat"/>
                  <a:cs typeface="Montserrat"/>
                  <a:sym typeface="Montserrat"/>
                </a:rPr>
                <a:t>Desarrollo y formación </a:t>
              </a:r>
              <a:endParaRPr sz="800">
                <a:solidFill>
                  <a:srgbClr val="F0F0F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s" sz="800">
                  <a:solidFill>
                    <a:srgbClr val="F0F0F0"/>
                  </a:solidFill>
                  <a:latin typeface="Montserrat"/>
                  <a:ea typeface="Montserrat"/>
                  <a:cs typeface="Montserrat"/>
                  <a:sym typeface="Montserrat"/>
                </a:rPr>
                <a:t>Liderazgo</a:t>
              </a:r>
              <a:endParaRPr sz="800">
                <a:solidFill>
                  <a:srgbClr val="F0F0F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s" sz="800">
                  <a:solidFill>
                    <a:srgbClr val="F0F0F0"/>
                  </a:solidFill>
                  <a:latin typeface="Montserrat"/>
                  <a:ea typeface="Montserrat"/>
                  <a:cs typeface="Montserrat"/>
                  <a:sym typeface="Montserrat"/>
                </a:rPr>
                <a:t>Supervisión</a:t>
              </a:r>
              <a:endParaRPr sz="800">
                <a:solidFill>
                  <a:srgbClr val="F0F0F0"/>
                </a:solidFill>
                <a:latin typeface="Montserrat"/>
                <a:ea typeface="Montserrat"/>
                <a:cs typeface="Montserrat"/>
                <a:sym typeface="Montserrat"/>
              </a:endParaRPr>
            </a:p>
            <a:p>
              <a:pPr indent="0" lvl="0" marL="0" rtl="0" algn="l">
                <a:spcBef>
                  <a:spcPts val="0"/>
                </a:spcBef>
                <a:spcAft>
                  <a:spcPts val="0"/>
                </a:spcAft>
                <a:buNone/>
              </a:pPr>
              <a:r>
                <a:t/>
              </a:r>
              <a:endParaRPr sz="800">
                <a:solidFill>
                  <a:srgbClr val="F0F0F0"/>
                </a:solidFill>
                <a:latin typeface="Montserrat"/>
                <a:ea typeface="Montserrat"/>
                <a:cs typeface="Montserrat"/>
                <a:sym typeface="Montserrat"/>
              </a:endParaRPr>
            </a:p>
          </p:txBody>
        </p:sp>
        <p:sp>
          <p:nvSpPr>
            <p:cNvPr id="2398" name="Google Shape;2398;p135"/>
            <p:cNvSpPr/>
            <p:nvPr/>
          </p:nvSpPr>
          <p:spPr>
            <a:xfrm rot="-2081187">
              <a:off x="6714574" y="1333359"/>
              <a:ext cx="1108186" cy="1729187"/>
            </a:xfrm>
            <a:custGeom>
              <a:rect b="b" l="l" r="r" t="t"/>
              <a:pathLst>
                <a:path extrusionOk="0" h="289" w="184">
                  <a:moveTo>
                    <a:pt x="161" y="0"/>
                  </a:moveTo>
                  <a:cubicBezTo>
                    <a:pt x="128" y="34"/>
                    <a:pt x="87" y="60"/>
                    <a:pt x="40" y="76"/>
                  </a:cubicBezTo>
                  <a:cubicBezTo>
                    <a:pt x="52" y="121"/>
                    <a:pt x="36" y="170"/>
                    <a:pt x="0" y="200"/>
                  </a:cubicBezTo>
                  <a:cubicBezTo>
                    <a:pt x="29" y="240"/>
                    <a:pt x="67" y="270"/>
                    <a:pt x="109" y="289"/>
                  </a:cubicBezTo>
                  <a:cubicBezTo>
                    <a:pt x="155" y="242"/>
                    <a:pt x="184" y="178"/>
                    <a:pt x="184" y="106"/>
                  </a:cubicBezTo>
                  <a:cubicBezTo>
                    <a:pt x="184" y="69"/>
                    <a:pt x="176" y="33"/>
                    <a:pt x="161" y="0"/>
                  </a:cubicBezTo>
                  <a:close/>
                </a:path>
              </a:pathLst>
            </a:custGeom>
            <a:solidFill>
              <a:srgbClr val="26BDBF"/>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F0F0F0"/>
                </a:solidFill>
              </a:endParaRPr>
            </a:p>
          </p:txBody>
        </p:sp>
        <p:sp>
          <p:nvSpPr>
            <p:cNvPr id="2399" name="Google Shape;2399;p135"/>
            <p:cNvSpPr txBox="1"/>
            <p:nvPr/>
          </p:nvSpPr>
          <p:spPr>
            <a:xfrm rot="4352156">
              <a:off x="6745365" y="1961219"/>
              <a:ext cx="1259004" cy="543289"/>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800">
                  <a:solidFill>
                    <a:srgbClr val="F0F0F0"/>
                  </a:solidFill>
                  <a:latin typeface="Montserrat"/>
                  <a:ea typeface="Montserrat"/>
                  <a:cs typeface="Montserrat"/>
                  <a:sym typeface="Montserrat"/>
                </a:rPr>
                <a:t>Atracción, reclutamiento</a:t>
              </a:r>
              <a:endParaRPr sz="800">
                <a:solidFill>
                  <a:srgbClr val="F0F0F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s" sz="800">
                  <a:solidFill>
                    <a:srgbClr val="F0F0F0"/>
                  </a:solidFill>
                  <a:latin typeface="Montserrat"/>
                  <a:ea typeface="Montserrat"/>
                  <a:cs typeface="Montserrat"/>
                  <a:sym typeface="Montserrat"/>
                </a:rPr>
                <a:t> y selección</a:t>
              </a:r>
              <a:endParaRPr sz="800">
                <a:solidFill>
                  <a:srgbClr val="F0F0F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s" sz="800">
                  <a:solidFill>
                    <a:srgbClr val="F0F0F0"/>
                  </a:solidFill>
                  <a:latin typeface="Montserrat"/>
                  <a:ea typeface="Montserrat"/>
                  <a:cs typeface="Montserrat"/>
                  <a:sym typeface="Montserrat"/>
                </a:rPr>
                <a:t>Inducción</a:t>
              </a:r>
              <a:endParaRPr sz="800">
                <a:solidFill>
                  <a:srgbClr val="F0F0F0"/>
                </a:solidFill>
                <a:latin typeface="Montserrat"/>
                <a:ea typeface="Montserrat"/>
                <a:cs typeface="Montserrat"/>
                <a:sym typeface="Montserrat"/>
              </a:endParaRPr>
            </a:p>
            <a:p>
              <a:pPr indent="0" lvl="0" marL="0" rtl="0" algn="l">
                <a:spcBef>
                  <a:spcPts val="0"/>
                </a:spcBef>
                <a:spcAft>
                  <a:spcPts val="0"/>
                </a:spcAft>
                <a:buNone/>
              </a:pPr>
              <a:r>
                <a:t/>
              </a:r>
              <a:endParaRPr sz="800">
                <a:solidFill>
                  <a:srgbClr val="F0F0F0"/>
                </a:solidFill>
                <a:latin typeface="Montserrat"/>
                <a:ea typeface="Montserrat"/>
                <a:cs typeface="Montserrat"/>
                <a:sym typeface="Montserrat"/>
              </a:endParaRPr>
            </a:p>
          </p:txBody>
        </p:sp>
        <p:sp>
          <p:nvSpPr>
            <p:cNvPr id="2400" name="Google Shape;2400;p135"/>
            <p:cNvSpPr/>
            <p:nvPr/>
          </p:nvSpPr>
          <p:spPr>
            <a:xfrm rot="-2081187">
              <a:off x="5518078" y="823243"/>
              <a:ext cx="1550179" cy="1296891"/>
            </a:xfrm>
            <a:custGeom>
              <a:rect b="b" l="l" r="r" t="t"/>
              <a:pathLst>
                <a:path extrusionOk="0" h="217" w="258">
                  <a:moveTo>
                    <a:pt x="132" y="200"/>
                  </a:moveTo>
                  <a:cubicBezTo>
                    <a:pt x="135" y="205"/>
                    <a:pt x="138" y="211"/>
                    <a:pt x="140" y="217"/>
                  </a:cubicBezTo>
                  <a:cubicBezTo>
                    <a:pt x="186" y="200"/>
                    <a:pt x="227" y="174"/>
                    <a:pt x="258" y="140"/>
                  </a:cubicBezTo>
                  <a:cubicBezTo>
                    <a:pt x="215" y="57"/>
                    <a:pt x="128" y="0"/>
                    <a:pt x="27" y="0"/>
                  </a:cubicBezTo>
                  <a:cubicBezTo>
                    <a:pt x="18" y="0"/>
                    <a:pt x="9" y="0"/>
                    <a:pt x="0" y="1"/>
                  </a:cubicBezTo>
                  <a:cubicBezTo>
                    <a:pt x="21" y="43"/>
                    <a:pt x="34" y="90"/>
                    <a:pt x="34" y="140"/>
                  </a:cubicBezTo>
                  <a:cubicBezTo>
                    <a:pt x="74" y="142"/>
                    <a:pt x="111" y="163"/>
                    <a:pt x="132" y="200"/>
                  </a:cubicBezTo>
                  <a:close/>
                </a:path>
              </a:pathLst>
            </a:custGeom>
            <a:solidFill>
              <a:srgbClr val="055CF2"/>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F0F0F0"/>
                </a:solidFill>
              </a:endParaRPr>
            </a:p>
          </p:txBody>
        </p:sp>
        <p:sp>
          <p:nvSpPr>
            <p:cNvPr id="2401" name="Google Shape;2401;p135"/>
            <p:cNvSpPr txBox="1"/>
            <p:nvPr/>
          </p:nvSpPr>
          <p:spPr>
            <a:xfrm>
              <a:off x="5671007" y="1173232"/>
              <a:ext cx="1258800" cy="54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800">
                  <a:solidFill>
                    <a:srgbClr val="F0F0F0"/>
                  </a:solidFill>
                  <a:latin typeface="Montserrat"/>
                  <a:ea typeface="Montserrat"/>
                  <a:cs typeface="Montserrat"/>
                  <a:sym typeface="Montserrat"/>
                </a:rPr>
                <a:t>Compromiso del contexto</a:t>
              </a:r>
              <a:endParaRPr sz="800">
                <a:solidFill>
                  <a:srgbClr val="F0F0F0"/>
                </a:solidFill>
                <a:latin typeface="Montserrat"/>
                <a:ea typeface="Montserrat"/>
                <a:cs typeface="Montserrat"/>
                <a:sym typeface="Montserrat"/>
              </a:endParaRPr>
            </a:p>
            <a:p>
              <a:pPr indent="0" lvl="0" marL="0" rtl="0" algn="ctr">
                <a:spcBef>
                  <a:spcPts val="0"/>
                </a:spcBef>
                <a:spcAft>
                  <a:spcPts val="0"/>
                </a:spcAft>
                <a:buNone/>
              </a:pPr>
              <a:r>
                <a:rPr lang="es" sz="800">
                  <a:solidFill>
                    <a:srgbClr val="F0F0F0"/>
                  </a:solidFill>
                  <a:latin typeface="Montserrat"/>
                  <a:ea typeface="Montserrat"/>
                  <a:cs typeface="Montserrat"/>
                  <a:sym typeface="Montserrat"/>
                </a:rPr>
                <a:t>Integración de diversidad</a:t>
              </a:r>
              <a:endParaRPr sz="800">
                <a:solidFill>
                  <a:srgbClr val="F0F0F0"/>
                </a:solidFill>
                <a:latin typeface="Montserrat"/>
                <a:ea typeface="Montserrat"/>
                <a:cs typeface="Montserrat"/>
                <a:sym typeface="Montserrat"/>
              </a:endParaRPr>
            </a:p>
          </p:txBody>
        </p:sp>
      </p:grpSp>
      <p:pic>
        <p:nvPicPr>
          <p:cNvPr id="2402" name="Google Shape;2402;p135"/>
          <p:cNvPicPr preferRelativeResize="0"/>
          <p:nvPr/>
        </p:nvPicPr>
        <p:blipFill>
          <a:blip r:embed="rId4">
            <a:alphaModFix/>
          </a:blip>
          <a:stretch>
            <a:fillRect/>
          </a:stretch>
        </p:blipFill>
        <p:spPr>
          <a:xfrm flipH="1" rot="-5400000">
            <a:off x="348287" y="712488"/>
            <a:ext cx="1583475" cy="2247350"/>
          </a:xfrm>
          <a:prstGeom prst="rect">
            <a:avLst/>
          </a:prstGeom>
          <a:noFill/>
          <a:ln>
            <a:noFill/>
          </a:ln>
        </p:spPr>
      </p:pic>
      <p:sp>
        <p:nvSpPr>
          <p:cNvPr id="2403" name="Google Shape;2403;p135"/>
          <p:cNvSpPr txBox="1"/>
          <p:nvPr/>
        </p:nvSpPr>
        <p:spPr>
          <a:xfrm>
            <a:off x="8536750" y="4577325"/>
            <a:ext cx="3351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113</a:t>
            </a:r>
            <a:endParaRPr sz="1500">
              <a:latin typeface="Bitter"/>
              <a:ea typeface="Bitter"/>
              <a:cs typeface="Bitter"/>
              <a:sym typeface="Bitte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07" name="Shape 2407"/>
        <p:cNvGrpSpPr/>
        <p:nvPr/>
      </p:nvGrpSpPr>
      <p:grpSpPr>
        <a:xfrm>
          <a:off x="0" y="0"/>
          <a:ext cx="0" cy="0"/>
          <a:chOff x="0" y="0"/>
          <a:chExt cx="0" cy="0"/>
        </a:xfrm>
      </p:grpSpPr>
      <p:sp>
        <p:nvSpPr>
          <p:cNvPr id="2408" name="Google Shape;2408;p136"/>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409" name="Google Shape;2409;p136"/>
          <p:cNvSpPr txBox="1"/>
          <p:nvPr/>
        </p:nvSpPr>
        <p:spPr>
          <a:xfrm>
            <a:off x="4369640" y="2040730"/>
            <a:ext cx="2529900" cy="417300"/>
          </a:xfrm>
          <a:prstGeom prst="rect">
            <a:avLst/>
          </a:prstGeom>
          <a:noFill/>
          <a:ln>
            <a:noFill/>
          </a:ln>
        </p:spPr>
        <p:txBody>
          <a:bodyPr anchorCtr="0" anchor="t" bIns="0" lIns="0" spcFirstLastPara="1" rIns="0" wrap="square" tIns="5775">
            <a:noAutofit/>
          </a:bodyPr>
          <a:lstStyle/>
          <a:p>
            <a:pPr indent="0" lvl="0" marL="0" marR="0" rtl="0" algn="l">
              <a:lnSpc>
                <a:spcPct val="100000"/>
              </a:lnSpc>
              <a:spcBef>
                <a:spcPts val="0"/>
              </a:spcBef>
              <a:spcAft>
                <a:spcPts val="0"/>
              </a:spcAft>
              <a:buNone/>
            </a:pPr>
            <a:r>
              <a:rPr i="1" lang="es" sz="2700">
                <a:solidFill>
                  <a:srgbClr val="F20A66"/>
                </a:solidFill>
                <a:latin typeface="Bitter"/>
                <a:ea typeface="Bitter"/>
                <a:cs typeface="Bitter"/>
                <a:sym typeface="Bitter"/>
              </a:rPr>
              <a:t>En relación a</a:t>
            </a:r>
            <a:endParaRPr i="1" sz="2700">
              <a:solidFill>
                <a:srgbClr val="F20A66"/>
              </a:solidFill>
              <a:latin typeface="Bitter"/>
              <a:ea typeface="Bitter"/>
              <a:cs typeface="Bitter"/>
              <a:sym typeface="Bitter"/>
            </a:endParaRPr>
          </a:p>
          <a:p>
            <a:pPr indent="0" lvl="0" marL="0" marR="0" rtl="0" algn="l">
              <a:lnSpc>
                <a:spcPct val="100000"/>
              </a:lnSpc>
              <a:spcBef>
                <a:spcPts val="0"/>
              </a:spcBef>
              <a:spcAft>
                <a:spcPts val="0"/>
              </a:spcAft>
              <a:buNone/>
            </a:pPr>
            <a:r>
              <a:rPr i="1" lang="es" sz="2700">
                <a:solidFill>
                  <a:srgbClr val="F20A66"/>
                </a:solidFill>
                <a:latin typeface="Bitter"/>
                <a:ea typeface="Bitter"/>
                <a:cs typeface="Bitter"/>
                <a:sym typeface="Bitter"/>
              </a:rPr>
              <a:t>la Formación</a:t>
            </a:r>
            <a:endParaRPr sz="2700">
              <a:solidFill>
                <a:srgbClr val="F20A66"/>
              </a:solidFill>
              <a:latin typeface="Bitter"/>
              <a:ea typeface="Bitter"/>
              <a:cs typeface="Bitter"/>
              <a:sym typeface="Bitter"/>
            </a:endParaRPr>
          </a:p>
        </p:txBody>
      </p:sp>
      <p:sp>
        <p:nvSpPr>
          <p:cNvPr id="2410" name="Google Shape;2410;p136"/>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114</a:t>
            </a:r>
            <a:endParaRPr sz="1500">
              <a:latin typeface="Bitter"/>
              <a:ea typeface="Bitter"/>
              <a:cs typeface="Bitter"/>
              <a:sym typeface="Bitter"/>
            </a:endParaRPr>
          </a:p>
        </p:txBody>
      </p:sp>
      <p:sp>
        <p:nvSpPr>
          <p:cNvPr id="2411" name="Google Shape;2411;p136"/>
          <p:cNvSpPr txBox="1"/>
          <p:nvPr/>
        </p:nvSpPr>
        <p:spPr>
          <a:xfrm>
            <a:off x="4127347" y="248225"/>
            <a:ext cx="1209900" cy="1431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b="1" lang="es" sz="900">
                <a:solidFill>
                  <a:srgbClr val="A4DB3B"/>
                </a:solidFill>
                <a:latin typeface="Bitter"/>
                <a:ea typeface="Bitter"/>
                <a:cs typeface="Bitter"/>
                <a:sym typeface="Bitter"/>
              </a:rPr>
              <a:t>Recomendaciones</a:t>
            </a:r>
            <a:endParaRPr sz="900">
              <a:solidFill>
                <a:srgbClr val="A4DB3B"/>
              </a:solidFill>
              <a:latin typeface="Bitter"/>
              <a:ea typeface="Bitter"/>
              <a:cs typeface="Bitter"/>
              <a:sym typeface="Bitter"/>
            </a:endParaRPr>
          </a:p>
        </p:txBody>
      </p:sp>
      <p:sp>
        <p:nvSpPr>
          <p:cNvPr id="2412" name="Google Shape;2412;p136"/>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a:t>
            </a:r>
            <a:r>
              <a:rPr lang="es" sz="700">
                <a:solidFill>
                  <a:srgbClr val="2E75FF"/>
                </a:solidFill>
                <a:latin typeface="Montserrat Light"/>
                <a:ea typeface="Montserrat Light"/>
                <a:cs typeface="Montserrat Light"/>
                <a:sym typeface="Montserrat Light"/>
              </a:rPr>
              <a:t> de resultados  Fase Diagnóstico</a:t>
            </a:r>
            <a:endParaRPr sz="700">
              <a:latin typeface="Montserrat Light"/>
              <a:ea typeface="Montserrat Light"/>
              <a:cs typeface="Montserrat Light"/>
              <a:sym typeface="Montserrat Light"/>
            </a:endParaRPr>
          </a:p>
        </p:txBody>
      </p:sp>
      <p:sp>
        <p:nvSpPr>
          <p:cNvPr id="2413" name="Google Shape;2413;p136"/>
          <p:cNvSpPr/>
          <p:nvPr/>
        </p:nvSpPr>
        <p:spPr>
          <a:xfrm>
            <a:off x="386319" y="633458"/>
            <a:ext cx="3713700" cy="3876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414" name="Google Shape;2414;p136"/>
          <p:cNvSpPr/>
          <p:nvPr/>
        </p:nvSpPr>
        <p:spPr>
          <a:xfrm>
            <a:off x="3743325" y="1860501"/>
            <a:ext cx="857818" cy="0"/>
          </a:xfrm>
          <a:custGeom>
            <a:rect b="b" l="l" r="r" t="t"/>
            <a:pathLst>
              <a:path extrusionOk="0" h="120000" w="1885315">
                <a:moveTo>
                  <a:pt x="0" y="0"/>
                </a:moveTo>
                <a:lnTo>
                  <a:pt x="1884759" y="0"/>
                </a:lnTo>
              </a:path>
            </a:pathLst>
          </a:custGeom>
          <a:noFill/>
          <a:ln cap="flat" cmpd="sng" w="83750">
            <a:solidFill>
              <a:srgbClr val="4FC9A3"/>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pic>
        <p:nvPicPr>
          <p:cNvPr id="2415" name="Google Shape;2415;p136"/>
          <p:cNvPicPr preferRelativeResize="0"/>
          <p:nvPr/>
        </p:nvPicPr>
        <p:blipFill>
          <a:blip r:embed="rId5">
            <a:alphaModFix/>
          </a:blip>
          <a:stretch>
            <a:fillRect/>
          </a:stretch>
        </p:blipFill>
        <p:spPr>
          <a:xfrm>
            <a:off x="4369650" y="947200"/>
            <a:ext cx="654650" cy="654650"/>
          </a:xfrm>
          <a:prstGeom prst="rect">
            <a:avLst/>
          </a:prstGeom>
          <a:noFill/>
          <a:ln>
            <a:noFill/>
          </a:ln>
        </p:spPr>
      </p:pic>
      <p:sp>
        <p:nvSpPr>
          <p:cNvPr id="2416" name="Google Shape;2416;p136"/>
          <p:cNvSpPr txBox="1"/>
          <p:nvPr/>
        </p:nvSpPr>
        <p:spPr>
          <a:xfrm>
            <a:off x="4300950" y="3013075"/>
            <a:ext cx="3663300" cy="12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
              </a:spcBef>
              <a:spcAft>
                <a:spcPts val="0"/>
              </a:spcAft>
              <a:buNone/>
            </a:pPr>
            <a:r>
              <a:rPr lang="es" sz="900">
                <a:solidFill>
                  <a:srgbClr val="414140"/>
                </a:solidFill>
                <a:latin typeface="Montserrat"/>
                <a:ea typeface="Montserrat"/>
                <a:cs typeface="Montserrat"/>
                <a:sym typeface="Montserrat"/>
              </a:rPr>
              <a:t>En esta sección se detallan las consideraciones que se recomienda tomar en cuenta para el diseño e implementación de las instancias o procesos de formación que se articulen por medio del sistema.</a:t>
            </a:r>
            <a:endParaRPr sz="9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None/>
            </a:pPr>
            <a:r>
              <a:rPr b="1" lang="es" sz="900">
                <a:solidFill>
                  <a:srgbClr val="414140"/>
                </a:solidFill>
                <a:latin typeface="Montserrat"/>
                <a:ea typeface="Montserrat"/>
                <a:cs typeface="Montserrat"/>
                <a:sym typeface="Montserrat"/>
              </a:rPr>
              <a:t>Se establecen recomendaciones acerca de:</a:t>
            </a:r>
            <a:endParaRPr b="1" sz="900">
              <a:solidFill>
                <a:srgbClr val="414140"/>
              </a:solidFill>
              <a:latin typeface="Montserrat"/>
              <a:ea typeface="Montserrat"/>
              <a:cs typeface="Montserrat"/>
              <a:sym typeface="Montserrat"/>
            </a:endParaRPr>
          </a:p>
          <a:p>
            <a:pPr indent="-285750" lvl="0" marL="457200" rtl="0" algn="l">
              <a:lnSpc>
                <a:spcPct val="115000"/>
              </a:lnSpc>
              <a:spcBef>
                <a:spcPts val="100"/>
              </a:spcBef>
              <a:spcAft>
                <a:spcPts val="0"/>
              </a:spcAft>
              <a:buClr>
                <a:srgbClr val="414140"/>
              </a:buClr>
              <a:buSzPts val="900"/>
              <a:buFont typeface="Montserrat"/>
              <a:buChar char="●"/>
            </a:pPr>
            <a:r>
              <a:rPr lang="es" sz="900">
                <a:solidFill>
                  <a:srgbClr val="414140"/>
                </a:solidFill>
                <a:latin typeface="Montserrat"/>
                <a:ea typeface="Montserrat"/>
                <a:cs typeface="Montserrat"/>
                <a:sym typeface="Montserrat"/>
              </a:rPr>
              <a:t>Metodologías de enseñanza y aprendizaje</a:t>
            </a:r>
            <a:endParaRPr sz="900">
              <a:solidFill>
                <a:srgbClr val="414140"/>
              </a:solidFill>
              <a:latin typeface="Montserrat"/>
              <a:ea typeface="Montserrat"/>
              <a:cs typeface="Montserrat"/>
              <a:sym typeface="Montserrat"/>
            </a:endParaRPr>
          </a:p>
          <a:p>
            <a:pPr indent="-285750" lvl="0" marL="457200" rtl="0" algn="l">
              <a:lnSpc>
                <a:spcPct val="115000"/>
              </a:lnSpc>
              <a:spcBef>
                <a:spcPts val="0"/>
              </a:spcBef>
              <a:spcAft>
                <a:spcPts val="0"/>
              </a:spcAft>
              <a:buClr>
                <a:srgbClr val="414140"/>
              </a:buClr>
              <a:buSzPts val="900"/>
              <a:buFont typeface="Montserrat"/>
              <a:buChar char="●"/>
            </a:pPr>
            <a:r>
              <a:rPr lang="es" sz="900">
                <a:solidFill>
                  <a:srgbClr val="414140"/>
                </a:solidFill>
                <a:latin typeface="Montserrat"/>
                <a:ea typeface="Montserrat"/>
                <a:cs typeface="Montserrat"/>
                <a:sym typeface="Montserrat"/>
              </a:rPr>
              <a:t>Modelo organizacional de trabajo</a:t>
            </a:r>
            <a:endParaRPr sz="900">
              <a:solidFill>
                <a:srgbClr val="414140"/>
              </a:solidFill>
              <a:latin typeface="Montserrat"/>
              <a:ea typeface="Montserrat"/>
              <a:cs typeface="Montserrat"/>
              <a:sym typeface="Montserrat"/>
            </a:endParaRPr>
          </a:p>
          <a:p>
            <a:pPr indent="-285750" lvl="0" marL="457200" rtl="0" algn="l">
              <a:lnSpc>
                <a:spcPct val="115000"/>
              </a:lnSpc>
              <a:spcBef>
                <a:spcPts val="0"/>
              </a:spcBef>
              <a:spcAft>
                <a:spcPts val="0"/>
              </a:spcAft>
              <a:buClr>
                <a:srgbClr val="414140"/>
              </a:buClr>
              <a:buSzPts val="900"/>
              <a:buFont typeface="Montserrat"/>
              <a:buChar char="●"/>
            </a:pPr>
            <a:r>
              <a:rPr lang="es" sz="900">
                <a:solidFill>
                  <a:srgbClr val="414140"/>
                </a:solidFill>
                <a:latin typeface="Montserrat"/>
                <a:ea typeface="Montserrat"/>
                <a:cs typeface="Montserrat"/>
                <a:sym typeface="Montserrat"/>
              </a:rPr>
              <a:t>Competencias laborales</a:t>
            </a:r>
            <a:endParaRPr sz="9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None/>
            </a:pPr>
            <a:r>
              <a:t/>
            </a:r>
            <a:endParaRPr sz="900">
              <a:solidFill>
                <a:srgbClr val="414140"/>
              </a:solidFill>
              <a:latin typeface="Montserrat"/>
              <a:ea typeface="Montserrat"/>
              <a:cs typeface="Montserrat"/>
              <a:sym typeface="Montserrat"/>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20" name="Shape 2420"/>
        <p:cNvGrpSpPr/>
        <p:nvPr/>
      </p:nvGrpSpPr>
      <p:grpSpPr>
        <a:xfrm>
          <a:off x="0" y="0"/>
          <a:ext cx="0" cy="0"/>
          <a:chOff x="0" y="0"/>
          <a:chExt cx="0" cy="0"/>
        </a:xfrm>
      </p:grpSpPr>
      <p:sp>
        <p:nvSpPr>
          <p:cNvPr id="2421" name="Google Shape;2421;p137"/>
          <p:cNvSpPr/>
          <p:nvPr/>
        </p:nvSpPr>
        <p:spPr>
          <a:xfrm>
            <a:off x="5575674" y="1654875"/>
            <a:ext cx="2143200" cy="2143200"/>
          </a:xfrm>
          <a:prstGeom prst="ellipse">
            <a:avLst/>
          </a:prstGeom>
          <a:solidFill>
            <a:srgbClr val="FFFFFF"/>
          </a:solidFill>
          <a:ln>
            <a:noFill/>
          </a:ln>
          <a:effectLst>
            <a:outerShdw blurRad="200025" rotWithShape="0" algn="bl" dir="5400000" dist="19050">
              <a:srgbClr val="21217F">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137"/>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423" name="Google Shape;2423;p137"/>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115</a:t>
            </a:r>
            <a:endParaRPr sz="1500">
              <a:latin typeface="Bitter"/>
              <a:ea typeface="Bitter"/>
              <a:cs typeface="Bitter"/>
              <a:sym typeface="Bitter"/>
            </a:endParaRPr>
          </a:p>
        </p:txBody>
      </p:sp>
      <p:sp>
        <p:nvSpPr>
          <p:cNvPr id="2424" name="Google Shape;2424;p137"/>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2425" name="Google Shape;2425;p137"/>
          <p:cNvSpPr txBox="1"/>
          <p:nvPr/>
        </p:nvSpPr>
        <p:spPr>
          <a:xfrm>
            <a:off x="643275" y="1923400"/>
            <a:ext cx="35325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Para la metodología de enseñanza y aprendizaje de la formación, se proponen recomendaciones para lograr efectividad en la capacitación; mayor transferencia de lo aprendido al puesto de trabajo, mejorando el desempeño laboral de los trabajadores, y generando resultados e impactos visibles en los NNA.</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Todas las instancias o procesos de aprendizajes que se articulen por medio del sistema de formación para los trabajadores de las residencias deben basarse en metodologías de enseñanza centradas en aprendizaje de adultos, tanto formales como informales, considerando los puntos descritos a continuación.</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2426" name="Google Shape;2426;p137"/>
          <p:cNvSpPr txBox="1"/>
          <p:nvPr/>
        </p:nvSpPr>
        <p:spPr>
          <a:xfrm>
            <a:off x="577175" y="229775"/>
            <a:ext cx="38568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Metodologías de enseñanza y aprendizaje</a:t>
            </a:r>
            <a:endParaRPr b="1" i="1" sz="1200">
              <a:solidFill>
                <a:srgbClr val="055CF2"/>
              </a:solidFill>
              <a:latin typeface="Bitter"/>
              <a:ea typeface="Bitter"/>
              <a:cs typeface="Bitter"/>
              <a:sym typeface="Bitter"/>
            </a:endParaRPr>
          </a:p>
        </p:txBody>
      </p:sp>
      <p:pic>
        <p:nvPicPr>
          <p:cNvPr id="2427" name="Google Shape;2427;p137"/>
          <p:cNvPicPr preferRelativeResize="0"/>
          <p:nvPr/>
        </p:nvPicPr>
        <p:blipFill>
          <a:blip r:embed="rId4">
            <a:alphaModFix/>
          </a:blip>
          <a:stretch>
            <a:fillRect/>
          </a:stretch>
        </p:blipFill>
        <p:spPr>
          <a:xfrm>
            <a:off x="5761400" y="1885325"/>
            <a:ext cx="1682300" cy="16823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31" name="Shape 2431"/>
        <p:cNvGrpSpPr/>
        <p:nvPr/>
      </p:nvGrpSpPr>
      <p:grpSpPr>
        <a:xfrm>
          <a:off x="0" y="0"/>
          <a:ext cx="0" cy="0"/>
          <a:chOff x="0" y="0"/>
          <a:chExt cx="0" cy="0"/>
        </a:xfrm>
      </p:grpSpPr>
      <p:sp>
        <p:nvSpPr>
          <p:cNvPr id="2432" name="Google Shape;2432;p138"/>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433" name="Google Shape;2433;p138"/>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solidFill>
                <a:schemeClr val="dk1"/>
              </a:solidFill>
              <a:latin typeface="Montserrat Light"/>
              <a:ea typeface="Montserrat Light"/>
              <a:cs typeface="Montserrat Light"/>
              <a:sym typeface="Montserrat Light"/>
            </a:endParaRPr>
          </a:p>
          <a:p>
            <a:pPr indent="0" lvl="0" marL="0" marR="0" rtl="0" algn="ctr">
              <a:lnSpc>
                <a:spcPct val="120000"/>
              </a:lnSpc>
              <a:spcBef>
                <a:spcPts val="0"/>
              </a:spcBef>
              <a:spcAft>
                <a:spcPts val="0"/>
              </a:spcAft>
              <a:buNone/>
            </a:pPr>
            <a:r>
              <a:t/>
            </a:r>
            <a:endParaRPr sz="700">
              <a:solidFill>
                <a:srgbClr val="2E75FF"/>
              </a:solidFill>
              <a:latin typeface="Montserrat Light"/>
              <a:ea typeface="Montserrat Light"/>
              <a:cs typeface="Montserrat Light"/>
              <a:sym typeface="Montserrat Light"/>
            </a:endParaRPr>
          </a:p>
        </p:txBody>
      </p:sp>
      <p:sp>
        <p:nvSpPr>
          <p:cNvPr id="2434" name="Google Shape;2434;p138"/>
          <p:cNvSpPr txBox="1"/>
          <p:nvPr/>
        </p:nvSpPr>
        <p:spPr>
          <a:xfrm>
            <a:off x="8536749" y="4577325"/>
            <a:ext cx="3351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116</a:t>
            </a:r>
            <a:endParaRPr sz="1500">
              <a:latin typeface="Bitter"/>
              <a:ea typeface="Bitter"/>
              <a:cs typeface="Bitter"/>
              <a:sym typeface="Bitter"/>
            </a:endParaRPr>
          </a:p>
        </p:txBody>
      </p:sp>
      <p:sp>
        <p:nvSpPr>
          <p:cNvPr id="2435" name="Google Shape;2435;p138"/>
          <p:cNvSpPr txBox="1"/>
          <p:nvPr/>
        </p:nvSpPr>
        <p:spPr>
          <a:xfrm>
            <a:off x="577175" y="229775"/>
            <a:ext cx="38568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Metodologías de enseñanza y aprendizaje</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b="1" i="1" sz="1200">
              <a:solidFill>
                <a:srgbClr val="055CF2"/>
              </a:solidFill>
              <a:latin typeface="Bitter"/>
              <a:ea typeface="Bitter"/>
              <a:cs typeface="Bitter"/>
              <a:sym typeface="Bitter"/>
            </a:endParaRPr>
          </a:p>
        </p:txBody>
      </p:sp>
      <p:sp>
        <p:nvSpPr>
          <p:cNvPr id="2436" name="Google Shape;2436;p138"/>
          <p:cNvSpPr txBox="1"/>
          <p:nvPr/>
        </p:nvSpPr>
        <p:spPr>
          <a:xfrm>
            <a:off x="4732676" y="1080875"/>
            <a:ext cx="3600300" cy="2122500"/>
          </a:xfrm>
          <a:prstGeom prst="rect">
            <a:avLst/>
          </a:prstGeom>
          <a:noFill/>
          <a:ln>
            <a:noFill/>
          </a:ln>
        </p:spPr>
        <p:txBody>
          <a:bodyPr anchorCtr="0" anchor="t" bIns="75575" lIns="75575" spcFirstLastPara="1" rIns="75575" wrap="square" tIns="75575">
            <a:noAutofit/>
          </a:bodyPr>
          <a:lstStyle/>
          <a:p>
            <a:pPr indent="-152400" lvl="0" marL="101600" rtl="0" algn="l">
              <a:spcBef>
                <a:spcPts val="0"/>
              </a:spcBef>
              <a:spcAft>
                <a:spcPts val="0"/>
              </a:spcAft>
              <a:buClr>
                <a:srgbClr val="21A175"/>
              </a:buClr>
              <a:buSzPts val="800"/>
              <a:buFont typeface="Montserrat"/>
              <a:buChar char="●"/>
            </a:pPr>
            <a:r>
              <a:rPr b="1" lang="es" sz="800">
                <a:solidFill>
                  <a:srgbClr val="21A175"/>
                </a:solidFill>
                <a:latin typeface="Montserrat"/>
                <a:ea typeface="Montserrat"/>
                <a:cs typeface="Montserrat"/>
                <a:sym typeface="Montserrat"/>
              </a:rPr>
              <a:t>Potenciar el aprendizaje experiencial y práctico:</a:t>
            </a:r>
            <a:endParaRPr b="1" sz="800">
              <a:solidFill>
                <a:srgbClr val="21A175"/>
              </a:solidFill>
              <a:latin typeface="Montserrat"/>
              <a:ea typeface="Montserrat"/>
              <a:cs typeface="Montserrat"/>
              <a:sym typeface="Montserrat"/>
            </a:endParaRPr>
          </a:p>
          <a:p>
            <a:pPr indent="0" lvl="0" marL="381000" rtl="0" algn="l">
              <a:spcBef>
                <a:spcPts val="0"/>
              </a:spcBef>
              <a:spcAft>
                <a:spcPts val="0"/>
              </a:spcAft>
              <a:buNone/>
            </a:pPr>
            <a:r>
              <a:rPr lang="es" sz="800">
                <a:solidFill>
                  <a:srgbClr val="414140"/>
                </a:solidFill>
                <a:latin typeface="Montserrat"/>
                <a:ea typeface="Montserrat"/>
                <a:cs typeface="Montserrat"/>
                <a:sym typeface="Montserrat"/>
              </a:rPr>
              <a:t>Que los participantes puedan incorporar aprendizajes y nuevas formas de hacer las cosas a partir de sus propias experiencias y trayectorias laborales. Debe hacer sentido en base a las dificultades, necesidades, experiencias y emociones reales a las que se enfrentan los/as trabajadores, siempre con foco en los NNA y el fin último de las residencias.</a:t>
            </a:r>
            <a:endParaRPr sz="800">
              <a:solidFill>
                <a:srgbClr val="414140"/>
              </a:solidFill>
              <a:latin typeface="Montserrat"/>
              <a:ea typeface="Montserrat"/>
              <a:cs typeface="Montserrat"/>
              <a:sym typeface="Montserrat"/>
            </a:endParaRPr>
          </a:p>
          <a:p>
            <a:pPr indent="-152400" lvl="0" marL="101600" rtl="0" algn="l">
              <a:spcBef>
                <a:spcPts val="0"/>
              </a:spcBef>
              <a:spcAft>
                <a:spcPts val="0"/>
              </a:spcAft>
              <a:buClr>
                <a:srgbClr val="26BDBF"/>
              </a:buClr>
              <a:buSzPts val="800"/>
              <a:buFont typeface="Montserrat"/>
              <a:buChar char="●"/>
            </a:pPr>
            <a:r>
              <a:rPr b="1" lang="es" sz="800">
                <a:solidFill>
                  <a:srgbClr val="26BDBF"/>
                </a:solidFill>
                <a:latin typeface="Montserrat"/>
                <a:ea typeface="Montserrat"/>
                <a:cs typeface="Montserrat"/>
                <a:sym typeface="Montserrat"/>
              </a:rPr>
              <a:t>Favorecer el aprendizaje colectivo: </a:t>
            </a:r>
            <a:endParaRPr b="1" sz="800">
              <a:solidFill>
                <a:srgbClr val="26BDBF"/>
              </a:solidFill>
              <a:latin typeface="Montserrat"/>
              <a:ea typeface="Montserrat"/>
              <a:cs typeface="Montserrat"/>
              <a:sym typeface="Montserrat"/>
            </a:endParaRPr>
          </a:p>
          <a:p>
            <a:pPr indent="0" lvl="0" marL="381000" rtl="0" algn="l">
              <a:spcBef>
                <a:spcPts val="0"/>
              </a:spcBef>
              <a:spcAft>
                <a:spcPts val="0"/>
              </a:spcAft>
              <a:buNone/>
            </a:pPr>
            <a:r>
              <a:rPr lang="es" sz="800">
                <a:solidFill>
                  <a:srgbClr val="414140"/>
                </a:solidFill>
                <a:latin typeface="Montserrat"/>
                <a:ea typeface="Montserrat"/>
                <a:cs typeface="Montserrat"/>
                <a:sym typeface="Montserrat"/>
              </a:rPr>
              <a:t>Para todo el equipo de trabajo, para generar lenguaje y herramientas comunes, con interpretaciones y comprensiones comunes a todos. Favorecer así el aprendizaje entre pares y una cultura de aprendizaje continuo.</a:t>
            </a:r>
            <a:endParaRPr sz="800">
              <a:solidFill>
                <a:srgbClr val="414140"/>
              </a:solidFill>
              <a:latin typeface="Montserrat"/>
              <a:ea typeface="Montserrat"/>
              <a:cs typeface="Montserrat"/>
              <a:sym typeface="Montserrat"/>
            </a:endParaRPr>
          </a:p>
          <a:p>
            <a:pPr indent="0" lvl="0" marL="381000" rtl="0" algn="l">
              <a:spcBef>
                <a:spcPts val="0"/>
              </a:spcBef>
              <a:spcAft>
                <a:spcPts val="0"/>
              </a:spcAft>
              <a:buNone/>
            </a:pPr>
            <a:r>
              <a:t/>
            </a:r>
            <a:endParaRPr sz="800">
              <a:solidFill>
                <a:srgbClr val="414140"/>
              </a:solidFill>
              <a:latin typeface="Montserrat"/>
              <a:ea typeface="Montserrat"/>
              <a:cs typeface="Montserrat"/>
              <a:sym typeface="Montserrat"/>
            </a:endParaRPr>
          </a:p>
          <a:p>
            <a:pPr indent="-152400" lvl="0" marL="101600" rtl="0" algn="l">
              <a:lnSpc>
                <a:spcPct val="100000"/>
              </a:lnSpc>
              <a:spcBef>
                <a:spcPts val="0"/>
              </a:spcBef>
              <a:spcAft>
                <a:spcPts val="0"/>
              </a:spcAft>
              <a:buClr>
                <a:srgbClr val="2EA9FF"/>
              </a:buClr>
              <a:buSzPts val="800"/>
              <a:buFont typeface="Montserrat"/>
              <a:buChar char="●"/>
            </a:pPr>
            <a:r>
              <a:rPr b="1" lang="es" sz="800">
                <a:solidFill>
                  <a:srgbClr val="2EA9FF"/>
                </a:solidFill>
                <a:latin typeface="Montserrat"/>
                <a:ea typeface="Montserrat"/>
                <a:cs typeface="Montserrat"/>
                <a:sym typeface="Montserrat"/>
              </a:rPr>
              <a:t>Evaluar resultados:</a:t>
            </a:r>
            <a:endParaRPr b="1" sz="800">
              <a:solidFill>
                <a:srgbClr val="2EA9FF"/>
              </a:solidFill>
              <a:latin typeface="Montserrat"/>
              <a:ea typeface="Montserrat"/>
              <a:cs typeface="Montserrat"/>
              <a:sym typeface="Montserrat"/>
            </a:endParaRPr>
          </a:p>
          <a:p>
            <a:pPr indent="0" lvl="0" marL="381000" rtl="0" algn="l">
              <a:lnSpc>
                <a:spcPct val="100000"/>
              </a:lnSpc>
              <a:spcBef>
                <a:spcPts val="0"/>
              </a:spcBef>
              <a:spcAft>
                <a:spcPts val="0"/>
              </a:spcAft>
              <a:buNone/>
            </a:pPr>
            <a:r>
              <a:rPr lang="es" sz="800">
                <a:solidFill>
                  <a:srgbClr val="414140"/>
                </a:solidFill>
                <a:latin typeface="Montserrat"/>
                <a:ea typeface="Montserrat"/>
                <a:cs typeface="Montserrat"/>
                <a:sym typeface="Montserrat"/>
              </a:rPr>
              <a:t>La formación debe apoyarse en temáticas y metodologías basadas en experiencias comprobadas de efectividad. Se debe poder medir los resultados del aprendizaje en el desempeño laboral de los/as trabajadores/as, así como en el bienestar y desarrollo de los NNA con quienes trabajan.</a:t>
            </a:r>
            <a:endParaRPr sz="800">
              <a:solidFill>
                <a:srgbClr val="414140"/>
              </a:solidFill>
              <a:latin typeface="Montserrat"/>
              <a:ea typeface="Montserrat"/>
              <a:cs typeface="Montserrat"/>
              <a:sym typeface="Montserrat"/>
            </a:endParaRPr>
          </a:p>
          <a:p>
            <a:pPr indent="-152400" lvl="0" marL="101600" rtl="0" algn="l">
              <a:lnSpc>
                <a:spcPct val="100000"/>
              </a:lnSpc>
              <a:spcBef>
                <a:spcPts val="0"/>
              </a:spcBef>
              <a:spcAft>
                <a:spcPts val="0"/>
              </a:spcAft>
              <a:buClr>
                <a:srgbClr val="055CF2"/>
              </a:buClr>
              <a:buSzPts val="800"/>
              <a:buFont typeface="Montserrat"/>
              <a:buChar char="●"/>
            </a:pPr>
            <a:r>
              <a:rPr b="1" lang="es" sz="800">
                <a:solidFill>
                  <a:srgbClr val="055CF2"/>
                </a:solidFill>
                <a:latin typeface="Montserrat"/>
                <a:ea typeface="Montserrat"/>
                <a:cs typeface="Montserrat"/>
                <a:sym typeface="Montserrat"/>
              </a:rPr>
              <a:t>Perfil del capacitador:</a:t>
            </a:r>
            <a:endParaRPr sz="800">
              <a:solidFill>
                <a:srgbClr val="055CF2"/>
              </a:solidFill>
              <a:latin typeface="Montserrat"/>
              <a:ea typeface="Montserrat"/>
              <a:cs typeface="Montserrat"/>
              <a:sym typeface="Montserrat"/>
            </a:endParaRPr>
          </a:p>
          <a:p>
            <a:pPr indent="0" lvl="0" marL="381000" rtl="0" algn="l">
              <a:lnSpc>
                <a:spcPct val="100000"/>
              </a:lnSpc>
              <a:spcBef>
                <a:spcPts val="0"/>
              </a:spcBef>
              <a:spcAft>
                <a:spcPts val="0"/>
              </a:spcAft>
              <a:buNone/>
            </a:pPr>
            <a:r>
              <a:rPr lang="es" sz="800">
                <a:solidFill>
                  <a:srgbClr val="414140"/>
                </a:solidFill>
                <a:latin typeface="Montserrat"/>
                <a:ea typeface="Montserrat"/>
                <a:cs typeface="Montserrat"/>
                <a:sym typeface="Montserrat"/>
              </a:rPr>
              <a:t>La persona que enseña, forma o capacita, debe manejar el lenguaje adecuado, y tener experiencia en niñez vulnerada, en el trabajo en terreno, y en el tema que expondrá. De lo contrario, no se constituye como un interlocutor válido para los participantes.</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800">
              <a:solidFill>
                <a:srgbClr val="414140"/>
              </a:solidFill>
              <a:latin typeface="Montserrat"/>
              <a:ea typeface="Montserrat"/>
              <a:cs typeface="Montserrat"/>
              <a:sym typeface="Montserrat"/>
            </a:endParaRPr>
          </a:p>
          <a:p>
            <a:pPr indent="0" lvl="0" marL="0" rtl="0" algn="l">
              <a:spcBef>
                <a:spcPts val="0"/>
              </a:spcBef>
              <a:spcAft>
                <a:spcPts val="0"/>
              </a:spcAft>
              <a:buNone/>
            </a:pPr>
            <a:r>
              <a:t/>
            </a:r>
            <a:endParaRPr sz="800">
              <a:solidFill>
                <a:srgbClr val="414140"/>
              </a:solidFill>
              <a:latin typeface="Montserrat"/>
              <a:ea typeface="Montserrat"/>
              <a:cs typeface="Montserrat"/>
              <a:sym typeface="Montserrat"/>
            </a:endParaRPr>
          </a:p>
        </p:txBody>
      </p:sp>
      <p:sp>
        <p:nvSpPr>
          <p:cNvPr id="2437" name="Google Shape;2437;p138"/>
          <p:cNvSpPr txBox="1"/>
          <p:nvPr/>
        </p:nvSpPr>
        <p:spPr>
          <a:xfrm>
            <a:off x="710650" y="1080875"/>
            <a:ext cx="3723300" cy="2320200"/>
          </a:xfrm>
          <a:prstGeom prst="rect">
            <a:avLst/>
          </a:prstGeom>
          <a:noFill/>
          <a:ln>
            <a:noFill/>
          </a:ln>
        </p:spPr>
        <p:txBody>
          <a:bodyPr anchorCtr="0" anchor="t" bIns="75575" lIns="75575" spcFirstLastPara="1" rIns="75575" wrap="square" tIns="75575">
            <a:noAutofit/>
          </a:bodyPr>
          <a:lstStyle/>
          <a:p>
            <a:pPr indent="-152400" lvl="0" marL="101600" rtl="0" algn="l">
              <a:spcBef>
                <a:spcPts val="0"/>
              </a:spcBef>
              <a:spcAft>
                <a:spcPts val="0"/>
              </a:spcAft>
              <a:buClr>
                <a:srgbClr val="9C1FF2"/>
              </a:buClr>
              <a:buSzPts val="800"/>
              <a:buFont typeface="Montserrat"/>
              <a:buChar char="●"/>
            </a:pPr>
            <a:r>
              <a:rPr b="1" lang="es" sz="800">
                <a:solidFill>
                  <a:srgbClr val="9C1FF2"/>
                </a:solidFill>
                <a:latin typeface="Montserrat"/>
                <a:ea typeface="Montserrat"/>
                <a:cs typeface="Montserrat"/>
                <a:sym typeface="Montserrat"/>
              </a:rPr>
              <a:t>Centrarse en las personas:</a:t>
            </a:r>
            <a:endParaRPr b="1" sz="800">
              <a:solidFill>
                <a:srgbClr val="9C1FF2"/>
              </a:solidFill>
              <a:latin typeface="Montserrat"/>
              <a:ea typeface="Montserrat"/>
              <a:cs typeface="Montserrat"/>
              <a:sym typeface="Montserrat"/>
            </a:endParaRPr>
          </a:p>
          <a:p>
            <a:pPr indent="0" lvl="0" marL="381000" rtl="0" algn="l">
              <a:spcBef>
                <a:spcPts val="0"/>
              </a:spcBef>
              <a:spcAft>
                <a:spcPts val="0"/>
              </a:spcAft>
              <a:buNone/>
            </a:pPr>
            <a:r>
              <a:rPr lang="es" sz="800">
                <a:solidFill>
                  <a:srgbClr val="414140"/>
                </a:solidFill>
                <a:latin typeface="Montserrat"/>
                <a:ea typeface="Montserrat"/>
                <a:cs typeface="Montserrat"/>
                <a:sym typeface="Montserrat"/>
              </a:rPr>
              <a:t>Es decir que permita poder adaptarse a la realidad de las residencias, tomando en cuenta que se forma a los/as trabajadores/as para que logren un mejor desempeño en un contexto que está constantemente sujeto a contingencias.</a:t>
            </a:r>
            <a:endParaRPr sz="800">
              <a:solidFill>
                <a:srgbClr val="414140"/>
              </a:solidFill>
              <a:latin typeface="Montserrat"/>
              <a:ea typeface="Montserrat"/>
              <a:cs typeface="Montserrat"/>
              <a:sym typeface="Montserrat"/>
            </a:endParaRPr>
          </a:p>
          <a:p>
            <a:pPr indent="0" lvl="0" marL="0" rtl="0" algn="l">
              <a:spcBef>
                <a:spcPts val="0"/>
              </a:spcBef>
              <a:spcAft>
                <a:spcPts val="0"/>
              </a:spcAft>
              <a:buNone/>
            </a:pPr>
            <a:r>
              <a:t/>
            </a:r>
            <a:endParaRPr sz="800">
              <a:solidFill>
                <a:srgbClr val="414140"/>
              </a:solidFill>
              <a:latin typeface="Montserrat"/>
              <a:ea typeface="Montserrat"/>
              <a:cs typeface="Montserrat"/>
              <a:sym typeface="Montserrat"/>
            </a:endParaRPr>
          </a:p>
          <a:p>
            <a:pPr indent="-152400" lvl="0" marL="101600" rtl="0" algn="l">
              <a:spcBef>
                <a:spcPts val="0"/>
              </a:spcBef>
              <a:spcAft>
                <a:spcPts val="0"/>
              </a:spcAft>
              <a:buClr>
                <a:srgbClr val="F20A66"/>
              </a:buClr>
              <a:buSzPts val="800"/>
              <a:buFont typeface="Montserrat"/>
              <a:buChar char="●"/>
            </a:pPr>
            <a:r>
              <a:rPr b="1" lang="es" sz="800">
                <a:solidFill>
                  <a:srgbClr val="F20A66"/>
                </a:solidFill>
                <a:latin typeface="Montserrat"/>
                <a:ea typeface="Montserrat"/>
                <a:cs typeface="Montserrat"/>
                <a:sym typeface="Montserrat"/>
              </a:rPr>
              <a:t>Fomentar un aprendizaje reflexivo y acompañado:</a:t>
            </a:r>
            <a:endParaRPr b="1" sz="800">
              <a:solidFill>
                <a:srgbClr val="F20A66"/>
              </a:solidFill>
              <a:latin typeface="Montserrat"/>
              <a:ea typeface="Montserrat"/>
              <a:cs typeface="Montserrat"/>
              <a:sym typeface="Montserrat"/>
            </a:endParaRPr>
          </a:p>
          <a:p>
            <a:pPr indent="0" lvl="0" marL="381000" rtl="0" algn="l">
              <a:spcBef>
                <a:spcPts val="0"/>
              </a:spcBef>
              <a:spcAft>
                <a:spcPts val="0"/>
              </a:spcAft>
              <a:buNone/>
            </a:pPr>
            <a:r>
              <a:rPr lang="es" sz="800">
                <a:solidFill>
                  <a:srgbClr val="414140"/>
                </a:solidFill>
                <a:latin typeface="Montserrat"/>
                <a:ea typeface="Montserrat"/>
                <a:cs typeface="Montserrat"/>
                <a:sym typeface="Montserrat"/>
              </a:rPr>
              <a:t>que les permita observar y reflexionar en torno a su situación actual, tanto en su rol laboral de personas significativas para los NNA con el poder de “cambiar vidas”, como en su vida personal, con las emociones que traen y cómo eso influye en el trabajo diario con los NNA. Para esto, la formación debe contar con el acompañamiento, seguimiento y soporte a los/as trabajadores para interiorizar, aplicar y retroalimentar esos aprendizajes de forma práctica.</a:t>
            </a:r>
            <a:endParaRPr sz="800">
              <a:solidFill>
                <a:srgbClr val="414140"/>
              </a:solidFill>
              <a:latin typeface="Montserrat"/>
              <a:ea typeface="Montserrat"/>
              <a:cs typeface="Montserrat"/>
              <a:sym typeface="Montserrat"/>
            </a:endParaRPr>
          </a:p>
          <a:p>
            <a:pPr indent="0" lvl="0" marL="381000" rtl="0" algn="l">
              <a:spcBef>
                <a:spcPts val="0"/>
              </a:spcBef>
              <a:spcAft>
                <a:spcPts val="0"/>
              </a:spcAft>
              <a:buNone/>
            </a:pPr>
            <a:r>
              <a:t/>
            </a:r>
            <a:endParaRPr sz="800">
              <a:solidFill>
                <a:srgbClr val="414140"/>
              </a:solidFill>
              <a:latin typeface="Montserrat"/>
              <a:ea typeface="Montserrat"/>
              <a:cs typeface="Montserrat"/>
              <a:sym typeface="Montserrat"/>
            </a:endParaRPr>
          </a:p>
          <a:p>
            <a:pPr indent="-152400" lvl="0" marL="101600" rtl="0" algn="l">
              <a:spcBef>
                <a:spcPts val="0"/>
              </a:spcBef>
              <a:spcAft>
                <a:spcPts val="0"/>
              </a:spcAft>
              <a:buClr>
                <a:srgbClr val="FA5936"/>
              </a:buClr>
              <a:buSzPts val="800"/>
              <a:buFont typeface="Montserrat"/>
              <a:buChar char="●"/>
            </a:pPr>
            <a:r>
              <a:rPr b="1" lang="es" sz="800">
                <a:solidFill>
                  <a:srgbClr val="FA5936"/>
                </a:solidFill>
                <a:latin typeface="Montserrat"/>
                <a:ea typeface="Montserrat"/>
                <a:cs typeface="Montserrat"/>
                <a:sym typeface="Montserrat"/>
              </a:rPr>
              <a:t>Entregar reconocimiento:</a:t>
            </a:r>
            <a:endParaRPr b="1" sz="800">
              <a:solidFill>
                <a:srgbClr val="FA5936"/>
              </a:solidFill>
              <a:latin typeface="Montserrat"/>
              <a:ea typeface="Montserrat"/>
              <a:cs typeface="Montserrat"/>
              <a:sym typeface="Montserrat"/>
            </a:endParaRPr>
          </a:p>
          <a:p>
            <a:pPr indent="0" lvl="0" marL="381000" rtl="0" algn="l">
              <a:spcBef>
                <a:spcPts val="0"/>
              </a:spcBef>
              <a:spcAft>
                <a:spcPts val="0"/>
              </a:spcAft>
              <a:buNone/>
            </a:pPr>
            <a:r>
              <a:rPr lang="es" sz="800">
                <a:solidFill>
                  <a:srgbClr val="414140"/>
                </a:solidFill>
                <a:latin typeface="Montserrat"/>
                <a:ea typeface="Montserrat"/>
                <a:cs typeface="Montserrat"/>
                <a:sym typeface="Montserrat"/>
              </a:rPr>
              <a:t>La formación y capacitación debe no solo cumplir la función de formar, sino que a su vez, contar con un mecanismo que permita el reconocimiento de la formación entregada para los trabajadores. En ese sentido, la certificación de la formación recibida permite desarrollo de credenciales que aportan en la carrera profesional.</a:t>
            </a:r>
            <a:endParaRPr sz="800">
              <a:solidFill>
                <a:srgbClr val="414140"/>
              </a:solidFill>
              <a:latin typeface="Montserrat"/>
              <a:ea typeface="Montserrat"/>
              <a:cs typeface="Montserrat"/>
              <a:sym typeface="Montserrat"/>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41" name="Shape 2441"/>
        <p:cNvGrpSpPr/>
        <p:nvPr/>
      </p:nvGrpSpPr>
      <p:grpSpPr>
        <a:xfrm>
          <a:off x="0" y="0"/>
          <a:ext cx="0" cy="0"/>
          <a:chOff x="0" y="0"/>
          <a:chExt cx="0" cy="0"/>
        </a:xfrm>
      </p:grpSpPr>
      <p:sp>
        <p:nvSpPr>
          <p:cNvPr id="2442" name="Google Shape;2442;p139"/>
          <p:cNvSpPr/>
          <p:nvPr/>
        </p:nvSpPr>
        <p:spPr>
          <a:xfrm>
            <a:off x="4872900" y="3016575"/>
            <a:ext cx="1517400" cy="770100"/>
          </a:xfrm>
          <a:prstGeom prst="rect">
            <a:avLst/>
          </a:prstGeom>
          <a:solidFill>
            <a:srgbClr val="FF57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139"/>
          <p:cNvSpPr/>
          <p:nvPr/>
        </p:nvSpPr>
        <p:spPr>
          <a:xfrm>
            <a:off x="6512081" y="3016575"/>
            <a:ext cx="1517400" cy="770100"/>
          </a:xfrm>
          <a:prstGeom prst="rect">
            <a:avLst/>
          </a:prstGeom>
          <a:solidFill>
            <a:srgbClr val="FCD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139"/>
          <p:cNvSpPr/>
          <p:nvPr/>
        </p:nvSpPr>
        <p:spPr>
          <a:xfrm>
            <a:off x="4872900" y="3898886"/>
            <a:ext cx="1517400" cy="770100"/>
          </a:xfrm>
          <a:prstGeom prst="rect">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139"/>
          <p:cNvSpPr/>
          <p:nvPr/>
        </p:nvSpPr>
        <p:spPr>
          <a:xfrm>
            <a:off x="6512081" y="3898886"/>
            <a:ext cx="1517400" cy="770100"/>
          </a:xfrm>
          <a:prstGeom prst="rect">
            <a:avLst/>
          </a:prstGeom>
          <a:solidFill>
            <a:srgbClr val="9C1F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139"/>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Modelo organizacional de trabajo:</a:t>
            </a:r>
            <a:endParaRPr b="1" i="1" sz="1200">
              <a:solidFill>
                <a:srgbClr val="055CF2"/>
              </a:solidFill>
              <a:latin typeface="Bitter"/>
              <a:ea typeface="Bitter"/>
              <a:cs typeface="Bitter"/>
              <a:sym typeface="Bitter"/>
            </a:endParaRPr>
          </a:p>
        </p:txBody>
      </p:sp>
      <p:sp>
        <p:nvSpPr>
          <p:cNvPr id="2447" name="Google Shape;2447;p139"/>
          <p:cNvSpPr txBox="1"/>
          <p:nvPr/>
        </p:nvSpPr>
        <p:spPr>
          <a:xfrm>
            <a:off x="8553174" y="4577325"/>
            <a:ext cx="3189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20A66"/>
                </a:solidFill>
                <a:latin typeface="Bitter"/>
                <a:ea typeface="Bitter"/>
                <a:cs typeface="Bitter"/>
                <a:sym typeface="Bitter"/>
              </a:rPr>
              <a:t>117</a:t>
            </a:r>
            <a:endParaRPr sz="1500">
              <a:solidFill>
                <a:srgbClr val="F20A66"/>
              </a:solidFill>
              <a:latin typeface="Bitter"/>
              <a:ea typeface="Bitter"/>
              <a:cs typeface="Bitter"/>
              <a:sym typeface="Bitter"/>
            </a:endParaRPr>
          </a:p>
        </p:txBody>
      </p:sp>
      <p:sp>
        <p:nvSpPr>
          <p:cNvPr id="2448" name="Google Shape;2448;p139"/>
          <p:cNvSpPr txBox="1"/>
          <p:nvPr/>
        </p:nvSpPr>
        <p:spPr>
          <a:xfrm>
            <a:off x="5069130" y="3256800"/>
            <a:ext cx="1185600" cy="240300"/>
          </a:xfrm>
          <a:prstGeom prst="rect">
            <a:avLst/>
          </a:prstGeom>
          <a:noFill/>
          <a:ln>
            <a:noFill/>
          </a:ln>
        </p:spPr>
        <p:txBody>
          <a:bodyPr anchorCtr="0" anchor="ctr" bIns="0" lIns="0" spcFirstLastPara="1" rIns="0" wrap="square" tIns="26550">
            <a:noAutofit/>
          </a:bodyPr>
          <a:lstStyle/>
          <a:p>
            <a:pPr indent="0" lvl="0" marL="0" marR="0" rtl="0" algn="ctr">
              <a:lnSpc>
                <a:spcPct val="115000"/>
              </a:lnSpc>
              <a:spcBef>
                <a:spcPts val="100"/>
              </a:spcBef>
              <a:spcAft>
                <a:spcPts val="0"/>
              </a:spcAft>
              <a:buNone/>
            </a:pPr>
            <a:r>
              <a:rPr b="1" lang="es" sz="900">
                <a:solidFill>
                  <a:srgbClr val="FFFFFF"/>
                </a:solidFill>
                <a:latin typeface="Bitter"/>
                <a:ea typeface="Bitter"/>
                <a:cs typeface="Bitter"/>
                <a:sym typeface="Bitter"/>
              </a:rPr>
              <a:t>Contexto de trabajo</a:t>
            </a:r>
            <a:endParaRPr b="1" sz="900">
              <a:solidFill>
                <a:srgbClr val="FFFFFF"/>
              </a:solidFill>
              <a:latin typeface="Bitter"/>
              <a:ea typeface="Bitter"/>
              <a:cs typeface="Bitter"/>
              <a:sym typeface="Bitter"/>
            </a:endParaRPr>
          </a:p>
        </p:txBody>
      </p:sp>
      <p:sp>
        <p:nvSpPr>
          <p:cNvPr id="2449" name="Google Shape;2449;p139"/>
          <p:cNvSpPr txBox="1"/>
          <p:nvPr/>
        </p:nvSpPr>
        <p:spPr>
          <a:xfrm>
            <a:off x="6602413" y="3181350"/>
            <a:ext cx="1265700" cy="391200"/>
          </a:xfrm>
          <a:prstGeom prst="rect">
            <a:avLst/>
          </a:prstGeom>
          <a:noFill/>
          <a:ln>
            <a:noFill/>
          </a:ln>
        </p:spPr>
        <p:txBody>
          <a:bodyPr anchorCtr="0" anchor="ctr" bIns="0" lIns="0" spcFirstLastPara="1" rIns="0" wrap="square" tIns="26550">
            <a:noAutofit/>
          </a:bodyPr>
          <a:lstStyle/>
          <a:p>
            <a:pPr indent="0" lvl="0" marL="0" marR="0" rtl="0" algn="ctr">
              <a:lnSpc>
                <a:spcPct val="115000"/>
              </a:lnSpc>
              <a:spcBef>
                <a:spcPts val="100"/>
              </a:spcBef>
              <a:spcAft>
                <a:spcPts val="0"/>
              </a:spcAft>
              <a:buNone/>
            </a:pPr>
            <a:r>
              <a:rPr b="1" lang="es" sz="900">
                <a:solidFill>
                  <a:srgbClr val="FFFFFF"/>
                </a:solidFill>
                <a:latin typeface="Bitter"/>
                <a:ea typeface="Bitter"/>
                <a:cs typeface="Bitter"/>
                <a:sym typeface="Bitter"/>
              </a:rPr>
              <a:t>Trabajo con grupos </a:t>
            </a:r>
            <a:endParaRPr b="1" sz="900">
              <a:solidFill>
                <a:srgbClr val="FFFFFF"/>
              </a:solidFill>
              <a:latin typeface="Bitter"/>
              <a:ea typeface="Bitter"/>
              <a:cs typeface="Bitter"/>
              <a:sym typeface="Bitter"/>
            </a:endParaRPr>
          </a:p>
          <a:p>
            <a:pPr indent="0" lvl="0" marL="0" marR="0" rtl="0" algn="ctr">
              <a:lnSpc>
                <a:spcPct val="115000"/>
              </a:lnSpc>
              <a:spcBef>
                <a:spcPts val="100"/>
              </a:spcBef>
              <a:spcAft>
                <a:spcPts val="0"/>
              </a:spcAft>
              <a:buNone/>
            </a:pPr>
            <a:r>
              <a:rPr b="1" lang="es" sz="900">
                <a:solidFill>
                  <a:srgbClr val="FFFFFF"/>
                </a:solidFill>
                <a:latin typeface="Bitter"/>
                <a:ea typeface="Bitter"/>
                <a:cs typeface="Bitter"/>
                <a:sym typeface="Bitter"/>
              </a:rPr>
              <a:t>en residencialidad</a:t>
            </a:r>
            <a:endParaRPr b="1" sz="900">
              <a:solidFill>
                <a:srgbClr val="FFFFFF"/>
              </a:solidFill>
              <a:latin typeface="Bitter"/>
              <a:ea typeface="Bitter"/>
              <a:cs typeface="Bitter"/>
              <a:sym typeface="Bitter"/>
            </a:endParaRPr>
          </a:p>
        </p:txBody>
      </p:sp>
      <p:sp>
        <p:nvSpPr>
          <p:cNvPr id="2450" name="Google Shape;2450;p139"/>
          <p:cNvSpPr txBox="1"/>
          <p:nvPr/>
        </p:nvSpPr>
        <p:spPr>
          <a:xfrm>
            <a:off x="5000838" y="4084761"/>
            <a:ext cx="1265700" cy="391200"/>
          </a:xfrm>
          <a:prstGeom prst="rect">
            <a:avLst/>
          </a:prstGeom>
          <a:noFill/>
          <a:ln>
            <a:noFill/>
          </a:ln>
        </p:spPr>
        <p:txBody>
          <a:bodyPr anchorCtr="0" anchor="ctr" bIns="0" lIns="0" spcFirstLastPara="1" rIns="0" wrap="square" tIns="26550">
            <a:noAutofit/>
          </a:bodyPr>
          <a:lstStyle/>
          <a:p>
            <a:pPr indent="0" lvl="0" marL="0" rtl="0" algn="ctr">
              <a:lnSpc>
                <a:spcPct val="115000"/>
              </a:lnSpc>
              <a:spcBef>
                <a:spcPts val="100"/>
              </a:spcBef>
              <a:spcAft>
                <a:spcPts val="0"/>
              </a:spcAft>
              <a:buNone/>
            </a:pPr>
            <a:r>
              <a:rPr b="1" lang="es" sz="900">
                <a:solidFill>
                  <a:srgbClr val="FFFFFF"/>
                </a:solidFill>
                <a:latin typeface="Bitter"/>
                <a:ea typeface="Bitter"/>
                <a:cs typeface="Bitter"/>
                <a:sym typeface="Bitter"/>
              </a:rPr>
              <a:t>Equipo de trabajo</a:t>
            </a:r>
            <a:endParaRPr b="1" sz="900">
              <a:solidFill>
                <a:srgbClr val="FFFFFF"/>
              </a:solidFill>
              <a:latin typeface="Bitter"/>
              <a:ea typeface="Bitter"/>
              <a:cs typeface="Bitter"/>
              <a:sym typeface="Bitter"/>
            </a:endParaRPr>
          </a:p>
          <a:p>
            <a:pPr indent="0" lvl="0" marL="0" rtl="0" algn="ctr">
              <a:lnSpc>
                <a:spcPct val="115000"/>
              </a:lnSpc>
              <a:spcBef>
                <a:spcPts val="100"/>
              </a:spcBef>
              <a:spcAft>
                <a:spcPts val="0"/>
              </a:spcAft>
              <a:buNone/>
            </a:pPr>
            <a:r>
              <a:rPr b="1" lang="es" sz="900">
                <a:solidFill>
                  <a:srgbClr val="FFFFFF"/>
                </a:solidFill>
                <a:latin typeface="Bitter"/>
                <a:ea typeface="Bitter"/>
                <a:cs typeface="Bitter"/>
                <a:sym typeface="Bitter"/>
              </a:rPr>
              <a:t> y organización</a:t>
            </a:r>
            <a:endParaRPr b="1" sz="900">
              <a:solidFill>
                <a:srgbClr val="FFFFFF"/>
              </a:solidFill>
              <a:latin typeface="Bitter"/>
              <a:ea typeface="Bitter"/>
              <a:cs typeface="Bitter"/>
              <a:sym typeface="Bitter"/>
            </a:endParaRPr>
          </a:p>
        </p:txBody>
      </p:sp>
      <p:sp>
        <p:nvSpPr>
          <p:cNvPr id="2451" name="Google Shape;2451;p139"/>
          <p:cNvSpPr txBox="1"/>
          <p:nvPr/>
        </p:nvSpPr>
        <p:spPr>
          <a:xfrm>
            <a:off x="6622420" y="4056093"/>
            <a:ext cx="1311600" cy="391200"/>
          </a:xfrm>
          <a:prstGeom prst="rect">
            <a:avLst/>
          </a:prstGeom>
          <a:noFill/>
          <a:ln>
            <a:noFill/>
          </a:ln>
        </p:spPr>
        <p:txBody>
          <a:bodyPr anchorCtr="0" anchor="ctr" bIns="0" lIns="0" spcFirstLastPara="1" rIns="0" wrap="square" tIns="26550">
            <a:noAutofit/>
          </a:bodyPr>
          <a:lstStyle/>
          <a:p>
            <a:pPr indent="0" lvl="0" marL="0" rtl="0" algn="ctr">
              <a:lnSpc>
                <a:spcPct val="115000"/>
              </a:lnSpc>
              <a:spcBef>
                <a:spcPts val="100"/>
              </a:spcBef>
              <a:spcAft>
                <a:spcPts val="0"/>
              </a:spcAft>
              <a:buNone/>
            </a:pPr>
            <a:r>
              <a:rPr b="1" lang="es" sz="900">
                <a:solidFill>
                  <a:srgbClr val="FFFFFF"/>
                </a:solidFill>
                <a:latin typeface="Bitter"/>
                <a:ea typeface="Bitter"/>
                <a:cs typeface="Bitter"/>
                <a:sym typeface="Bitter"/>
              </a:rPr>
              <a:t>Comprensión </a:t>
            </a:r>
            <a:endParaRPr b="1" sz="900">
              <a:solidFill>
                <a:srgbClr val="FFFFFF"/>
              </a:solidFill>
              <a:latin typeface="Bitter"/>
              <a:ea typeface="Bitter"/>
              <a:cs typeface="Bitter"/>
              <a:sym typeface="Bitter"/>
            </a:endParaRPr>
          </a:p>
          <a:p>
            <a:pPr indent="0" lvl="0" marL="0" rtl="0" algn="ctr">
              <a:lnSpc>
                <a:spcPct val="115000"/>
              </a:lnSpc>
              <a:spcBef>
                <a:spcPts val="100"/>
              </a:spcBef>
              <a:spcAft>
                <a:spcPts val="0"/>
              </a:spcAft>
              <a:buNone/>
            </a:pPr>
            <a:r>
              <a:rPr b="1" lang="es" sz="900">
                <a:solidFill>
                  <a:srgbClr val="FFFFFF"/>
                </a:solidFill>
                <a:latin typeface="Bitter"/>
                <a:ea typeface="Bitter"/>
                <a:cs typeface="Bitter"/>
                <a:sym typeface="Bitter"/>
              </a:rPr>
              <a:t>y abordaje con niños/as y familias</a:t>
            </a:r>
            <a:endParaRPr b="1" sz="900">
              <a:solidFill>
                <a:srgbClr val="FFFFFF"/>
              </a:solidFill>
              <a:latin typeface="Bitter"/>
              <a:ea typeface="Bitter"/>
              <a:cs typeface="Bitter"/>
              <a:sym typeface="Bitter"/>
            </a:endParaRPr>
          </a:p>
        </p:txBody>
      </p:sp>
      <p:sp>
        <p:nvSpPr>
          <p:cNvPr id="2452" name="Google Shape;2452;p139"/>
          <p:cNvSpPr/>
          <p:nvPr/>
        </p:nvSpPr>
        <p:spPr>
          <a:xfrm>
            <a:off x="614575" y="620980"/>
            <a:ext cx="3156506" cy="4278401"/>
          </a:xfrm>
          <a:custGeom>
            <a:rect b="b" l="l" r="r" t="t"/>
            <a:pathLst>
              <a:path extrusionOk="0" h="9403080" w="6937375">
                <a:moveTo>
                  <a:pt x="0" y="9402855"/>
                </a:moveTo>
                <a:lnTo>
                  <a:pt x="6936961" y="9402855"/>
                </a:lnTo>
                <a:lnTo>
                  <a:pt x="6936961" y="0"/>
                </a:lnTo>
                <a:lnTo>
                  <a:pt x="0" y="0"/>
                </a:lnTo>
                <a:lnTo>
                  <a:pt x="0" y="9402855"/>
                </a:lnTo>
                <a:close/>
              </a:path>
            </a:pathLst>
          </a:custGeom>
          <a:solidFill>
            <a:srgbClr val="DEF0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453" name="Google Shape;2453;p139"/>
          <p:cNvSpPr/>
          <p:nvPr/>
        </p:nvSpPr>
        <p:spPr>
          <a:xfrm>
            <a:off x="3071812" y="848865"/>
            <a:ext cx="1758109" cy="0"/>
          </a:xfrm>
          <a:custGeom>
            <a:rect b="b" l="l" r="r" t="t"/>
            <a:pathLst>
              <a:path extrusionOk="0" h="120000" w="3863975">
                <a:moveTo>
                  <a:pt x="0" y="0"/>
                </a:moveTo>
                <a:lnTo>
                  <a:pt x="3863756" y="0"/>
                </a:lnTo>
              </a:path>
            </a:pathLst>
          </a:custGeom>
          <a:noFill/>
          <a:ln cap="flat" cmpd="sng" w="83750">
            <a:solidFill>
              <a:srgbClr val="FCD60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454" name="Google Shape;2454;p139"/>
          <p:cNvSpPr/>
          <p:nvPr/>
        </p:nvSpPr>
        <p:spPr>
          <a:xfrm>
            <a:off x="8761375" y="254600"/>
            <a:ext cx="57300" cy="57300"/>
          </a:xfrm>
          <a:prstGeom prst="ellipse">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139"/>
          <p:cNvSpPr txBox="1"/>
          <p:nvPr/>
        </p:nvSpPr>
        <p:spPr>
          <a:xfrm>
            <a:off x="912425" y="1341149"/>
            <a:ext cx="2578500" cy="28725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lang="es">
                <a:solidFill>
                  <a:srgbClr val="414140"/>
                </a:solidFill>
                <a:latin typeface="Bitter"/>
                <a:ea typeface="Bitter"/>
                <a:cs typeface="Bitter"/>
                <a:sym typeface="Bitter"/>
              </a:rPr>
              <a:t>A partir de la evidencia revisada, más que instancias de capacitación aisladas, se recomienda elegir un </a:t>
            </a:r>
            <a:r>
              <a:rPr b="1" lang="es">
                <a:solidFill>
                  <a:srgbClr val="414140"/>
                </a:solidFill>
                <a:latin typeface="Bitter"/>
                <a:ea typeface="Bitter"/>
                <a:cs typeface="Bitter"/>
                <a:sym typeface="Bitter"/>
              </a:rPr>
              <a:t>modelo organizacional de trabajo </a:t>
            </a:r>
            <a:r>
              <a:rPr lang="es">
                <a:solidFill>
                  <a:srgbClr val="414140"/>
                </a:solidFill>
                <a:latin typeface="Bitter"/>
                <a:ea typeface="Bitter"/>
                <a:cs typeface="Bitter"/>
                <a:sym typeface="Bitter"/>
              </a:rPr>
              <a:t>en cuidado alternativo residencial que promueva una transformación conjunta de los equipos y organización: como CARE, ARC, Sanctuary, TARGET, entre otros.</a:t>
            </a:r>
            <a:endParaRPr>
              <a:solidFill>
                <a:srgbClr val="414140"/>
              </a:solidFill>
              <a:latin typeface="Bitter"/>
              <a:ea typeface="Bitter"/>
              <a:cs typeface="Bitter"/>
              <a:sym typeface="Bitter"/>
            </a:endParaRPr>
          </a:p>
          <a:p>
            <a:pPr indent="0" lvl="0" marL="0" marR="0" rtl="0" algn="l">
              <a:lnSpc>
                <a:spcPct val="115000"/>
              </a:lnSpc>
              <a:spcBef>
                <a:spcPts val="100"/>
              </a:spcBef>
              <a:spcAft>
                <a:spcPts val="0"/>
              </a:spcAft>
              <a:buNone/>
            </a:pPr>
            <a:r>
              <a:t/>
            </a:r>
            <a:endParaRPr>
              <a:solidFill>
                <a:srgbClr val="414140"/>
              </a:solidFill>
              <a:latin typeface="Bitter"/>
              <a:ea typeface="Bitter"/>
              <a:cs typeface="Bitter"/>
              <a:sym typeface="Bitter"/>
            </a:endParaRPr>
          </a:p>
          <a:p>
            <a:pPr indent="0" lvl="0" marL="0" marR="0" rtl="0" algn="l">
              <a:lnSpc>
                <a:spcPct val="115000"/>
              </a:lnSpc>
              <a:spcBef>
                <a:spcPts val="100"/>
              </a:spcBef>
              <a:spcAft>
                <a:spcPts val="0"/>
              </a:spcAft>
              <a:buNone/>
            </a:pPr>
            <a:r>
              <a:t/>
            </a:r>
            <a:endParaRPr>
              <a:solidFill>
                <a:srgbClr val="414140"/>
              </a:solidFill>
              <a:latin typeface="Bitter"/>
              <a:ea typeface="Bitter"/>
              <a:cs typeface="Bitter"/>
              <a:sym typeface="Bitter"/>
            </a:endParaRPr>
          </a:p>
        </p:txBody>
      </p:sp>
      <p:sp>
        <p:nvSpPr>
          <p:cNvPr id="2456" name="Google Shape;2456;p139"/>
          <p:cNvSpPr txBox="1"/>
          <p:nvPr/>
        </p:nvSpPr>
        <p:spPr>
          <a:xfrm>
            <a:off x="4300950" y="1277075"/>
            <a:ext cx="3792300" cy="12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
              </a:spcBef>
              <a:spcAft>
                <a:spcPts val="0"/>
              </a:spcAft>
              <a:buNone/>
            </a:pPr>
            <a:r>
              <a:rPr lang="es" sz="1000">
                <a:solidFill>
                  <a:srgbClr val="414140"/>
                </a:solidFill>
                <a:latin typeface="Bitter"/>
                <a:ea typeface="Bitter"/>
                <a:cs typeface="Bitter"/>
                <a:sym typeface="Bitter"/>
              </a:rPr>
              <a:t>El modelo organizacional de trabajo de acogimiento residencial que se elija debe guiar la definición de temáticas en las siguientes dimensiones:</a:t>
            </a:r>
            <a:br>
              <a:rPr lang="es" sz="1000">
                <a:solidFill>
                  <a:srgbClr val="414140"/>
                </a:solidFill>
                <a:latin typeface="Bitter"/>
                <a:ea typeface="Bitter"/>
                <a:cs typeface="Bitter"/>
                <a:sym typeface="Bitter"/>
              </a:rPr>
            </a:br>
            <a:endParaRPr sz="1000">
              <a:solidFill>
                <a:srgbClr val="414140"/>
              </a:solidFill>
              <a:latin typeface="Bitter"/>
              <a:ea typeface="Bitter"/>
              <a:cs typeface="Bitter"/>
              <a:sym typeface="Bitter"/>
            </a:endParaRPr>
          </a:p>
          <a:p>
            <a:pPr indent="-292100" lvl="0" marL="457200" rtl="0" algn="l">
              <a:lnSpc>
                <a:spcPct val="115000"/>
              </a:lnSpc>
              <a:spcBef>
                <a:spcPts val="100"/>
              </a:spcBef>
              <a:spcAft>
                <a:spcPts val="0"/>
              </a:spcAft>
              <a:buClr>
                <a:srgbClr val="414140"/>
              </a:buClr>
              <a:buSzPts val="1000"/>
              <a:buFont typeface="Bitter"/>
              <a:buChar char="●"/>
            </a:pPr>
            <a:r>
              <a:rPr lang="es" sz="1000">
                <a:solidFill>
                  <a:srgbClr val="414140"/>
                </a:solidFill>
                <a:latin typeface="Bitter"/>
                <a:ea typeface="Bitter"/>
                <a:cs typeface="Bitter"/>
                <a:sym typeface="Bitter"/>
              </a:rPr>
              <a:t>El contexto de trabajo</a:t>
            </a:r>
            <a:endParaRPr sz="1000">
              <a:solidFill>
                <a:srgbClr val="414140"/>
              </a:solidFill>
              <a:latin typeface="Bitter"/>
              <a:ea typeface="Bitter"/>
              <a:cs typeface="Bitter"/>
              <a:sym typeface="Bitter"/>
            </a:endParaRPr>
          </a:p>
          <a:p>
            <a:pPr indent="-292100" lvl="0" marL="457200" rtl="0" algn="l">
              <a:lnSpc>
                <a:spcPct val="115000"/>
              </a:lnSpc>
              <a:spcBef>
                <a:spcPts val="0"/>
              </a:spcBef>
              <a:spcAft>
                <a:spcPts val="0"/>
              </a:spcAft>
              <a:buClr>
                <a:srgbClr val="414140"/>
              </a:buClr>
              <a:buSzPts val="1000"/>
              <a:buFont typeface="Bitter"/>
              <a:buChar char="●"/>
            </a:pPr>
            <a:r>
              <a:rPr lang="es" sz="1000">
                <a:solidFill>
                  <a:srgbClr val="414140"/>
                </a:solidFill>
                <a:latin typeface="Bitter"/>
                <a:ea typeface="Bitter"/>
                <a:cs typeface="Bitter"/>
                <a:sym typeface="Bitter"/>
              </a:rPr>
              <a:t>Trabajo con grupos en residencialidad</a:t>
            </a:r>
            <a:endParaRPr sz="1000">
              <a:solidFill>
                <a:srgbClr val="414140"/>
              </a:solidFill>
              <a:latin typeface="Bitter"/>
              <a:ea typeface="Bitter"/>
              <a:cs typeface="Bitter"/>
              <a:sym typeface="Bitter"/>
            </a:endParaRPr>
          </a:p>
          <a:p>
            <a:pPr indent="-292100" lvl="0" marL="457200" rtl="0" algn="l">
              <a:lnSpc>
                <a:spcPct val="115000"/>
              </a:lnSpc>
              <a:spcBef>
                <a:spcPts val="0"/>
              </a:spcBef>
              <a:spcAft>
                <a:spcPts val="0"/>
              </a:spcAft>
              <a:buClr>
                <a:srgbClr val="414140"/>
              </a:buClr>
              <a:buSzPts val="1000"/>
              <a:buFont typeface="Bitter"/>
              <a:buChar char="●"/>
            </a:pPr>
            <a:r>
              <a:rPr lang="es" sz="1000">
                <a:solidFill>
                  <a:srgbClr val="414140"/>
                </a:solidFill>
                <a:latin typeface="Bitter"/>
                <a:ea typeface="Bitter"/>
                <a:cs typeface="Bitter"/>
                <a:sym typeface="Bitter"/>
              </a:rPr>
              <a:t>Equipo de trabajo y organización</a:t>
            </a:r>
            <a:endParaRPr sz="1000">
              <a:solidFill>
                <a:srgbClr val="414140"/>
              </a:solidFill>
              <a:latin typeface="Bitter"/>
              <a:ea typeface="Bitter"/>
              <a:cs typeface="Bitter"/>
              <a:sym typeface="Bitter"/>
            </a:endParaRPr>
          </a:p>
          <a:p>
            <a:pPr indent="-292100" lvl="0" marL="457200" rtl="0" algn="l">
              <a:lnSpc>
                <a:spcPct val="115000"/>
              </a:lnSpc>
              <a:spcBef>
                <a:spcPts val="0"/>
              </a:spcBef>
              <a:spcAft>
                <a:spcPts val="0"/>
              </a:spcAft>
              <a:buClr>
                <a:srgbClr val="414140"/>
              </a:buClr>
              <a:buSzPts val="1000"/>
              <a:buFont typeface="Bitter"/>
              <a:buChar char="●"/>
            </a:pPr>
            <a:r>
              <a:rPr lang="es" sz="1000">
                <a:solidFill>
                  <a:srgbClr val="414140"/>
                </a:solidFill>
                <a:latin typeface="Bitter"/>
                <a:ea typeface="Bitter"/>
                <a:cs typeface="Bitter"/>
                <a:sym typeface="Bitter"/>
              </a:rPr>
              <a:t>La comprensión y abordaje con los niños/as y familias</a:t>
            </a:r>
            <a:endParaRPr sz="1000">
              <a:solidFill>
                <a:srgbClr val="414140"/>
              </a:solidFill>
              <a:latin typeface="Bitter"/>
              <a:ea typeface="Bitter"/>
              <a:cs typeface="Bitter"/>
              <a:sym typeface="Bitter"/>
            </a:endParaRPr>
          </a:p>
        </p:txBody>
      </p:sp>
      <p:sp>
        <p:nvSpPr>
          <p:cNvPr id="2457" name="Google Shape;2457;p139"/>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solidFill>
                <a:schemeClr val="dk1"/>
              </a:solidFill>
              <a:latin typeface="Montserrat Light"/>
              <a:ea typeface="Montserrat Light"/>
              <a:cs typeface="Montserrat Light"/>
              <a:sym typeface="Montserrat Light"/>
            </a:endParaRPr>
          </a:p>
          <a:p>
            <a:pPr indent="0" lvl="0" marL="0" marR="0" rtl="0" algn="ctr">
              <a:lnSpc>
                <a:spcPct val="120000"/>
              </a:lnSpc>
              <a:spcBef>
                <a:spcPts val="0"/>
              </a:spcBef>
              <a:spcAft>
                <a:spcPts val="0"/>
              </a:spcAft>
              <a:buNone/>
            </a:pPr>
            <a:r>
              <a:t/>
            </a:r>
            <a:endParaRPr sz="700">
              <a:solidFill>
                <a:srgbClr val="2E75FF"/>
              </a:solidFill>
              <a:latin typeface="Montserrat Light"/>
              <a:ea typeface="Montserrat Light"/>
              <a:cs typeface="Montserrat Light"/>
              <a:sym typeface="Montserrat Light"/>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61" name="Shape 2461"/>
        <p:cNvGrpSpPr/>
        <p:nvPr/>
      </p:nvGrpSpPr>
      <p:grpSpPr>
        <a:xfrm>
          <a:off x="0" y="0"/>
          <a:ext cx="0" cy="0"/>
          <a:chOff x="0" y="0"/>
          <a:chExt cx="0" cy="0"/>
        </a:xfrm>
      </p:grpSpPr>
      <p:sp>
        <p:nvSpPr>
          <p:cNvPr id="2462" name="Google Shape;2462;p140"/>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463" name="Google Shape;2463;p140"/>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solidFill>
                <a:schemeClr val="dk1"/>
              </a:solidFill>
              <a:latin typeface="Montserrat Light"/>
              <a:ea typeface="Montserrat Light"/>
              <a:cs typeface="Montserrat Light"/>
              <a:sym typeface="Montserrat Light"/>
            </a:endParaRPr>
          </a:p>
          <a:p>
            <a:pPr indent="0" lvl="0" marL="0" marR="0" rtl="0" algn="ctr">
              <a:lnSpc>
                <a:spcPct val="120000"/>
              </a:lnSpc>
              <a:spcBef>
                <a:spcPts val="0"/>
              </a:spcBef>
              <a:spcAft>
                <a:spcPts val="0"/>
              </a:spcAft>
              <a:buNone/>
            </a:pPr>
            <a:r>
              <a:t/>
            </a:r>
            <a:endParaRPr sz="700">
              <a:solidFill>
                <a:srgbClr val="2E75FF"/>
              </a:solidFill>
              <a:latin typeface="Montserrat Light"/>
              <a:ea typeface="Montserrat Light"/>
              <a:cs typeface="Montserrat Light"/>
              <a:sym typeface="Montserrat Light"/>
            </a:endParaRPr>
          </a:p>
        </p:txBody>
      </p:sp>
      <p:sp>
        <p:nvSpPr>
          <p:cNvPr id="2464" name="Google Shape;2464;p140"/>
          <p:cNvSpPr txBox="1"/>
          <p:nvPr/>
        </p:nvSpPr>
        <p:spPr>
          <a:xfrm>
            <a:off x="8580324" y="4577325"/>
            <a:ext cx="2916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118</a:t>
            </a:r>
            <a:endParaRPr sz="1500">
              <a:latin typeface="Bitter"/>
              <a:ea typeface="Bitter"/>
              <a:cs typeface="Bitter"/>
              <a:sym typeface="Bitter"/>
            </a:endParaRPr>
          </a:p>
        </p:txBody>
      </p:sp>
      <p:sp>
        <p:nvSpPr>
          <p:cNvPr id="2465" name="Google Shape;2465;p140"/>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Competencias laborales: definiciones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b="1" i="1" sz="1200">
              <a:solidFill>
                <a:srgbClr val="055CF2"/>
              </a:solidFill>
              <a:latin typeface="Bitter"/>
              <a:ea typeface="Bitter"/>
              <a:cs typeface="Bitter"/>
              <a:sym typeface="Bitter"/>
            </a:endParaRPr>
          </a:p>
        </p:txBody>
      </p:sp>
      <p:sp>
        <p:nvSpPr>
          <p:cNvPr id="2466" name="Google Shape;2466;p140"/>
          <p:cNvSpPr/>
          <p:nvPr/>
        </p:nvSpPr>
        <p:spPr>
          <a:xfrm>
            <a:off x="6349075" y="4361951"/>
            <a:ext cx="32700" cy="334500"/>
          </a:xfrm>
          <a:prstGeom prst="rect">
            <a:avLst/>
          </a:prstGeom>
          <a:solidFill>
            <a:srgbClr val="FA59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C1FF2"/>
              </a:solidFill>
            </a:endParaRPr>
          </a:p>
        </p:txBody>
      </p:sp>
      <p:sp>
        <p:nvSpPr>
          <p:cNvPr id="2467" name="Google Shape;2467;p140"/>
          <p:cNvSpPr txBox="1"/>
          <p:nvPr/>
        </p:nvSpPr>
        <p:spPr>
          <a:xfrm>
            <a:off x="6362068" y="4283163"/>
            <a:ext cx="1767600" cy="30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700">
                <a:solidFill>
                  <a:srgbClr val="FA5936"/>
                </a:solidFill>
                <a:latin typeface="Bitter"/>
                <a:ea typeface="Bitter"/>
                <a:cs typeface="Bitter"/>
                <a:sym typeface="Bitter"/>
              </a:rPr>
              <a:t>Figura  8</a:t>
            </a:r>
            <a:br>
              <a:rPr b="1" lang="es" sz="700">
                <a:solidFill>
                  <a:srgbClr val="FA5936"/>
                </a:solidFill>
                <a:latin typeface="Bitter"/>
                <a:ea typeface="Bitter"/>
                <a:cs typeface="Bitter"/>
                <a:sym typeface="Bitter"/>
              </a:rPr>
            </a:br>
            <a:r>
              <a:rPr lang="es" sz="600">
                <a:solidFill>
                  <a:srgbClr val="888888"/>
                </a:solidFill>
                <a:latin typeface="Montserrat"/>
                <a:ea typeface="Montserrat"/>
                <a:cs typeface="Montserrat"/>
                <a:sym typeface="Montserrat"/>
              </a:rPr>
              <a:t>Fuente: Elaboración propia a partir de referentes revisados.</a:t>
            </a:r>
            <a:endParaRPr sz="600">
              <a:solidFill>
                <a:srgbClr val="888888"/>
              </a:solidFill>
              <a:latin typeface="Montserrat"/>
              <a:ea typeface="Montserrat"/>
              <a:cs typeface="Montserrat"/>
              <a:sym typeface="Montserrat"/>
            </a:endParaRPr>
          </a:p>
        </p:txBody>
      </p:sp>
      <p:sp>
        <p:nvSpPr>
          <p:cNvPr id="2468" name="Google Shape;2468;p140"/>
          <p:cNvSpPr txBox="1"/>
          <p:nvPr/>
        </p:nvSpPr>
        <p:spPr>
          <a:xfrm>
            <a:off x="643275" y="1923400"/>
            <a:ext cx="35325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Consisten en la capacidad de un individuo para desempeñar exitosamente una función productiva en diferentes contextos, a partir de los conocimientos, actitudes y habilidades que se desplieguen, según los requerimientos de calidad del sector productivo. En base a estas competencias se construyen los perfiles ocupacionales que permiten evaluar y certificar a los/as trabajadores/as (Ministerio del Trabajo, 2016; Chile Valora, 2020)</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Según el cruce de lo recabado mediante metodologías cualitativas y cuantitativas, se presenta una síntesis de las competencias que los actores manifiestan como necesarias y prioritarias, así como de la evidencia revisada.</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2469" name="Google Shape;2469;p140"/>
          <p:cNvSpPr/>
          <p:nvPr/>
        </p:nvSpPr>
        <p:spPr>
          <a:xfrm>
            <a:off x="-130425" y="1376075"/>
            <a:ext cx="4416900" cy="324900"/>
          </a:xfrm>
          <a:prstGeom prst="rect">
            <a:avLst/>
          </a:prstGeom>
          <a:solidFill>
            <a:srgbClr val="A4D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140"/>
          <p:cNvSpPr txBox="1"/>
          <p:nvPr/>
        </p:nvSpPr>
        <p:spPr>
          <a:xfrm>
            <a:off x="584175" y="1365525"/>
            <a:ext cx="26790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Competencias laborales</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p:txBody>
      </p:sp>
      <p:sp>
        <p:nvSpPr>
          <p:cNvPr id="2471" name="Google Shape;2471;p140"/>
          <p:cNvSpPr/>
          <p:nvPr/>
        </p:nvSpPr>
        <p:spPr>
          <a:xfrm>
            <a:off x="5739636" y="1754344"/>
            <a:ext cx="1323600" cy="1321200"/>
          </a:xfrm>
          <a:prstGeom prst="ellipse">
            <a:avLst/>
          </a:prstGeom>
          <a:solidFill>
            <a:srgbClr val="C1CFF4"/>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 sz="1100">
                <a:solidFill>
                  <a:srgbClr val="FFFFFF"/>
                </a:solidFill>
                <a:latin typeface="Bitter"/>
                <a:ea typeface="Bitter"/>
                <a:cs typeface="Bitter"/>
                <a:sym typeface="Bitter"/>
              </a:rPr>
              <a:t>Desarrollo de la fuerza laboral</a:t>
            </a:r>
            <a:endParaRPr b="1" sz="1100">
              <a:solidFill>
                <a:srgbClr val="FFFFFF"/>
              </a:solidFill>
              <a:latin typeface="Bitter"/>
              <a:ea typeface="Bitter"/>
              <a:cs typeface="Bitter"/>
              <a:sym typeface="Bitter"/>
            </a:endParaRPr>
          </a:p>
        </p:txBody>
      </p:sp>
      <p:grpSp>
        <p:nvGrpSpPr>
          <p:cNvPr id="2472" name="Google Shape;2472;p140"/>
          <p:cNvGrpSpPr/>
          <p:nvPr/>
        </p:nvGrpSpPr>
        <p:grpSpPr>
          <a:xfrm>
            <a:off x="6018567" y="1448414"/>
            <a:ext cx="2561758" cy="2923832"/>
            <a:chOff x="4184863" y="1600814"/>
            <a:chExt cx="2561758" cy="2923832"/>
          </a:xfrm>
        </p:grpSpPr>
        <p:sp>
          <p:nvSpPr>
            <p:cNvPr id="2473" name="Google Shape;2473;p140"/>
            <p:cNvSpPr/>
            <p:nvPr/>
          </p:nvSpPr>
          <p:spPr>
            <a:xfrm rot="-3280088">
              <a:off x="4100923" y="2460157"/>
              <a:ext cx="2729637" cy="1205146"/>
            </a:xfrm>
            <a:custGeom>
              <a:rect b="b" l="l" r="r" t="t"/>
              <a:pathLst>
                <a:path extrusionOk="0" h="194" w="44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rgbClr val="307BF3"/>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4" name="Google Shape;2474;p140"/>
            <p:cNvSpPr txBox="1"/>
            <p:nvPr/>
          </p:nvSpPr>
          <p:spPr>
            <a:xfrm rot="-3779206">
              <a:off x="4733052" y="2863735"/>
              <a:ext cx="1577952" cy="563236"/>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800">
                  <a:solidFill>
                    <a:srgbClr val="FFFFFF"/>
                  </a:solidFill>
                  <a:latin typeface="Montserrat"/>
                  <a:ea typeface="Montserrat"/>
                  <a:cs typeface="Montserrat"/>
                  <a:sym typeface="Montserrat"/>
                </a:rPr>
                <a:t>Habilidades </a:t>
              </a:r>
              <a:endParaRPr b="1" sz="800">
                <a:solidFill>
                  <a:srgbClr val="FFFFFF"/>
                </a:solidFill>
                <a:latin typeface="Montserrat"/>
                <a:ea typeface="Montserrat"/>
                <a:cs typeface="Montserrat"/>
                <a:sym typeface="Montserrat"/>
              </a:endParaRPr>
            </a:p>
            <a:p>
              <a:pPr indent="0" lvl="0" marL="0" rtl="0" algn="ctr">
                <a:spcBef>
                  <a:spcPts val="0"/>
                </a:spcBef>
                <a:spcAft>
                  <a:spcPts val="0"/>
                </a:spcAft>
                <a:buNone/>
              </a:pPr>
              <a:r>
                <a:rPr lang="es" sz="800">
                  <a:solidFill>
                    <a:srgbClr val="FFFFFF"/>
                  </a:solidFill>
                  <a:latin typeface="Montserrat"/>
                  <a:ea typeface="Montserrat"/>
                  <a:cs typeface="Montserrat"/>
                  <a:sym typeface="Montserrat"/>
                </a:rPr>
                <a:t>Capacidad para ejecutar una función laboral</a:t>
              </a:r>
              <a:endParaRPr sz="1000">
                <a:solidFill>
                  <a:srgbClr val="FFFFFF"/>
                </a:solidFill>
                <a:latin typeface="Montserrat"/>
                <a:ea typeface="Montserrat"/>
                <a:cs typeface="Montserrat"/>
                <a:sym typeface="Montserrat"/>
              </a:endParaRPr>
            </a:p>
          </p:txBody>
        </p:sp>
      </p:grpSp>
      <p:grpSp>
        <p:nvGrpSpPr>
          <p:cNvPr id="2475" name="Google Shape;2475;p140"/>
          <p:cNvGrpSpPr/>
          <p:nvPr/>
        </p:nvGrpSpPr>
        <p:grpSpPr>
          <a:xfrm>
            <a:off x="4987105" y="159819"/>
            <a:ext cx="2818715" cy="2724684"/>
            <a:chOff x="3153401" y="312219"/>
            <a:chExt cx="2818715" cy="2724684"/>
          </a:xfrm>
        </p:grpSpPr>
        <p:sp>
          <p:nvSpPr>
            <p:cNvPr id="2476" name="Google Shape;2476;p140"/>
            <p:cNvSpPr/>
            <p:nvPr/>
          </p:nvSpPr>
          <p:spPr>
            <a:xfrm rot="-3280088">
              <a:off x="3667674" y="581521"/>
              <a:ext cx="1790169" cy="2186080"/>
            </a:xfrm>
            <a:custGeom>
              <a:rect b="b" l="l" r="r" t="t"/>
              <a:pathLst>
                <a:path extrusionOk="0" h="352" w="288">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rgbClr val="0D5DDF"/>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7" name="Google Shape;2477;p140"/>
            <p:cNvSpPr txBox="1"/>
            <p:nvPr/>
          </p:nvSpPr>
          <p:spPr>
            <a:xfrm>
              <a:off x="3782825" y="1153125"/>
              <a:ext cx="1578000" cy="5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s" sz="800">
                  <a:solidFill>
                    <a:srgbClr val="FFFFFF"/>
                  </a:solidFill>
                  <a:latin typeface="Montserrat"/>
                  <a:ea typeface="Montserrat"/>
                  <a:cs typeface="Montserrat"/>
                  <a:sym typeface="Montserrat"/>
                </a:rPr>
                <a:t>Actitudes</a:t>
              </a:r>
              <a:endParaRPr b="1" sz="800">
                <a:solidFill>
                  <a:srgbClr val="FFFFFF"/>
                </a:solidFill>
                <a:latin typeface="Montserrat"/>
                <a:ea typeface="Montserrat"/>
                <a:cs typeface="Montserrat"/>
                <a:sym typeface="Montserrat"/>
              </a:endParaRPr>
            </a:p>
            <a:p>
              <a:pPr indent="0" lvl="0" marL="0" rtl="0" algn="ctr">
                <a:spcBef>
                  <a:spcPts val="0"/>
                </a:spcBef>
                <a:spcAft>
                  <a:spcPts val="0"/>
                </a:spcAft>
                <a:buNone/>
              </a:pPr>
              <a:r>
                <a:rPr lang="es" sz="800">
                  <a:solidFill>
                    <a:srgbClr val="FFFFFF"/>
                  </a:solidFill>
                  <a:latin typeface="Montserrat"/>
                  <a:ea typeface="Montserrat"/>
                  <a:cs typeface="Montserrat"/>
                  <a:sym typeface="Montserrat"/>
                </a:rPr>
                <a:t>Disposición o postura frente a la ejecución de una función laboral</a:t>
              </a:r>
              <a:endParaRPr sz="1000">
                <a:solidFill>
                  <a:srgbClr val="FFFFFF"/>
                </a:solidFill>
                <a:latin typeface="Montserrat"/>
                <a:ea typeface="Montserrat"/>
                <a:cs typeface="Montserrat"/>
                <a:sym typeface="Montserrat"/>
              </a:endParaRPr>
            </a:p>
          </p:txBody>
        </p:sp>
      </p:grpSp>
      <p:grpSp>
        <p:nvGrpSpPr>
          <p:cNvPr id="2478" name="Google Shape;2478;p140"/>
          <p:cNvGrpSpPr/>
          <p:nvPr/>
        </p:nvGrpSpPr>
        <p:grpSpPr>
          <a:xfrm>
            <a:off x="4162807" y="1532271"/>
            <a:ext cx="2991889" cy="2760375"/>
            <a:chOff x="2329103" y="1684671"/>
            <a:chExt cx="2991889" cy="2760375"/>
          </a:xfrm>
        </p:grpSpPr>
        <p:sp>
          <p:nvSpPr>
            <p:cNvPr id="2479" name="Google Shape;2479;p140"/>
            <p:cNvSpPr/>
            <p:nvPr/>
          </p:nvSpPr>
          <p:spPr>
            <a:xfrm rot="-3280089">
              <a:off x="3037225" y="1789647"/>
              <a:ext cx="1575644" cy="2550423"/>
            </a:xfrm>
            <a:custGeom>
              <a:rect b="b" l="l" r="r" t="t"/>
              <a:pathLst>
                <a:path extrusionOk="0" h="411" w="254">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rgbClr val="0944A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0" name="Google Shape;2480;p140"/>
            <p:cNvSpPr txBox="1"/>
            <p:nvPr/>
          </p:nvSpPr>
          <p:spPr>
            <a:xfrm flipH="1" rot="3725110">
              <a:off x="2866277" y="2863871"/>
              <a:ext cx="1577671" cy="563103"/>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FFFFFF"/>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b="1" lang="es" sz="800">
                  <a:solidFill>
                    <a:srgbClr val="FFFFFF"/>
                  </a:solidFill>
                  <a:latin typeface="Montserrat"/>
                  <a:ea typeface="Montserrat"/>
                  <a:cs typeface="Montserrat"/>
                  <a:sym typeface="Montserrat"/>
                </a:rPr>
                <a:t>Conocimientos</a:t>
              </a:r>
              <a:endParaRPr b="1" sz="800">
                <a:solidFill>
                  <a:srgbClr val="FFFFFF"/>
                </a:solidFill>
                <a:latin typeface="Montserrat"/>
                <a:ea typeface="Montserrat"/>
                <a:cs typeface="Montserrat"/>
                <a:sym typeface="Montserrat"/>
              </a:endParaRPr>
            </a:p>
            <a:p>
              <a:pPr indent="0" lvl="0" marL="0" rtl="0" algn="ctr">
                <a:spcBef>
                  <a:spcPts val="0"/>
                </a:spcBef>
                <a:spcAft>
                  <a:spcPts val="0"/>
                </a:spcAft>
                <a:buNone/>
              </a:pPr>
              <a:r>
                <a:rPr lang="es" sz="800">
                  <a:solidFill>
                    <a:srgbClr val="FFFFFF"/>
                  </a:solidFill>
                  <a:latin typeface="Montserrat"/>
                  <a:ea typeface="Montserrat"/>
                  <a:cs typeface="Montserrat"/>
                  <a:sym typeface="Montserrat"/>
                </a:rPr>
                <a:t>Conjunto de saberes para ejecutar una función laboral</a:t>
              </a:r>
              <a:endParaRPr sz="1000">
                <a:solidFill>
                  <a:srgbClr val="FFFFFF"/>
                </a:solidFill>
                <a:latin typeface="Montserrat"/>
                <a:ea typeface="Montserrat"/>
                <a:cs typeface="Montserrat"/>
                <a:sym typeface="Montserrat"/>
              </a:endParaRPr>
            </a:p>
          </p:txBody>
        </p:sp>
      </p:gr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84" name="Shape 2484"/>
        <p:cNvGrpSpPr/>
        <p:nvPr/>
      </p:nvGrpSpPr>
      <p:grpSpPr>
        <a:xfrm>
          <a:off x="0" y="0"/>
          <a:ext cx="0" cy="0"/>
          <a:chOff x="0" y="0"/>
          <a:chExt cx="0" cy="0"/>
        </a:xfrm>
      </p:grpSpPr>
      <p:cxnSp>
        <p:nvCxnSpPr>
          <p:cNvPr id="2485" name="Google Shape;2485;p141"/>
          <p:cNvCxnSpPr/>
          <p:nvPr/>
        </p:nvCxnSpPr>
        <p:spPr>
          <a:xfrm>
            <a:off x="5876788" y="2452100"/>
            <a:ext cx="0" cy="1746900"/>
          </a:xfrm>
          <a:prstGeom prst="straightConnector1">
            <a:avLst/>
          </a:prstGeom>
          <a:noFill/>
          <a:ln cap="flat" cmpd="sng" w="9525">
            <a:solidFill>
              <a:schemeClr val="dk2"/>
            </a:solidFill>
            <a:prstDash val="solid"/>
            <a:round/>
            <a:headEnd len="med" w="med" type="none"/>
            <a:tailEnd len="med" w="med" type="none"/>
          </a:ln>
        </p:spPr>
      </p:cxnSp>
      <p:sp>
        <p:nvSpPr>
          <p:cNvPr id="2486" name="Google Shape;2486;p141"/>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487" name="Google Shape;2487;p141"/>
          <p:cNvSpPr txBox="1"/>
          <p:nvPr/>
        </p:nvSpPr>
        <p:spPr>
          <a:xfrm>
            <a:off x="8571949" y="4577325"/>
            <a:ext cx="3000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119</a:t>
            </a:r>
            <a:endParaRPr sz="1500">
              <a:latin typeface="Bitter"/>
              <a:ea typeface="Bitter"/>
              <a:cs typeface="Bitter"/>
              <a:sym typeface="Bitter"/>
            </a:endParaRPr>
          </a:p>
        </p:txBody>
      </p:sp>
      <p:sp>
        <p:nvSpPr>
          <p:cNvPr id="2488" name="Google Shape;2488;p141"/>
          <p:cNvSpPr txBox="1"/>
          <p:nvPr/>
        </p:nvSpPr>
        <p:spPr>
          <a:xfrm>
            <a:off x="736182" y="3365434"/>
            <a:ext cx="1138500" cy="1953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a:solidFill>
                  <a:srgbClr val="03286B"/>
                </a:solidFill>
                <a:latin typeface="Bitter"/>
                <a:ea typeface="Bitter"/>
                <a:cs typeface="Bitter"/>
                <a:sym typeface="Bitter"/>
              </a:rPr>
              <a:t>1.</a:t>
            </a:r>
            <a:endParaRPr b="1">
              <a:solidFill>
                <a:srgbClr val="03286B"/>
              </a:solidFill>
              <a:latin typeface="Bitter"/>
              <a:ea typeface="Bitter"/>
              <a:cs typeface="Bitter"/>
              <a:sym typeface="Bitter"/>
            </a:endParaRPr>
          </a:p>
          <a:p>
            <a:pPr indent="0" lvl="0" marL="0" marR="0" rtl="0" algn="ctr">
              <a:lnSpc>
                <a:spcPct val="100000"/>
              </a:lnSpc>
              <a:spcBef>
                <a:spcPts val="0"/>
              </a:spcBef>
              <a:spcAft>
                <a:spcPts val="0"/>
              </a:spcAft>
              <a:buNone/>
            </a:pPr>
            <a:r>
              <a:rPr b="1" lang="es">
                <a:solidFill>
                  <a:srgbClr val="03286B"/>
                </a:solidFill>
                <a:latin typeface="Bitter"/>
                <a:ea typeface="Bitter"/>
                <a:cs typeface="Bitter"/>
                <a:sym typeface="Bitter"/>
              </a:rPr>
              <a:t>Amor y cariño</a:t>
            </a:r>
            <a:endParaRPr>
              <a:solidFill>
                <a:srgbClr val="03286B"/>
              </a:solidFill>
              <a:latin typeface="Bitter"/>
              <a:ea typeface="Bitter"/>
              <a:cs typeface="Bitter"/>
              <a:sym typeface="Bitter"/>
            </a:endParaRPr>
          </a:p>
        </p:txBody>
      </p:sp>
      <p:sp>
        <p:nvSpPr>
          <p:cNvPr id="2489" name="Google Shape;2489;p141"/>
          <p:cNvSpPr txBox="1"/>
          <p:nvPr/>
        </p:nvSpPr>
        <p:spPr>
          <a:xfrm>
            <a:off x="2207230" y="3365426"/>
            <a:ext cx="1667400" cy="1953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a:solidFill>
                  <a:srgbClr val="21A175"/>
                </a:solidFill>
                <a:latin typeface="Bitter"/>
                <a:ea typeface="Bitter"/>
                <a:cs typeface="Bitter"/>
                <a:sym typeface="Bitter"/>
              </a:rPr>
              <a:t>2.</a:t>
            </a:r>
            <a:endParaRPr b="1">
              <a:solidFill>
                <a:srgbClr val="21A175"/>
              </a:solidFill>
              <a:latin typeface="Bitter"/>
              <a:ea typeface="Bitter"/>
              <a:cs typeface="Bitter"/>
              <a:sym typeface="Bitter"/>
            </a:endParaRPr>
          </a:p>
          <a:p>
            <a:pPr indent="0" lvl="0" marL="0" marR="0" rtl="0" algn="ctr">
              <a:lnSpc>
                <a:spcPct val="100000"/>
              </a:lnSpc>
              <a:spcBef>
                <a:spcPts val="0"/>
              </a:spcBef>
              <a:spcAft>
                <a:spcPts val="0"/>
              </a:spcAft>
              <a:buNone/>
            </a:pPr>
            <a:r>
              <a:rPr b="1" lang="es">
                <a:solidFill>
                  <a:srgbClr val="21A175"/>
                </a:solidFill>
                <a:latin typeface="Bitter"/>
                <a:ea typeface="Bitter"/>
                <a:cs typeface="Bitter"/>
                <a:sym typeface="Bitter"/>
              </a:rPr>
              <a:t>Vocación y compromiso</a:t>
            </a:r>
            <a:endParaRPr b="1">
              <a:solidFill>
                <a:srgbClr val="21A175"/>
              </a:solidFill>
              <a:latin typeface="Bitter"/>
              <a:ea typeface="Bitter"/>
              <a:cs typeface="Bitter"/>
              <a:sym typeface="Bitter"/>
            </a:endParaRPr>
          </a:p>
        </p:txBody>
      </p:sp>
      <p:sp>
        <p:nvSpPr>
          <p:cNvPr id="2490" name="Google Shape;2490;p141"/>
          <p:cNvSpPr txBox="1"/>
          <p:nvPr/>
        </p:nvSpPr>
        <p:spPr>
          <a:xfrm>
            <a:off x="4153761" y="3365434"/>
            <a:ext cx="1393200" cy="1953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a:solidFill>
                  <a:srgbClr val="055CF2"/>
                </a:solidFill>
                <a:latin typeface="Bitter"/>
                <a:ea typeface="Bitter"/>
                <a:cs typeface="Bitter"/>
                <a:sym typeface="Bitter"/>
              </a:rPr>
              <a:t>3.</a:t>
            </a:r>
            <a:br>
              <a:rPr b="1" lang="es">
                <a:solidFill>
                  <a:srgbClr val="055CF2"/>
                </a:solidFill>
                <a:latin typeface="Bitter"/>
                <a:ea typeface="Bitter"/>
                <a:cs typeface="Bitter"/>
                <a:sym typeface="Bitter"/>
              </a:rPr>
            </a:br>
            <a:r>
              <a:rPr b="1" lang="es">
                <a:solidFill>
                  <a:srgbClr val="055CF2"/>
                </a:solidFill>
                <a:latin typeface="Bitter"/>
                <a:ea typeface="Bitter"/>
                <a:cs typeface="Bitter"/>
                <a:sym typeface="Bitter"/>
              </a:rPr>
              <a:t>Empatía</a:t>
            </a:r>
            <a:endParaRPr>
              <a:solidFill>
                <a:srgbClr val="055CF2"/>
              </a:solidFill>
              <a:latin typeface="Bitter"/>
              <a:ea typeface="Bitter"/>
              <a:cs typeface="Bitter"/>
              <a:sym typeface="Bitter"/>
            </a:endParaRPr>
          </a:p>
        </p:txBody>
      </p:sp>
      <p:cxnSp>
        <p:nvCxnSpPr>
          <p:cNvPr id="2491" name="Google Shape;2491;p141"/>
          <p:cNvCxnSpPr/>
          <p:nvPr/>
        </p:nvCxnSpPr>
        <p:spPr>
          <a:xfrm>
            <a:off x="-353100" y="2806716"/>
            <a:ext cx="6231900" cy="0"/>
          </a:xfrm>
          <a:prstGeom prst="straightConnector1">
            <a:avLst/>
          </a:prstGeom>
          <a:noFill/>
          <a:ln cap="flat" cmpd="sng" w="9525">
            <a:solidFill>
              <a:srgbClr val="055CF2"/>
            </a:solidFill>
            <a:prstDash val="solid"/>
            <a:round/>
            <a:headEnd len="med" w="med" type="none"/>
            <a:tailEnd len="med" w="med" type="none"/>
          </a:ln>
        </p:spPr>
      </p:cxnSp>
      <p:sp>
        <p:nvSpPr>
          <p:cNvPr id="2492" name="Google Shape;2492;p141"/>
          <p:cNvSpPr/>
          <p:nvPr/>
        </p:nvSpPr>
        <p:spPr>
          <a:xfrm>
            <a:off x="886339" y="2336975"/>
            <a:ext cx="911087" cy="911087"/>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28575">
            <a:solidFill>
              <a:srgbClr val="03286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493" name="Google Shape;2493;p141"/>
          <p:cNvSpPr/>
          <p:nvPr/>
        </p:nvSpPr>
        <p:spPr>
          <a:xfrm>
            <a:off x="2583141" y="2336975"/>
            <a:ext cx="911087" cy="911087"/>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28575">
            <a:solidFill>
              <a:srgbClr val="4FC9A3"/>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494" name="Google Shape;2494;p141"/>
          <p:cNvSpPr/>
          <p:nvPr/>
        </p:nvSpPr>
        <p:spPr>
          <a:xfrm>
            <a:off x="4392576" y="2336975"/>
            <a:ext cx="911087" cy="911087"/>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28575">
            <a:solidFill>
              <a:srgbClr val="0F7A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495" name="Google Shape;2495;p141"/>
          <p:cNvSpPr txBox="1"/>
          <p:nvPr/>
        </p:nvSpPr>
        <p:spPr>
          <a:xfrm>
            <a:off x="4240064" y="3907997"/>
            <a:ext cx="1221600" cy="382200"/>
          </a:xfrm>
          <a:prstGeom prst="rect">
            <a:avLst/>
          </a:prstGeom>
          <a:noFill/>
          <a:ln>
            <a:noFill/>
          </a:ln>
        </p:spPr>
        <p:txBody>
          <a:bodyPr anchorCtr="0" anchor="t" bIns="0" lIns="0" spcFirstLastPara="1" rIns="0" wrap="square" tIns="26550">
            <a:noAutofit/>
          </a:bodyPr>
          <a:lstStyle/>
          <a:p>
            <a:pPr indent="-25400" lvl="0" marL="88900" marR="63500" rtl="0" algn="ctr">
              <a:lnSpc>
                <a:spcPct val="100000"/>
              </a:lnSpc>
              <a:spcBef>
                <a:spcPts val="100"/>
              </a:spcBef>
              <a:spcAft>
                <a:spcPts val="0"/>
              </a:spcAft>
              <a:buNone/>
            </a:pPr>
            <a:r>
              <a:rPr lang="es" sz="800">
                <a:solidFill>
                  <a:srgbClr val="414140"/>
                </a:solidFill>
                <a:latin typeface="Montserrat Light"/>
                <a:ea typeface="Montserrat Light"/>
                <a:cs typeface="Montserrat Light"/>
                <a:sym typeface="Montserrat Light"/>
              </a:rPr>
              <a:t>Leer las emociones, comprenderlas y poder sintonizar con ellas.</a:t>
            </a:r>
            <a:endParaRPr sz="800">
              <a:solidFill>
                <a:srgbClr val="414140"/>
              </a:solidFill>
              <a:latin typeface="Montserrat Light"/>
              <a:ea typeface="Montserrat Light"/>
              <a:cs typeface="Montserrat Light"/>
              <a:sym typeface="Montserrat Light"/>
            </a:endParaRPr>
          </a:p>
        </p:txBody>
      </p:sp>
      <p:pic>
        <p:nvPicPr>
          <p:cNvPr id="2496" name="Google Shape;2496;p141"/>
          <p:cNvPicPr preferRelativeResize="0"/>
          <p:nvPr/>
        </p:nvPicPr>
        <p:blipFill>
          <a:blip r:embed="rId4">
            <a:alphaModFix/>
          </a:blip>
          <a:stretch>
            <a:fillRect/>
          </a:stretch>
        </p:blipFill>
        <p:spPr>
          <a:xfrm>
            <a:off x="1073685" y="2544589"/>
            <a:ext cx="540733" cy="540739"/>
          </a:xfrm>
          <a:prstGeom prst="rect">
            <a:avLst/>
          </a:prstGeom>
          <a:noFill/>
          <a:ln>
            <a:noFill/>
          </a:ln>
        </p:spPr>
      </p:pic>
      <p:pic>
        <p:nvPicPr>
          <p:cNvPr id="2497" name="Google Shape;2497;p141"/>
          <p:cNvPicPr preferRelativeResize="0"/>
          <p:nvPr/>
        </p:nvPicPr>
        <p:blipFill>
          <a:blip r:embed="rId5">
            <a:alphaModFix/>
          </a:blip>
          <a:stretch>
            <a:fillRect/>
          </a:stretch>
        </p:blipFill>
        <p:spPr>
          <a:xfrm>
            <a:off x="4579921" y="2544589"/>
            <a:ext cx="540733" cy="540739"/>
          </a:xfrm>
          <a:prstGeom prst="rect">
            <a:avLst/>
          </a:prstGeom>
          <a:noFill/>
          <a:ln>
            <a:noFill/>
          </a:ln>
        </p:spPr>
      </p:pic>
      <p:pic>
        <p:nvPicPr>
          <p:cNvPr id="2498" name="Google Shape;2498;p141"/>
          <p:cNvPicPr preferRelativeResize="0"/>
          <p:nvPr/>
        </p:nvPicPr>
        <p:blipFill>
          <a:blip r:embed="rId6">
            <a:alphaModFix/>
          </a:blip>
          <a:stretch>
            <a:fillRect/>
          </a:stretch>
        </p:blipFill>
        <p:spPr>
          <a:xfrm>
            <a:off x="2770486" y="2544589"/>
            <a:ext cx="540733" cy="540739"/>
          </a:xfrm>
          <a:prstGeom prst="rect">
            <a:avLst/>
          </a:prstGeom>
          <a:noFill/>
          <a:ln>
            <a:noFill/>
          </a:ln>
        </p:spPr>
      </p:pic>
      <p:sp>
        <p:nvSpPr>
          <p:cNvPr id="2499" name="Google Shape;2499;p141"/>
          <p:cNvSpPr txBox="1"/>
          <p:nvPr/>
        </p:nvSpPr>
        <p:spPr>
          <a:xfrm>
            <a:off x="1328025" y="916825"/>
            <a:ext cx="2970300" cy="85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
              </a:spcBef>
              <a:spcAft>
                <a:spcPts val="0"/>
              </a:spcAft>
              <a:buNone/>
            </a:pPr>
            <a:r>
              <a:rPr b="1" lang="es">
                <a:solidFill>
                  <a:srgbClr val="9C1FF2"/>
                </a:solidFill>
                <a:latin typeface="Bitter"/>
                <a:ea typeface="Bitter"/>
                <a:cs typeface="Bitter"/>
                <a:sym typeface="Bitter"/>
              </a:rPr>
              <a:t>Actitudes </a:t>
            </a:r>
            <a:endParaRPr b="1">
              <a:solidFill>
                <a:srgbClr val="414140"/>
              </a:solidFill>
              <a:latin typeface="Bitter"/>
              <a:ea typeface="Bitter"/>
              <a:cs typeface="Bitter"/>
              <a:sym typeface="Bitter"/>
            </a:endParaRPr>
          </a:p>
          <a:p>
            <a:pPr indent="0" lvl="0" marL="0" rtl="0" algn="l">
              <a:lnSpc>
                <a:spcPct val="115000"/>
              </a:lnSpc>
              <a:spcBef>
                <a:spcPts val="100"/>
              </a:spcBef>
              <a:spcAft>
                <a:spcPts val="0"/>
              </a:spcAft>
              <a:buNone/>
            </a:pPr>
            <a:r>
              <a:rPr b="1" lang="es" sz="900">
                <a:solidFill>
                  <a:srgbClr val="414140"/>
                </a:solidFill>
                <a:latin typeface="Montserrat"/>
                <a:ea typeface="Montserrat"/>
                <a:cs typeface="Montserrat"/>
                <a:sym typeface="Montserrat"/>
              </a:rPr>
              <a:t>Disposición o postura frente a la ejecución de</a:t>
            </a:r>
            <a:r>
              <a:rPr b="1" lang="es" sz="900">
                <a:solidFill>
                  <a:srgbClr val="414140"/>
                </a:solidFill>
                <a:latin typeface="Montserrat"/>
                <a:ea typeface="Montserrat"/>
                <a:cs typeface="Montserrat"/>
                <a:sym typeface="Montserrat"/>
              </a:rPr>
              <a:t> </a:t>
            </a:r>
            <a:r>
              <a:rPr b="1" lang="es" sz="900">
                <a:solidFill>
                  <a:srgbClr val="414140"/>
                </a:solidFill>
                <a:latin typeface="Montserrat"/>
                <a:ea typeface="Montserrat"/>
                <a:cs typeface="Montserrat"/>
                <a:sym typeface="Montserrat"/>
              </a:rPr>
              <a:t>una función laboral. </a:t>
            </a:r>
            <a:r>
              <a:rPr b="1" lang="es" sz="1000">
                <a:solidFill>
                  <a:srgbClr val="414140"/>
                </a:solidFill>
                <a:latin typeface="Montserrat"/>
                <a:ea typeface="Montserrat"/>
                <a:cs typeface="Montserrat"/>
                <a:sym typeface="Montserrat"/>
              </a:rPr>
              <a:t> </a:t>
            </a:r>
            <a:r>
              <a:rPr lang="es" sz="900">
                <a:solidFill>
                  <a:srgbClr val="414140"/>
                </a:solidFill>
                <a:latin typeface="Montserrat"/>
                <a:ea typeface="Montserrat"/>
                <a:cs typeface="Montserrat"/>
                <a:sym typeface="Montserrat"/>
              </a:rPr>
              <a:t>Actitudes priorizadas por los usuarios como las más relevantes para todos los cargos. </a:t>
            </a:r>
            <a:endParaRPr sz="9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None/>
            </a:pPr>
            <a:r>
              <a:t/>
            </a:r>
            <a:endParaRPr sz="1200">
              <a:solidFill>
                <a:srgbClr val="414140"/>
              </a:solidFill>
              <a:latin typeface="Bitter"/>
              <a:ea typeface="Bitter"/>
              <a:cs typeface="Bitter"/>
              <a:sym typeface="Bitter"/>
            </a:endParaRPr>
          </a:p>
        </p:txBody>
      </p:sp>
      <p:sp>
        <p:nvSpPr>
          <p:cNvPr id="2500" name="Google Shape;2500;p141"/>
          <p:cNvSpPr txBox="1"/>
          <p:nvPr/>
        </p:nvSpPr>
        <p:spPr>
          <a:xfrm>
            <a:off x="4551600" y="1060365"/>
            <a:ext cx="2859600" cy="8568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900">
                <a:solidFill>
                  <a:srgbClr val="414140"/>
                </a:solidFill>
                <a:latin typeface="Montserrat"/>
                <a:ea typeface="Montserrat"/>
                <a:cs typeface="Montserrat"/>
                <a:sym typeface="Montserrat"/>
              </a:rPr>
              <a:t>Es importante destacar que los actores entrevistados y encuestados manifiestan mayor valor y prioridad en las actitudes que tengan y desarrollen los equipos, por sobre los conocimientos y habilidades. </a:t>
            </a:r>
            <a:endParaRPr sz="9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900">
              <a:solidFill>
                <a:srgbClr val="414140"/>
              </a:solidFill>
              <a:latin typeface="Montserrat"/>
              <a:ea typeface="Montserrat"/>
              <a:cs typeface="Montserrat"/>
              <a:sym typeface="Montserrat"/>
            </a:endParaRPr>
          </a:p>
        </p:txBody>
      </p:sp>
      <p:sp>
        <p:nvSpPr>
          <p:cNvPr id="2501" name="Google Shape;2501;p141"/>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2502" name="Google Shape;2502;p141"/>
          <p:cNvSpPr/>
          <p:nvPr/>
        </p:nvSpPr>
        <p:spPr>
          <a:xfrm>
            <a:off x="5805050" y="2410718"/>
            <a:ext cx="143478" cy="143478"/>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19050">
            <a:solidFill>
              <a:srgbClr val="9C1FF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03" name="Google Shape;2503;p141"/>
          <p:cNvSpPr/>
          <p:nvPr/>
        </p:nvSpPr>
        <p:spPr>
          <a:xfrm>
            <a:off x="5805050" y="3080204"/>
            <a:ext cx="143478" cy="143478"/>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19050">
            <a:solidFill>
              <a:srgbClr val="9C1FF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04" name="Google Shape;2504;p141"/>
          <p:cNvSpPr/>
          <p:nvPr/>
        </p:nvSpPr>
        <p:spPr>
          <a:xfrm>
            <a:off x="5805050" y="3716774"/>
            <a:ext cx="143478" cy="143478"/>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19050">
            <a:solidFill>
              <a:srgbClr val="9C1FF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05" name="Google Shape;2505;p141"/>
          <p:cNvSpPr/>
          <p:nvPr/>
        </p:nvSpPr>
        <p:spPr>
          <a:xfrm>
            <a:off x="5805050" y="4198996"/>
            <a:ext cx="143478" cy="143478"/>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19050">
            <a:solidFill>
              <a:srgbClr val="9C1FF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06" name="Google Shape;2506;p141"/>
          <p:cNvSpPr txBox="1"/>
          <p:nvPr/>
        </p:nvSpPr>
        <p:spPr>
          <a:xfrm>
            <a:off x="5979600" y="2334631"/>
            <a:ext cx="2279100" cy="8568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900">
                <a:solidFill>
                  <a:srgbClr val="414140"/>
                </a:solidFill>
                <a:latin typeface="Bitter"/>
                <a:ea typeface="Bitter"/>
                <a:cs typeface="Bitter"/>
                <a:sym typeface="Bitter"/>
              </a:rPr>
              <a:t>4. Paciencia, tolerancia y perseverancia</a:t>
            </a:r>
            <a:endParaRPr sz="900">
              <a:solidFill>
                <a:srgbClr val="414140"/>
              </a:solidFill>
              <a:latin typeface="Bitter"/>
              <a:ea typeface="Bitter"/>
              <a:cs typeface="Bitter"/>
              <a:sym typeface="Bitter"/>
            </a:endParaRPr>
          </a:p>
          <a:p>
            <a:pPr indent="0" lvl="0" marL="0" rtl="0" algn="l">
              <a:lnSpc>
                <a:spcPct val="115000"/>
              </a:lnSpc>
              <a:spcBef>
                <a:spcPts val="0"/>
              </a:spcBef>
              <a:spcAft>
                <a:spcPts val="0"/>
              </a:spcAft>
              <a:buClr>
                <a:schemeClr val="dk1"/>
              </a:buClr>
              <a:buSzPts val="1100"/>
              <a:buFont typeface="Arial"/>
              <a:buNone/>
            </a:pPr>
            <a:r>
              <a:t/>
            </a:r>
            <a:endParaRPr sz="900">
              <a:solidFill>
                <a:srgbClr val="414140"/>
              </a:solidFill>
              <a:latin typeface="Bitter"/>
              <a:ea typeface="Bitter"/>
              <a:cs typeface="Bitter"/>
              <a:sym typeface="Bitter"/>
            </a:endParaRPr>
          </a:p>
          <a:p>
            <a:pPr indent="0" lvl="0" marL="0" rtl="0" algn="l">
              <a:lnSpc>
                <a:spcPct val="115000"/>
              </a:lnSpc>
              <a:spcBef>
                <a:spcPts val="0"/>
              </a:spcBef>
              <a:spcAft>
                <a:spcPts val="0"/>
              </a:spcAft>
              <a:buClr>
                <a:schemeClr val="dk1"/>
              </a:buClr>
              <a:buSzPts val="1100"/>
              <a:buFont typeface="Arial"/>
              <a:buNone/>
            </a:pPr>
            <a:r>
              <a:rPr lang="es" sz="900">
                <a:solidFill>
                  <a:srgbClr val="414140"/>
                </a:solidFill>
                <a:latin typeface="Bitter"/>
                <a:ea typeface="Bitter"/>
                <a:cs typeface="Bitter"/>
                <a:sym typeface="Bitter"/>
              </a:rPr>
              <a:t>5. Inspirar confianza</a:t>
            </a:r>
            <a:endParaRPr sz="900">
              <a:solidFill>
                <a:srgbClr val="414140"/>
              </a:solidFill>
              <a:latin typeface="Bitter"/>
              <a:ea typeface="Bitter"/>
              <a:cs typeface="Bitter"/>
              <a:sym typeface="Bitter"/>
            </a:endParaRPr>
          </a:p>
          <a:p>
            <a:pPr indent="0" lvl="0" marL="0" rtl="0" algn="l">
              <a:lnSpc>
                <a:spcPct val="115000"/>
              </a:lnSpc>
              <a:spcBef>
                <a:spcPts val="0"/>
              </a:spcBef>
              <a:spcAft>
                <a:spcPts val="0"/>
              </a:spcAft>
              <a:buClr>
                <a:schemeClr val="dk1"/>
              </a:buClr>
              <a:buSzPts val="1100"/>
              <a:buFont typeface="Arial"/>
              <a:buNone/>
            </a:pPr>
            <a:r>
              <a:t/>
            </a:r>
            <a:endParaRPr sz="900">
              <a:solidFill>
                <a:srgbClr val="414140"/>
              </a:solidFill>
              <a:latin typeface="Bitter"/>
              <a:ea typeface="Bitter"/>
              <a:cs typeface="Bitter"/>
              <a:sym typeface="Bitter"/>
            </a:endParaRPr>
          </a:p>
          <a:p>
            <a:pPr indent="0" lvl="0" marL="0" rtl="0" algn="l">
              <a:lnSpc>
                <a:spcPct val="115000"/>
              </a:lnSpc>
              <a:spcBef>
                <a:spcPts val="0"/>
              </a:spcBef>
              <a:spcAft>
                <a:spcPts val="0"/>
              </a:spcAft>
              <a:buClr>
                <a:schemeClr val="dk1"/>
              </a:buClr>
              <a:buSzPts val="1100"/>
              <a:buFont typeface="Arial"/>
              <a:buNone/>
            </a:pPr>
            <a:r>
              <a:rPr lang="es" sz="900">
                <a:solidFill>
                  <a:srgbClr val="414140"/>
                </a:solidFill>
                <a:latin typeface="Bitter"/>
                <a:ea typeface="Bitter"/>
                <a:cs typeface="Bitter"/>
                <a:sym typeface="Bitter"/>
              </a:rPr>
              <a:t>6. Autocontrol de las propias emociones: mantener calma y tranquilidad al estar bajo presión</a:t>
            </a:r>
            <a:endParaRPr sz="900">
              <a:solidFill>
                <a:srgbClr val="414140"/>
              </a:solidFill>
              <a:latin typeface="Bitter"/>
              <a:ea typeface="Bitter"/>
              <a:cs typeface="Bitter"/>
              <a:sym typeface="Bitter"/>
            </a:endParaRPr>
          </a:p>
          <a:p>
            <a:pPr indent="0" lvl="0" marL="0" rtl="0" algn="l">
              <a:lnSpc>
                <a:spcPct val="115000"/>
              </a:lnSpc>
              <a:spcBef>
                <a:spcPts val="0"/>
              </a:spcBef>
              <a:spcAft>
                <a:spcPts val="0"/>
              </a:spcAft>
              <a:buClr>
                <a:schemeClr val="dk1"/>
              </a:buClr>
              <a:buSzPts val="1100"/>
              <a:buFont typeface="Arial"/>
              <a:buNone/>
            </a:pPr>
            <a:r>
              <a:t/>
            </a:r>
            <a:endParaRPr sz="900">
              <a:solidFill>
                <a:srgbClr val="414140"/>
              </a:solidFill>
              <a:latin typeface="Bitter"/>
              <a:ea typeface="Bitter"/>
              <a:cs typeface="Bitter"/>
              <a:sym typeface="Bitter"/>
            </a:endParaRPr>
          </a:p>
          <a:p>
            <a:pPr indent="0" lvl="0" marL="0" rtl="0" algn="l">
              <a:lnSpc>
                <a:spcPct val="115000"/>
              </a:lnSpc>
              <a:spcBef>
                <a:spcPts val="0"/>
              </a:spcBef>
              <a:spcAft>
                <a:spcPts val="0"/>
              </a:spcAft>
              <a:buClr>
                <a:schemeClr val="dk1"/>
              </a:buClr>
              <a:buSzPts val="1100"/>
              <a:buFont typeface="Arial"/>
              <a:buNone/>
            </a:pPr>
            <a:r>
              <a:rPr lang="es" sz="900">
                <a:solidFill>
                  <a:srgbClr val="414140"/>
                </a:solidFill>
                <a:latin typeface="Bitter"/>
                <a:ea typeface="Bitter"/>
                <a:cs typeface="Bitter"/>
                <a:sym typeface="Bitter"/>
              </a:rPr>
              <a:t>7. Tolerancia a la frustración y resiliencia</a:t>
            </a:r>
            <a:endParaRPr sz="900">
              <a:solidFill>
                <a:srgbClr val="414140"/>
              </a:solidFill>
              <a:latin typeface="Bitter"/>
              <a:ea typeface="Bitter"/>
              <a:cs typeface="Bitter"/>
              <a:sym typeface="Bitter"/>
            </a:endParaRPr>
          </a:p>
          <a:p>
            <a:pPr indent="0" lvl="0" marL="0" rtl="0" algn="l">
              <a:lnSpc>
                <a:spcPct val="115000"/>
              </a:lnSpc>
              <a:spcBef>
                <a:spcPts val="0"/>
              </a:spcBef>
              <a:spcAft>
                <a:spcPts val="0"/>
              </a:spcAft>
              <a:buClr>
                <a:schemeClr val="dk1"/>
              </a:buClr>
              <a:buSzPts val="1100"/>
              <a:buFont typeface="Arial"/>
              <a:buNone/>
            </a:pPr>
            <a:r>
              <a:t/>
            </a:r>
            <a:endParaRPr sz="900">
              <a:solidFill>
                <a:srgbClr val="414140"/>
              </a:solidFill>
              <a:latin typeface="Bitter"/>
              <a:ea typeface="Bitter"/>
              <a:cs typeface="Bitter"/>
              <a:sym typeface="Bitter"/>
            </a:endParaRPr>
          </a:p>
          <a:p>
            <a:pPr indent="0" lvl="0" marL="0" rtl="0" algn="l">
              <a:lnSpc>
                <a:spcPct val="115000"/>
              </a:lnSpc>
              <a:spcBef>
                <a:spcPts val="0"/>
              </a:spcBef>
              <a:spcAft>
                <a:spcPts val="0"/>
              </a:spcAft>
              <a:buClr>
                <a:schemeClr val="dk1"/>
              </a:buClr>
              <a:buSzPts val="1100"/>
              <a:buFont typeface="Arial"/>
              <a:buNone/>
            </a:pPr>
            <a:r>
              <a:rPr lang="es" sz="900">
                <a:solidFill>
                  <a:srgbClr val="414140"/>
                </a:solidFill>
                <a:latin typeface="Bitter"/>
                <a:ea typeface="Bitter"/>
                <a:cs typeface="Bitter"/>
                <a:sym typeface="Bitter"/>
              </a:rPr>
              <a:t>8. Escucha activa</a:t>
            </a:r>
            <a:endParaRPr sz="900">
              <a:solidFill>
                <a:srgbClr val="414140"/>
              </a:solidFill>
              <a:latin typeface="Bitter"/>
              <a:ea typeface="Bitter"/>
              <a:cs typeface="Bitter"/>
              <a:sym typeface="Bitter"/>
            </a:endParaRPr>
          </a:p>
        </p:txBody>
      </p:sp>
      <p:sp>
        <p:nvSpPr>
          <p:cNvPr id="2507" name="Google Shape;2507;p141"/>
          <p:cNvSpPr/>
          <p:nvPr/>
        </p:nvSpPr>
        <p:spPr>
          <a:xfrm>
            <a:off x="5805050" y="2720774"/>
            <a:ext cx="143478" cy="143478"/>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19050">
            <a:solidFill>
              <a:srgbClr val="9C1FF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08" name="Google Shape;2508;p141"/>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Competencias transversales:</a:t>
            </a:r>
            <a:endParaRPr b="1" i="1" sz="1200">
              <a:solidFill>
                <a:srgbClr val="055CF2"/>
              </a:solidFill>
              <a:latin typeface="Bitter"/>
              <a:ea typeface="Bitter"/>
              <a:cs typeface="Bitter"/>
              <a:sym typeface="Bitt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26BDBF"/>
        </a:solidFill>
      </p:bgPr>
    </p:bg>
    <p:spTree>
      <p:nvGrpSpPr>
        <p:cNvPr id="261" name="Shape 261"/>
        <p:cNvGrpSpPr/>
        <p:nvPr/>
      </p:nvGrpSpPr>
      <p:grpSpPr>
        <a:xfrm>
          <a:off x="0" y="0"/>
          <a:ext cx="0" cy="0"/>
          <a:chOff x="0" y="0"/>
          <a:chExt cx="0" cy="0"/>
        </a:xfrm>
      </p:grpSpPr>
      <p:sp>
        <p:nvSpPr>
          <p:cNvPr id="262" name="Google Shape;262;p34"/>
          <p:cNvSpPr txBox="1"/>
          <p:nvPr/>
        </p:nvSpPr>
        <p:spPr>
          <a:xfrm>
            <a:off x="4294850" y="1685425"/>
            <a:ext cx="4006800" cy="1325100"/>
          </a:xfrm>
          <a:prstGeom prst="rect">
            <a:avLst/>
          </a:prstGeom>
          <a:noFill/>
          <a:ln>
            <a:noFill/>
          </a:ln>
        </p:spPr>
        <p:txBody>
          <a:bodyPr anchorCtr="0" anchor="t" bIns="0" lIns="0" spcFirstLastPara="1" rIns="0" wrap="square" tIns="235075">
            <a:noAutofit/>
          </a:bodyPr>
          <a:lstStyle/>
          <a:p>
            <a:pPr indent="0" lvl="0" marL="0" marR="0" rtl="0" algn="l">
              <a:lnSpc>
                <a:spcPct val="100000"/>
              </a:lnSpc>
              <a:spcBef>
                <a:spcPts val="0"/>
              </a:spcBef>
              <a:spcAft>
                <a:spcPts val="0"/>
              </a:spcAft>
              <a:buNone/>
            </a:pPr>
            <a:r>
              <a:rPr lang="es" sz="4500">
                <a:solidFill>
                  <a:srgbClr val="FFFFFF"/>
                </a:solidFill>
                <a:latin typeface="Bitter"/>
                <a:ea typeface="Bitter"/>
                <a:cs typeface="Bitter"/>
                <a:sym typeface="Bitter"/>
              </a:rPr>
              <a:t>2.</a:t>
            </a:r>
            <a:endParaRPr sz="4500">
              <a:solidFill>
                <a:srgbClr val="FFFFFF"/>
              </a:solidFill>
              <a:latin typeface="Bitter"/>
              <a:ea typeface="Bitter"/>
              <a:cs typeface="Bitter"/>
              <a:sym typeface="Bitter"/>
            </a:endParaRPr>
          </a:p>
          <a:p>
            <a:pPr indent="0" lvl="0" marL="0" marR="0" rtl="0" algn="l">
              <a:lnSpc>
                <a:spcPct val="100000"/>
              </a:lnSpc>
              <a:spcBef>
                <a:spcPts val="0"/>
              </a:spcBef>
              <a:spcAft>
                <a:spcPts val="0"/>
              </a:spcAft>
              <a:buNone/>
            </a:pPr>
            <a:r>
              <a:rPr lang="es" sz="4500">
                <a:solidFill>
                  <a:srgbClr val="FFFFFF"/>
                </a:solidFill>
                <a:latin typeface="Bitter"/>
                <a:ea typeface="Bitter"/>
                <a:cs typeface="Bitter"/>
                <a:sym typeface="Bitter"/>
              </a:rPr>
              <a:t>Metodología</a:t>
            </a:r>
            <a:endParaRPr sz="4500">
              <a:solidFill>
                <a:srgbClr val="FFFFFF"/>
              </a:solidFill>
              <a:latin typeface="Bitter"/>
              <a:ea typeface="Bitter"/>
              <a:cs typeface="Bitter"/>
              <a:sym typeface="Bitter"/>
            </a:endParaRPr>
          </a:p>
        </p:txBody>
      </p:sp>
      <p:sp>
        <p:nvSpPr>
          <p:cNvPr id="263" name="Google Shape;263;p34"/>
          <p:cNvSpPr txBox="1"/>
          <p:nvPr/>
        </p:nvSpPr>
        <p:spPr>
          <a:xfrm>
            <a:off x="8668754" y="4577325"/>
            <a:ext cx="2031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FFFFF"/>
                </a:solidFill>
                <a:latin typeface="Bitter"/>
                <a:ea typeface="Bitter"/>
                <a:cs typeface="Bitter"/>
                <a:sym typeface="Bitter"/>
              </a:rPr>
              <a:t>12</a:t>
            </a:r>
            <a:endParaRPr sz="1500">
              <a:solidFill>
                <a:srgbClr val="FFFFFF"/>
              </a:solidFill>
              <a:latin typeface="Bitter"/>
              <a:ea typeface="Bitter"/>
              <a:cs typeface="Bitter"/>
              <a:sym typeface="Bitter"/>
            </a:endParaRPr>
          </a:p>
        </p:txBody>
      </p:sp>
      <p:pic>
        <p:nvPicPr>
          <p:cNvPr id="264" name="Google Shape;264;p34"/>
          <p:cNvPicPr preferRelativeResize="0"/>
          <p:nvPr/>
        </p:nvPicPr>
        <p:blipFill>
          <a:blip r:embed="rId3">
            <a:alphaModFix/>
          </a:blip>
          <a:stretch>
            <a:fillRect/>
          </a:stretch>
        </p:blipFill>
        <p:spPr>
          <a:xfrm>
            <a:off x="1296950" y="618838"/>
            <a:ext cx="2190750" cy="3571875"/>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12" name="Shape 2512"/>
        <p:cNvGrpSpPr/>
        <p:nvPr/>
      </p:nvGrpSpPr>
      <p:grpSpPr>
        <a:xfrm>
          <a:off x="0" y="0"/>
          <a:ext cx="0" cy="0"/>
          <a:chOff x="0" y="0"/>
          <a:chExt cx="0" cy="0"/>
        </a:xfrm>
      </p:grpSpPr>
      <p:sp>
        <p:nvSpPr>
          <p:cNvPr id="2513" name="Google Shape;2513;p142"/>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14" name="Google Shape;2514;p142"/>
          <p:cNvSpPr txBox="1"/>
          <p:nvPr/>
        </p:nvSpPr>
        <p:spPr>
          <a:xfrm>
            <a:off x="8510350" y="4577325"/>
            <a:ext cx="361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120</a:t>
            </a:r>
            <a:endParaRPr sz="1500">
              <a:latin typeface="Bitter"/>
              <a:ea typeface="Bitter"/>
              <a:cs typeface="Bitter"/>
              <a:sym typeface="Bitter"/>
            </a:endParaRPr>
          </a:p>
        </p:txBody>
      </p:sp>
      <p:sp>
        <p:nvSpPr>
          <p:cNvPr id="2515" name="Google Shape;2515;p142"/>
          <p:cNvSpPr txBox="1"/>
          <p:nvPr/>
        </p:nvSpPr>
        <p:spPr>
          <a:xfrm>
            <a:off x="1328025" y="1069225"/>
            <a:ext cx="3981600" cy="85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
              </a:spcBef>
              <a:spcAft>
                <a:spcPts val="0"/>
              </a:spcAft>
              <a:buNone/>
            </a:pPr>
            <a:r>
              <a:rPr b="1" lang="es">
                <a:solidFill>
                  <a:srgbClr val="2E86FF"/>
                </a:solidFill>
                <a:latin typeface="Bitter"/>
                <a:ea typeface="Bitter"/>
                <a:cs typeface="Bitter"/>
                <a:sym typeface="Bitter"/>
              </a:rPr>
              <a:t>Conocimientos y habilidades  </a:t>
            </a:r>
            <a:endParaRPr b="1">
              <a:solidFill>
                <a:srgbClr val="2E86FF"/>
              </a:solidFill>
              <a:latin typeface="Bitter"/>
              <a:ea typeface="Bitter"/>
              <a:cs typeface="Bitter"/>
              <a:sym typeface="Bitter"/>
            </a:endParaRPr>
          </a:p>
          <a:p>
            <a:pPr indent="0" lvl="0" marL="0" rtl="0" algn="l">
              <a:lnSpc>
                <a:spcPct val="115000"/>
              </a:lnSpc>
              <a:spcBef>
                <a:spcPts val="100"/>
              </a:spcBef>
              <a:spcAft>
                <a:spcPts val="0"/>
              </a:spcAft>
              <a:buNone/>
            </a:pPr>
            <a:r>
              <a:rPr b="1" lang="es" sz="900">
                <a:solidFill>
                  <a:srgbClr val="414140"/>
                </a:solidFill>
                <a:latin typeface="Montserrat"/>
                <a:ea typeface="Montserrat"/>
                <a:cs typeface="Montserrat"/>
                <a:sym typeface="Montserrat"/>
              </a:rPr>
              <a:t>Conjunto de saberes y capacidades para ejecutar una función laboral.</a:t>
            </a:r>
            <a:r>
              <a:rPr lang="es" sz="900">
                <a:solidFill>
                  <a:srgbClr val="414140"/>
                </a:solidFill>
                <a:latin typeface="Montserrat"/>
                <a:ea typeface="Montserrat"/>
                <a:cs typeface="Montserrat"/>
                <a:sym typeface="Montserrat"/>
              </a:rPr>
              <a:t> Conocimientos y habilidades priorizados por los usuarios como las más relevantes para todos los cargos.</a:t>
            </a:r>
            <a:endParaRPr sz="9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None/>
            </a:pPr>
            <a:r>
              <a:t/>
            </a:r>
            <a:endParaRPr sz="900">
              <a:solidFill>
                <a:srgbClr val="888888"/>
              </a:solidFill>
              <a:latin typeface="Montserrat"/>
              <a:ea typeface="Montserrat"/>
              <a:cs typeface="Montserrat"/>
              <a:sym typeface="Montserrat"/>
            </a:endParaRPr>
          </a:p>
          <a:p>
            <a:pPr indent="0" lvl="0" marL="0" rtl="0" algn="l">
              <a:lnSpc>
                <a:spcPct val="115000"/>
              </a:lnSpc>
              <a:spcBef>
                <a:spcPts val="100"/>
              </a:spcBef>
              <a:spcAft>
                <a:spcPts val="0"/>
              </a:spcAft>
              <a:buNone/>
            </a:pPr>
            <a:r>
              <a:t/>
            </a:r>
            <a:endParaRPr sz="1200">
              <a:solidFill>
                <a:srgbClr val="888888"/>
              </a:solidFill>
              <a:latin typeface="Bitter"/>
              <a:ea typeface="Bitter"/>
              <a:cs typeface="Bitter"/>
              <a:sym typeface="Bitter"/>
            </a:endParaRPr>
          </a:p>
        </p:txBody>
      </p:sp>
      <p:sp>
        <p:nvSpPr>
          <p:cNvPr id="2516" name="Google Shape;2516;p142"/>
          <p:cNvSpPr txBox="1"/>
          <p:nvPr/>
        </p:nvSpPr>
        <p:spPr>
          <a:xfrm>
            <a:off x="671045" y="3707386"/>
            <a:ext cx="16236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a:solidFill>
                  <a:srgbClr val="FF5757"/>
                </a:solidFill>
                <a:latin typeface="Bitter"/>
                <a:ea typeface="Bitter"/>
                <a:cs typeface="Bitter"/>
                <a:sym typeface="Bitter"/>
              </a:rPr>
              <a:t>1.</a:t>
            </a:r>
            <a:endParaRPr>
              <a:solidFill>
                <a:srgbClr val="FF5757"/>
              </a:solidFill>
              <a:latin typeface="Bitter"/>
              <a:ea typeface="Bitter"/>
              <a:cs typeface="Bitter"/>
              <a:sym typeface="Bitter"/>
            </a:endParaRPr>
          </a:p>
        </p:txBody>
      </p:sp>
      <p:sp>
        <p:nvSpPr>
          <p:cNvPr id="2517" name="Google Shape;2517;p142"/>
          <p:cNvSpPr txBox="1"/>
          <p:nvPr/>
        </p:nvSpPr>
        <p:spPr>
          <a:xfrm>
            <a:off x="2228639" y="3707375"/>
            <a:ext cx="23781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a:solidFill>
                  <a:srgbClr val="F20A66"/>
                </a:solidFill>
                <a:latin typeface="Bitter"/>
                <a:ea typeface="Bitter"/>
                <a:cs typeface="Bitter"/>
                <a:sym typeface="Bitter"/>
              </a:rPr>
              <a:t>2.</a:t>
            </a:r>
            <a:endParaRPr b="1">
              <a:solidFill>
                <a:srgbClr val="F20A66"/>
              </a:solidFill>
              <a:latin typeface="Bitter"/>
              <a:ea typeface="Bitter"/>
              <a:cs typeface="Bitter"/>
              <a:sym typeface="Bitter"/>
            </a:endParaRPr>
          </a:p>
          <a:p>
            <a:pPr indent="0" lvl="0" marL="0" marR="0" rtl="0" algn="l">
              <a:lnSpc>
                <a:spcPct val="100000"/>
              </a:lnSpc>
              <a:spcBef>
                <a:spcPts val="0"/>
              </a:spcBef>
              <a:spcAft>
                <a:spcPts val="0"/>
              </a:spcAft>
              <a:buNone/>
            </a:pPr>
            <a:r>
              <a:t/>
            </a:r>
            <a:endParaRPr b="1">
              <a:solidFill>
                <a:srgbClr val="F20A66"/>
              </a:solidFill>
              <a:latin typeface="Bitter"/>
              <a:ea typeface="Bitter"/>
              <a:cs typeface="Bitter"/>
              <a:sym typeface="Bitter"/>
            </a:endParaRPr>
          </a:p>
        </p:txBody>
      </p:sp>
      <p:sp>
        <p:nvSpPr>
          <p:cNvPr id="2518" name="Google Shape;2518;p142"/>
          <p:cNvSpPr txBox="1"/>
          <p:nvPr/>
        </p:nvSpPr>
        <p:spPr>
          <a:xfrm>
            <a:off x="6155142" y="3707386"/>
            <a:ext cx="19869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a:solidFill>
                  <a:srgbClr val="9C1FF2"/>
                </a:solidFill>
                <a:latin typeface="Bitter"/>
                <a:ea typeface="Bitter"/>
                <a:cs typeface="Bitter"/>
                <a:sym typeface="Bitter"/>
              </a:rPr>
              <a:t>4.</a:t>
            </a:r>
            <a:endParaRPr>
              <a:solidFill>
                <a:srgbClr val="9C1FF2"/>
              </a:solidFill>
              <a:latin typeface="Bitter"/>
              <a:ea typeface="Bitter"/>
              <a:cs typeface="Bitter"/>
              <a:sym typeface="Bitter"/>
            </a:endParaRPr>
          </a:p>
        </p:txBody>
      </p:sp>
      <p:cxnSp>
        <p:nvCxnSpPr>
          <p:cNvPr id="2519" name="Google Shape;2519;p142"/>
          <p:cNvCxnSpPr/>
          <p:nvPr/>
        </p:nvCxnSpPr>
        <p:spPr>
          <a:xfrm>
            <a:off x="-581700" y="2922245"/>
            <a:ext cx="7304100" cy="0"/>
          </a:xfrm>
          <a:prstGeom prst="straightConnector1">
            <a:avLst/>
          </a:prstGeom>
          <a:noFill/>
          <a:ln cap="flat" cmpd="sng" w="9525">
            <a:solidFill>
              <a:srgbClr val="055CF2"/>
            </a:solidFill>
            <a:prstDash val="solid"/>
            <a:round/>
            <a:headEnd len="med" w="med" type="none"/>
            <a:tailEnd len="med" w="med" type="none"/>
          </a:ln>
        </p:spPr>
      </p:cxnSp>
      <p:sp>
        <p:nvSpPr>
          <p:cNvPr id="2520" name="Google Shape;2520;p142"/>
          <p:cNvSpPr/>
          <p:nvPr/>
        </p:nvSpPr>
        <p:spPr>
          <a:xfrm>
            <a:off x="885214" y="2240508"/>
            <a:ext cx="1305652" cy="1305652"/>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73275">
            <a:solidFill>
              <a:srgbClr val="FA593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21" name="Google Shape;2521;p142"/>
          <p:cNvSpPr/>
          <p:nvPr/>
        </p:nvSpPr>
        <p:spPr>
          <a:xfrm>
            <a:off x="2764800" y="2240508"/>
            <a:ext cx="1305652" cy="1305652"/>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73275">
            <a:solidFill>
              <a:srgbClr val="F20A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22" name="Google Shape;2522;p142"/>
          <p:cNvSpPr/>
          <p:nvPr/>
        </p:nvSpPr>
        <p:spPr>
          <a:xfrm>
            <a:off x="6495764" y="2240508"/>
            <a:ext cx="1305652" cy="1305652"/>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73275">
            <a:solidFill>
              <a:srgbClr val="9C1FF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23" name="Google Shape;2523;p142"/>
          <p:cNvSpPr txBox="1"/>
          <p:nvPr/>
        </p:nvSpPr>
        <p:spPr>
          <a:xfrm>
            <a:off x="6422400" y="3966021"/>
            <a:ext cx="1660200" cy="545100"/>
          </a:xfrm>
          <a:prstGeom prst="rect">
            <a:avLst/>
          </a:prstGeom>
          <a:noFill/>
          <a:ln>
            <a:noFill/>
          </a:ln>
        </p:spPr>
        <p:txBody>
          <a:bodyPr anchorCtr="0" anchor="t" bIns="0" lIns="0" spcFirstLastPara="1" rIns="0" wrap="square" tIns="26550">
            <a:noAutofit/>
          </a:bodyPr>
          <a:lstStyle/>
          <a:p>
            <a:pPr indent="-25400" lvl="0" marL="88900" marR="63500" rtl="0" algn="ctr">
              <a:lnSpc>
                <a:spcPct val="100000"/>
              </a:lnSpc>
              <a:spcBef>
                <a:spcPts val="100"/>
              </a:spcBef>
              <a:spcAft>
                <a:spcPts val="0"/>
              </a:spcAft>
              <a:buNone/>
            </a:pPr>
            <a:r>
              <a:rPr lang="es" sz="800">
                <a:solidFill>
                  <a:srgbClr val="414140"/>
                </a:solidFill>
                <a:latin typeface="Montserrat Light"/>
                <a:ea typeface="Montserrat Light"/>
                <a:cs typeface="Montserrat Light"/>
                <a:sym typeface="Montserrat Light"/>
              </a:rPr>
              <a:t>Apego y estimulació</a:t>
            </a:r>
            <a:r>
              <a:rPr lang="es" sz="800">
                <a:solidFill>
                  <a:srgbClr val="414140"/>
                </a:solidFill>
                <a:latin typeface="Montserrat Light"/>
                <a:ea typeface="Montserrat Light"/>
                <a:cs typeface="Montserrat Light"/>
                <a:sym typeface="Montserrat Light"/>
              </a:rPr>
              <a:t>n</a:t>
            </a:r>
            <a:endParaRPr sz="800">
              <a:solidFill>
                <a:srgbClr val="414140"/>
              </a:solidFill>
              <a:latin typeface="Montserrat Light"/>
              <a:ea typeface="Montserrat Light"/>
              <a:cs typeface="Montserrat Light"/>
              <a:sym typeface="Montserrat Light"/>
            </a:endParaRPr>
          </a:p>
          <a:p>
            <a:pPr indent="0" lvl="0" marL="0" marR="63500" rtl="0" algn="l">
              <a:lnSpc>
                <a:spcPct val="100000"/>
              </a:lnSpc>
              <a:spcBef>
                <a:spcPts val="100"/>
              </a:spcBef>
              <a:spcAft>
                <a:spcPts val="0"/>
              </a:spcAft>
              <a:buNone/>
            </a:pPr>
            <a:r>
              <a:t/>
            </a:r>
            <a:endParaRPr sz="800">
              <a:solidFill>
                <a:srgbClr val="414140"/>
              </a:solidFill>
              <a:latin typeface="Montserrat Light"/>
              <a:ea typeface="Montserrat Light"/>
              <a:cs typeface="Montserrat Light"/>
              <a:sym typeface="Montserrat Light"/>
            </a:endParaRPr>
          </a:p>
        </p:txBody>
      </p:sp>
      <p:sp>
        <p:nvSpPr>
          <p:cNvPr id="2524" name="Google Shape;2524;p142"/>
          <p:cNvSpPr txBox="1"/>
          <p:nvPr/>
        </p:nvSpPr>
        <p:spPr>
          <a:xfrm>
            <a:off x="4353142" y="3707386"/>
            <a:ext cx="19869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a:solidFill>
                  <a:srgbClr val="FCD608"/>
                </a:solidFill>
                <a:latin typeface="Bitter"/>
                <a:ea typeface="Bitter"/>
                <a:cs typeface="Bitter"/>
                <a:sym typeface="Bitter"/>
              </a:rPr>
              <a:t>3.</a:t>
            </a:r>
            <a:endParaRPr>
              <a:solidFill>
                <a:srgbClr val="FCD608"/>
              </a:solidFill>
              <a:latin typeface="Bitter"/>
              <a:ea typeface="Bitter"/>
              <a:cs typeface="Bitter"/>
              <a:sym typeface="Bitter"/>
            </a:endParaRPr>
          </a:p>
        </p:txBody>
      </p:sp>
      <p:sp>
        <p:nvSpPr>
          <p:cNvPr id="2525" name="Google Shape;2525;p142"/>
          <p:cNvSpPr/>
          <p:nvPr/>
        </p:nvSpPr>
        <p:spPr>
          <a:xfrm>
            <a:off x="4693764" y="2240508"/>
            <a:ext cx="1305652" cy="1305652"/>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73275">
            <a:solidFill>
              <a:srgbClr val="FFE82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26" name="Google Shape;2526;p142"/>
          <p:cNvSpPr txBox="1"/>
          <p:nvPr/>
        </p:nvSpPr>
        <p:spPr>
          <a:xfrm>
            <a:off x="4504963" y="3966021"/>
            <a:ext cx="1660200" cy="545100"/>
          </a:xfrm>
          <a:prstGeom prst="rect">
            <a:avLst/>
          </a:prstGeom>
          <a:noFill/>
          <a:ln>
            <a:noFill/>
          </a:ln>
        </p:spPr>
        <p:txBody>
          <a:bodyPr anchorCtr="0" anchor="t" bIns="0" lIns="0" spcFirstLastPara="1" rIns="0" wrap="square" tIns="26550">
            <a:noAutofit/>
          </a:bodyPr>
          <a:lstStyle/>
          <a:p>
            <a:pPr indent="-25400" lvl="0" marL="88900" marR="63500" rtl="0" algn="ctr">
              <a:lnSpc>
                <a:spcPct val="100000"/>
              </a:lnSpc>
              <a:spcBef>
                <a:spcPts val="100"/>
              </a:spcBef>
              <a:spcAft>
                <a:spcPts val="0"/>
              </a:spcAft>
              <a:buNone/>
            </a:pPr>
            <a:r>
              <a:rPr lang="es" sz="800">
                <a:solidFill>
                  <a:srgbClr val="414140"/>
                </a:solidFill>
                <a:latin typeface="Montserrat Light"/>
                <a:ea typeface="Montserrat Light"/>
                <a:cs typeface="Montserrat Light"/>
                <a:sym typeface="Montserrat Light"/>
              </a:rPr>
              <a:t>Capacidad para anticiparse a situaciones </a:t>
            </a:r>
            <a:endParaRPr sz="800">
              <a:solidFill>
                <a:srgbClr val="414140"/>
              </a:solidFill>
              <a:latin typeface="Montserrat Light"/>
              <a:ea typeface="Montserrat Light"/>
              <a:cs typeface="Montserrat Light"/>
              <a:sym typeface="Montserrat Light"/>
            </a:endParaRPr>
          </a:p>
          <a:p>
            <a:pPr indent="-25400" lvl="0" marL="88900" marR="63500" rtl="0" algn="ctr">
              <a:lnSpc>
                <a:spcPct val="100000"/>
              </a:lnSpc>
              <a:spcBef>
                <a:spcPts val="100"/>
              </a:spcBef>
              <a:spcAft>
                <a:spcPts val="0"/>
              </a:spcAft>
              <a:buNone/>
            </a:pPr>
            <a:r>
              <a:rPr lang="es" sz="800">
                <a:solidFill>
                  <a:srgbClr val="414140"/>
                </a:solidFill>
                <a:latin typeface="Montserrat Light"/>
                <a:ea typeface="Montserrat Light"/>
                <a:cs typeface="Montserrat Light"/>
                <a:sym typeface="Montserrat Light"/>
              </a:rPr>
              <a:t>y planificar de acuerdo a esto</a:t>
            </a:r>
            <a:endParaRPr sz="800">
              <a:solidFill>
                <a:srgbClr val="414140"/>
              </a:solidFill>
              <a:latin typeface="Montserrat Light"/>
              <a:ea typeface="Montserrat Light"/>
              <a:cs typeface="Montserrat Light"/>
              <a:sym typeface="Montserrat Light"/>
            </a:endParaRPr>
          </a:p>
          <a:p>
            <a:pPr indent="-25400" lvl="0" marL="88900" marR="63500" rtl="0" algn="ctr">
              <a:lnSpc>
                <a:spcPct val="100000"/>
              </a:lnSpc>
              <a:spcBef>
                <a:spcPts val="100"/>
              </a:spcBef>
              <a:spcAft>
                <a:spcPts val="0"/>
              </a:spcAft>
              <a:buNone/>
            </a:pPr>
            <a:r>
              <a:t/>
            </a:r>
            <a:endParaRPr sz="800">
              <a:solidFill>
                <a:srgbClr val="414140"/>
              </a:solidFill>
              <a:latin typeface="Montserrat Light"/>
              <a:ea typeface="Montserrat Light"/>
              <a:cs typeface="Montserrat Light"/>
              <a:sym typeface="Montserrat Light"/>
            </a:endParaRPr>
          </a:p>
        </p:txBody>
      </p:sp>
      <p:sp>
        <p:nvSpPr>
          <p:cNvPr id="2527" name="Google Shape;2527;p142"/>
          <p:cNvSpPr txBox="1"/>
          <p:nvPr/>
        </p:nvSpPr>
        <p:spPr>
          <a:xfrm>
            <a:off x="2587525" y="3966021"/>
            <a:ext cx="1660200" cy="545100"/>
          </a:xfrm>
          <a:prstGeom prst="rect">
            <a:avLst/>
          </a:prstGeom>
          <a:noFill/>
          <a:ln>
            <a:noFill/>
          </a:ln>
        </p:spPr>
        <p:txBody>
          <a:bodyPr anchorCtr="0" anchor="t" bIns="0" lIns="0" spcFirstLastPara="1" rIns="0" wrap="square" tIns="26550">
            <a:noAutofit/>
          </a:bodyPr>
          <a:lstStyle/>
          <a:p>
            <a:pPr indent="-25400" lvl="0" marL="88900" marR="63500" rtl="0" algn="ctr">
              <a:lnSpc>
                <a:spcPct val="100000"/>
              </a:lnSpc>
              <a:spcBef>
                <a:spcPts val="100"/>
              </a:spcBef>
              <a:spcAft>
                <a:spcPts val="0"/>
              </a:spcAft>
              <a:buNone/>
            </a:pPr>
            <a:r>
              <a:rPr lang="es" sz="800">
                <a:solidFill>
                  <a:srgbClr val="414140"/>
                </a:solidFill>
                <a:latin typeface="Montserrat Light"/>
                <a:ea typeface="Montserrat Light"/>
                <a:cs typeface="Montserrat Light"/>
                <a:sym typeface="Montserrat Light"/>
              </a:rPr>
              <a:t>Preparación para la vida independiente</a:t>
            </a:r>
            <a:endParaRPr sz="800">
              <a:solidFill>
                <a:srgbClr val="414140"/>
              </a:solidFill>
              <a:latin typeface="Montserrat Light"/>
              <a:ea typeface="Montserrat Light"/>
              <a:cs typeface="Montserrat Light"/>
              <a:sym typeface="Montserrat Light"/>
            </a:endParaRPr>
          </a:p>
          <a:p>
            <a:pPr indent="-25400" lvl="0" marL="88900" marR="63500" rtl="0" algn="ctr">
              <a:lnSpc>
                <a:spcPct val="100000"/>
              </a:lnSpc>
              <a:spcBef>
                <a:spcPts val="100"/>
              </a:spcBef>
              <a:spcAft>
                <a:spcPts val="0"/>
              </a:spcAft>
              <a:buNone/>
            </a:pPr>
            <a:r>
              <a:t/>
            </a:r>
            <a:endParaRPr sz="800">
              <a:solidFill>
                <a:srgbClr val="414140"/>
              </a:solidFill>
              <a:latin typeface="Montserrat Light"/>
              <a:ea typeface="Montserrat Light"/>
              <a:cs typeface="Montserrat Light"/>
              <a:sym typeface="Montserrat Light"/>
            </a:endParaRPr>
          </a:p>
        </p:txBody>
      </p:sp>
      <p:sp>
        <p:nvSpPr>
          <p:cNvPr id="2528" name="Google Shape;2528;p142"/>
          <p:cNvSpPr txBox="1"/>
          <p:nvPr/>
        </p:nvSpPr>
        <p:spPr>
          <a:xfrm>
            <a:off x="634450" y="3966021"/>
            <a:ext cx="1660200" cy="545100"/>
          </a:xfrm>
          <a:prstGeom prst="rect">
            <a:avLst/>
          </a:prstGeom>
          <a:noFill/>
          <a:ln>
            <a:noFill/>
          </a:ln>
        </p:spPr>
        <p:txBody>
          <a:bodyPr anchorCtr="0" anchor="t" bIns="0" lIns="0" spcFirstLastPara="1" rIns="0" wrap="square" tIns="26550">
            <a:noAutofit/>
          </a:bodyPr>
          <a:lstStyle/>
          <a:p>
            <a:pPr indent="-25400" lvl="0" marL="88900" marR="63500" rtl="0" algn="ctr">
              <a:lnSpc>
                <a:spcPct val="100000"/>
              </a:lnSpc>
              <a:spcBef>
                <a:spcPts val="100"/>
              </a:spcBef>
              <a:spcAft>
                <a:spcPts val="0"/>
              </a:spcAft>
              <a:buNone/>
            </a:pPr>
            <a:r>
              <a:rPr lang="es" sz="800">
                <a:solidFill>
                  <a:srgbClr val="414140"/>
                </a:solidFill>
                <a:latin typeface="Montserrat Light"/>
                <a:ea typeface="Montserrat Light"/>
                <a:cs typeface="Montserrat Light"/>
                <a:sym typeface="Montserrat Light"/>
              </a:rPr>
              <a:t>Herramientas de cuidado de equipos, conocimiento y reflexión personal, cómo propiciar la salud psicosocial</a:t>
            </a:r>
            <a:endParaRPr sz="800">
              <a:solidFill>
                <a:srgbClr val="414140"/>
              </a:solidFill>
              <a:latin typeface="Montserrat Light"/>
              <a:ea typeface="Montserrat Light"/>
              <a:cs typeface="Montserrat Light"/>
              <a:sym typeface="Montserrat Light"/>
            </a:endParaRPr>
          </a:p>
        </p:txBody>
      </p:sp>
      <p:pic>
        <p:nvPicPr>
          <p:cNvPr id="2529" name="Google Shape;2529;p142"/>
          <p:cNvPicPr preferRelativeResize="0"/>
          <p:nvPr/>
        </p:nvPicPr>
        <p:blipFill>
          <a:blip r:embed="rId4">
            <a:alphaModFix/>
          </a:blip>
          <a:stretch>
            <a:fillRect/>
          </a:stretch>
        </p:blipFill>
        <p:spPr>
          <a:xfrm>
            <a:off x="6762550" y="2507280"/>
            <a:ext cx="772100" cy="772100"/>
          </a:xfrm>
          <a:prstGeom prst="rect">
            <a:avLst/>
          </a:prstGeom>
          <a:noFill/>
          <a:ln>
            <a:noFill/>
          </a:ln>
        </p:spPr>
      </p:pic>
      <p:pic>
        <p:nvPicPr>
          <p:cNvPr id="2530" name="Google Shape;2530;p142"/>
          <p:cNvPicPr preferRelativeResize="0"/>
          <p:nvPr/>
        </p:nvPicPr>
        <p:blipFill>
          <a:blip r:embed="rId5">
            <a:alphaModFix/>
          </a:blip>
          <a:stretch>
            <a:fillRect/>
          </a:stretch>
        </p:blipFill>
        <p:spPr>
          <a:xfrm>
            <a:off x="1181712" y="2536993"/>
            <a:ext cx="712675" cy="712675"/>
          </a:xfrm>
          <a:prstGeom prst="rect">
            <a:avLst/>
          </a:prstGeom>
          <a:noFill/>
          <a:ln>
            <a:noFill/>
          </a:ln>
        </p:spPr>
      </p:pic>
      <p:pic>
        <p:nvPicPr>
          <p:cNvPr id="2531" name="Google Shape;2531;p142"/>
          <p:cNvPicPr preferRelativeResize="0"/>
          <p:nvPr/>
        </p:nvPicPr>
        <p:blipFill>
          <a:blip r:embed="rId6">
            <a:alphaModFix/>
          </a:blip>
          <a:stretch>
            <a:fillRect/>
          </a:stretch>
        </p:blipFill>
        <p:spPr>
          <a:xfrm>
            <a:off x="3061277" y="2537000"/>
            <a:ext cx="712675" cy="712675"/>
          </a:xfrm>
          <a:prstGeom prst="rect">
            <a:avLst/>
          </a:prstGeom>
          <a:noFill/>
          <a:ln>
            <a:noFill/>
          </a:ln>
        </p:spPr>
      </p:pic>
      <p:pic>
        <p:nvPicPr>
          <p:cNvPr id="2532" name="Google Shape;2532;p142"/>
          <p:cNvPicPr preferRelativeResize="0"/>
          <p:nvPr/>
        </p:nvPicPr>
        <p:blipFill>
          <a:blip r:embed="rId7">
            <a:alphaModFix/>
          </a:blip>
          <a:stretch>
            <a:fillRect/>
          </a:stretch>
        </p:blipFill>
        <p:spPr>
          <a:xfrm>
            <a:off x="4947250" y="2507300"/>
            <a:ext cx="772100" cy="772075"/>
          </a:xfrm>
          <a:prstGeom prst="rect">
            <a:avLst/>
          </a:prstGeom>
          <a:noFill/>
          <a:ln>
            <a:noFill/>
          </a:ln>
        </p:spPr>
      </p:pic>
      <p:sp>
        <p:nvSpPr>
          <p:cNvPr id="2533" name="Google Shape;2533;p142"/>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Competencias transversales:</a:t>
            </a:r>
            <a:endParaRPr b="1" i="1" sz="1200">
              <a:solidFill>
                <a:srgbClr val="055CF2"/>
              </a:solidFill>
              <a:latin typeface="Bitter"/>
              <a:ea typeface="Bitter"/>
              <a:cs typeface="Bitter"/>
              <a:sym typeface="Bitter"/>
            </a:endParaRPr>
          </a:p>
        </p:txBody>
      </p:sp>
      <p:sp>
        <p:nvSpPr>
          <p:cNvPr id="2534" name="Google Shape;2534;p142"/>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38" name="Shape 2538"/>
        <p:cNvGrpSpPr/>
        <p:nvPr/>
      </p:nvGrpSpPr>
      <p:grpSpPr>
        <a:xfrm>
          <a:off x="0" y="0"/>
          <a:ext cx="0" cy="0"/>
          <a:chOff x="0" y="0"/>
          <a:chExt cx="0" cy="0"/>
        </a:xfrm>
      </p:grpSpPr>
      <p:sp>
        <p:nvSpPr>
          <p:cNvPr id="2539" name="Google Shape;2539;p143"/>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40" name="Google Shape;2540;p143"/>
          <p:cNvSpPr txBox="1"/>
          <p:nvPr/>
        </p:nvSpPr>
        <p:spPr>
          <a:xfrm>
            <a:off x="8553175" y="4577325"/>
            <a:ext cx="3186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121</a:t>
            </a:r>
            <a:endParaRPr sz="1500">
              <a:latin typeface="Bitter"/>
              <a:ea typeface="Bitter"/>
              <a:cs typeface="Bitter"/>
              <a:sym typeface="Bitter"/>
            </a:endParaRPr>
          </a:p>
        </p:txBody>
      </p:sp>
      <p:sp>
        <p:nvSpPr>
          <p:cNvPr id="2541" name="Google Shape;2541;p143"/>
          <p:cNvSpPr txBox="1"/>
          <p:nvPr/>
        </p:nvSpPr>
        <p:spPr>
          <a:xfrm>
            <a:off x="671045" y="3707386"/>
            <a:ext cx="16236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a:solidFill>
                  <a:srgbClr val="9C1FF2"/>
                </a:solidFill>
                <a:latin typeface="Bitter"/>
                <a:ea typeface="Bitter"/>
                <a:cs typeface="Bitter"/>
                <a:sym typeface="Bitter"/>
              </a:rPr>
              <a:t>5.</a:t>
            </a:r>
            <a:endParaRPr>
              <a:solidFill>
                <a:srgbClr val="9C1FF2"/>
              </a:solidFill>
              <a:latin typeface="Bitter"/>
              <a:ea typeface="Bitter"/>
              <a:cs typeface="Bitter"/>
              <a:sym typeface="Bitter"/>
            </a:endParaRPr>
          </a:p>
        </p:txBody>
      </p:sp>
      <p:sp>
        <p:nvSpPr>
          <p:cNvPr id="2542" name="Google Shape;2542;p143"/>
          <p:cNvSpPr txBox="1"/>
          <p:nvPr/>
        </p:nvSpPr>
        <p:spPr>
          <a:xfrm>
            <a:off x="2228639" y="3707375"/>
            <a:ext cx="23781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a:solidFill>
                  <a:srgbClr val="F20A66"/>
                </a:solidFill>
                <a:latin typeface="Bitter"/>
                <a:ea typeface="Bitter"/>
                <a:cs typeface="Bitter"/>
                <a:sym typeface="Bitter"/>
              </a:rPr>
              <a:t>6.</a:t>
            </a:r>
            <a:endParaRPr b="1">
              <a:solidFill>
                <a:srgbClr val="F20A66"/>
              </a:solidFill>
              <a:latin typeface="Bitter"/>
              <a:ea typeface="Bitter"/>
              <a:cs typeface="Bitter"/>
              <a:sym typeface="Bitter"/>
            </a:endParaRPr>
          </a:p>
          <a:p>
            <a:pPr indent="0" lvl="0" marL="0" marR="0" rtl="0" algn="l">
              <a:lnSpc>
                <a:spcPct val="100000"/>
              </a:lnSpc>
              <a:spcBef>
                <a:spcPts val="0"/>
              </a:spcBef>
              <a:spcAft>
                <a:spcPts val="0"/>
              </a:spcAft>
              <a:buNone/>
            </a:pPr>
            <a:r>
              <a:t/>
            </a:r>
            <a:endParaRPr b="1">
              <a:solidFill>
                <a:srgbClr val="F20A66"/>
              </a:solidFill>
              <a:latin typeface="Bitter"/>
              <a:ea typeface="Bitter"/>
              <a:cs typeface="Bitter"/>
              <a:sym typeface="Bitter"/>
            </a:endParaRPr>
          </a:p>
        </p:txBody>
      </p:sp>
      <p:sp>
        <p:nvSpPr>
          <p:cNvPr id="2543" name="Google Shape;2543;p143"/>
          <p:cNvSpPr txBox="1"/>
          <p:nvPr/>
        </p:nvSpPr>
        <p:spPr>
          <a:xfrm>
            <a:off x="6155142" y="3707386"/>
            <a:ext cx="19869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a:solidFill>
                  <a:srgbClr val="FCD608"/>
                </a:solidFill>
                <a:latin typeface="Bitter"/>
                <a:ea typeface="Bitter"/>
                <a:cs typeface="Bitter"/>
                <a:sym typeface="Bitter"/>
              </a:rPr>
              <a:t>8.</a:t>
            </a:r>
            <a:endParaRPr>
              <a:solidFill>
                <a:srgbClr val="FCD608"/>
              </a:solidFill>
              <a:latin typeface="Bitter"/>
              <a:ea typeface="Bitter"/>
              <a:cs typeface="Bitter"/>
              <a:sym typeface="Bitter"/>
            </a:endParaRPr>
          </a:p>
        </p:txBody>
      </p:sp>
      <p:cxnSp>
        <p:nvCxnSpPr>
          <p:cNvPr id="2544" name="Google Shape;2544;p143"/>
          <p:cNvCxnSpPr/>
          <p:nvPr/>
        </p:nvCxnSpPr>
        <p:spPr>
          <a:xfrm>
            <a:off x="-581700" y="2922245"/>
            <a:ext cx="7304100" cy="0"/>
          </a:xfrm>
          <a:prstGeom prst="straightConnector1">
            <a:avLst/>
          </a:prstGeom>
          <a:noFill/>
          <a:ln cap="flat" cmpd="sng" w="9525">
            <a:solidFill>
              <a:srgbClr val="055CF2"/>
            </a:solidFill>
            <a:prstDash val="solid"/>
            <a:round/>
            <a:headEnd len="med" w="med" type="none"/>
            <a:tailEnd len="med" w="med" type="none"/>
          </a:ln>
        </p:spPr>
      </p:cxnSp>
      <p:sp>
        <p:nvSpPr>
          <p:cNvPr id="2545" name="Google Shape;2545;p143"/>
          <p:cNvSpPr/>
          <p:nvPr/>
        </p:nvSpPr>
        <p:spPr>
          <a:xfrm>
            <a:off x="885214" y="2240508"/>
            <a:ext cx="1305652" cy="1305652"/>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73275">
            <a:solidFill>
              <a:srgbClr val="9C1FF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46" name="Google Shape;2546;p143"/>
          <p:cNvSpPr/>
          <p:nvPr/>
        </p:nvSpPr>
        <p:spPr>
          <a:xfrm>
            <a:off x="2764800" y="2240508"/>
            <a:ext cx="1305652" cy="1305652"/>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73275">
            <a:solidFill>
              <a:srgbClr val="F20A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47" name="Google Shape;2547;p143"/>
          <p:cNvSpPr/>
          <p:nvPr/>
        </p:nvSpPr>
        <p:spPr>
          <a:xfrm>
            <a:off x="6495764" y="2240508"/>
            <a:ext cx="1305652" cy="1305652"/>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73275">
            <a:solidFill>
              <a:srgbClr val="FFE82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FFE82E"/>
              </a:solidFill>
            </a:endParaRPr>
          </a:p>
        </p:txBody>
      </p:sp>
      <p:sp>
        <p:nvSpPr>
          <p:cNvPr id="2548" name="Google Shape;2548;p143"/>
          <p:cNvSpPr txBox="1"/>
          <p:nvPr/>
        </p:nvSpPr>
        <p:spPr>
          <a:xfrm>
            <a:off x="6379425" y="3966021"/>
            <a:ext cx="1660200" cy="545100"/>
          </a:xfrm>
          <a:prstGeom prst="rect">
            <a:avLst/>
          </a:prstGeom>
          <a:noFill/>
          <a:ln>
            <a:noFill/>
          </a:ln>
        </p:spPr>
        <p:txBody>
          <a:bodyPr anchorCtr="0" anchor="t" bIns="0" lIns="0" spcFirstLastPara="1" rIns="0" wrap="square" tIns="26550">
            <a:noAutofit/>
          </a:bodyPr>
          <a:lstStyle/>
          <a:p>
            <a:pPr indent="0" lvl="0" marL="0" marR="63500" rtl="0" algn="ctr">
              <a:lnSpc>
                <a:spcPct val="100000"/>
              </a:lnSpc>
              <a:spcBef>
                <a:spcPts val="100"/>
              </a:spcBef>
              <a:spcAft>
                <a:spcPts val="0"/>
              </a:spcAft>
              <a:buNone/>
            </a:pPr>
            <a:r>
              <a:rPr b="1" lang="es" sz="800">
                <a:solidFill>
                  <a:srgbClr val="414140"/>
                </a:solidFill>
                <a:latin typeface="Montserrat"/>
                <a:ea typeface="Montserrat"/>
                <a:cs typeface="Montserrat"/>
                <a:sym typeface="Montserrat"/>
              </a:rPr>
              <a:t>Trabajo en equipo: </a:t>
            </a:r>
            <a:r>
              <a:rPr lang="es" sz="800">
                <a:solidFill>
                  <a:srgbClr val="414140"/>
                </a:solidFill>
                <a:latin typeface="Montserrat Light"/>
                <a:ea typeface="Montserrat Light"/>
                <a:cs typeface="Montserrat Light"/>
                <a:sym typeface="Montserrat Light"/>
              </a:rPr>
              <a:t>compartir buenas prácticas, promoción de buen ambiente, colaboración y aprendizaje entre pares</a:t>
            </a:r>
            <a:endParaRPr sz="800">
              <a:solidFill>
                <a:srgbClr val="414140"/>
              </a:solidFill>
              <a:latin typeface="Montserrat Light"/>
              <a:ea typeface="Montserrat Light"/>
              <a:cs typeface="Montserrat Light"/>
              <a:sym typeface="Montserrat Light"/>
            </a:endParaRPr>
          </a:p>
        </p:txBody>
      </p:sp>
      <p:sp>
        <p:nvSpPr>
          <p:cNvPr id="2549" name="Google Shape;2549;p143"/>
          <p:cNvSpPr txBox="1"/>
          <p:nvPr/>
        </p:nvSpPr>
        <p:spPr>
          <a:xfrm>
            <a:off x="4353142" y="3707386"/>
            <a:ext cx="19869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a:solidFill>
                  <a:srgbClr val="FF5757"/>
                </a:solidFill>
                <a:latin typeface="Bitter"/>
                <a:ea typeface="Bitter"/>
                <a:cs typeface="Bitter"/>
                <a:sym typeface="Bitter"/>
              </a:rPr>
              <a:t>7.</a:t>
            </a:r>
            <a:endParaRPr>
              <a:solidFill>
                <a:srgbClr val="FF5757"/>
              </a:solidFill>
              <a:latin typeface="Bitter"/>
              <a:ea typeface="Bitter"/>
              <a:cs typeface="Bitter"/>
              <a:sym typeface="Bitter"/>
            </a:endParaRPr>
          </a:p>
        </p:txBody>
      </p:sp>
      <p:sp>
        <p:nvSpPr>
          <p:cNvPr id="2550" name="Google Shape;2550;p143"/>
          <p:cNvSpPr/>
          <p:nvPr/>
        </p:nvSpPr>
        <p:spPr>
          <a:xfrm>
            <a:off x="4693764" y="2240508"/>
            <a:ext cx="1305652" cy="1305652"/>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73275">
            <a:solidFill>
              <a:srgbClr val="FF575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51" name="Google Shape;2551;p143"/>
          <p:cNvSpPr txBox="1"/>
          <p:nvPr/>
        </p:nvSpPr>
        <p:spPr>
          <a:xfrm>
            <a:off x="4504963" y="3966021"/>
            <a:ext cx="1660200" cy="545100"/>
          </a:xfrm>
          <a:prstGeom prst="rect">
            <a:avLst/>
          </a:prstGeom>
          <a:noFill/>
          <a:ln>
            <a:noFill/>
          </a:ln>
        </p:spPr>
        <p:txBody>
          <a:bodyPr anchorCtr="0" anchor="t" bIns="0" lIns="0" spcFirstLastPara="1" rIns="0" wrap="square" tIns="26550">
            <a:noAutofit/>
          </a:bodyPr>
          <a:lstStyle/>
          <a:p>
            <a:pPr indent="-25400" lvl="0" marL="88900" marR="63500" rtl="0" algn="ctr">
              <a:lnSpc>
                <a:spcPct val="100000"/>
              </a:lnSpc>
              <a:spcBef>
                <a:spcPts val="100"/>
              </a:spcBef>
              <a:spcAft>
                <a:spcPts val="0"/>
              </a:spcAft>
              <a:buNone/>
            </a:pPr>
            <a:r>
              <a:rPr lang="es" sz="800">
                <a:solidFill>
                  <a:srgbClr val="414140"/>
                </a:solidFill>
                <a:latin typeface="Montserrat Light"/>
                <a:ea typeface="Montserrat Light"/>
                <a:cs typeface="Montserrat Light"/>
                <a:sym typeface="Montserrat Light"/>
              </a:rPr>
              <a:t>Comunicación asertiva </a:t>
            </a:r>
            <a:endParaRPr sz="800">
              <a:solidFill>
                <a:srgbClr val="414140"/>
              </a:solidFill>
              <a:latin typeface="Montserrat Light"/>
              <a:ea typeface="Montserrat Light"/>
              <a:cs typeface="Montserrat Light"/>
              <a:sym typeface="Montserrat Light"/>
            </a:endParaRPr>
          </a:p>
          <a:p>
            <a:pPr indent="-25400" lvl="0" marL="88900" marR="63500" rtl="0" algn="ctr">
              <a:lnSpc>
                <a:spcPct val="100000"/>
              </a:lnSpc>
              <a:spcBef>
                <a:spcPts val="100"/>
              </a:spcBef>
              <a:spcAft>
                <a:spcPts val="0"/>
              </a:spcAft>
              <a:buNone/>
            </a:pPr>
            <a:r>
              <a:rPr lang="es" sz="800">
                <a:solidFill>
                  <a:srgbClr val="414140"/>
                </a:solidFill>
                <a:latin typeface="Montserrat Light"/>
                <a:ea typeface="Montserrat Light"/>
                <a:cs typeface="Montserrat Light"/>
                <a:sym typeface="Montserrat Light"/>
              </a:rPr>
              <a:t>y efectiva</a:t>
            </a:r>
            <a:endParaRPr sz="800">
              <a:solidFill>
                <a:srgbClr val="414140"/>
              </a:solidFill>
              <a:latin typeface="Montserrat Light"/>
              <a:ea typeface="Montserrat Light"/>
              <a:cs typeface="Montserrat Light"/>
              <a:sym typeface="Montserrat Light"/>
            </a:endParaRPr>
          </a:p>
          <a:p>
            <a:pPr indent="-25400" lvl="0" marL="88900" marR="63500" rtl="0" algn="ctr">
              <a:lnSpc>
                <a:spcPct val="100000"/>
              </a:lnSpc>
              <a:spcBef>
                <a:spcPts val="100"/>
              </a:spcBef>
              <a:spcAft>
                <a:spcPts val="0"/>
              </a:spcAft>
              <a:buNone/>
            </a:pPr>
            <a:r>
              <a:t/>
            </a:r>
            <a:endParaRPr sz="800">
              <a:solidFill>
                <a:srgbClr val="414140"/>
              </a:solidFill>
              <a:latin typeface="Montserrat Light"/>
              <a:ea typeface="Montserrat Light"/>
              <a:cs typeface="Montserrat Light"/>
              <a:sym typeface="Montserrat Light"/>
            </a:endParaRPr>
          </a:p>
        </p:txBody>
      </p:sp>
      <p:sp>
        <p:nvSpPr>
          <p:cNvPr id="2552" name="Google Shape;2552;p143"/>
          <p:cNvSpPr txBox="1"/>
          <p:nvPr/>
        </p:nvSpPr>
        <p:spPr>
          <a:xfrm>
            <a:off x="2587525" y="3966021"/>
            <a:ext cx="1660200" cy="545100"/>
          </a:xfrm>
          <a:prstGeom prst="rect">
            <a:avLst/>
          </a:prstGeom>
          <a:noFill/>
          <a:ln>
            <a:noFill/>
          </a:ln>
        </p:spPr>
        <p:txBody>
          <a:bodyPr anchorCtr="0" anchor="t" bIns="0" lIns="0" spcFirstLastPara="1" rIns="0" wrap="square" tIns="26550">
            <a:noAutofit/>
          </a:bodyPr>
          <a:lstStyle/>
          <a:p>
            <a:pPr indent="-25400" lvl="0" marL="88900" marR="63500" rtl="0" algn="ctr">
              <a:lnSpc>
                <a:spcPct val="100000"/>
              </a:lnSpc>
              <a:spcBef>
                <a:spcPts val="100"/>
              </a:spcBef>
              <a:spcAft>
                <a:spcPts val="0"/>
              </a:spcAft>
              <a:buNone/>
            </a:pPr>
            <a:r>
              <a:rPr lang="es" sz="800">
                <a:solidFill>
                  <a:srgbClr val="414140"/>
                </a:solidFill>
                <a:latin typeface="Montserrat Light"/>
                <a:ea typeface="Montserrat Light"/>
                <a:cs typeface="Montserrat Light"/>
                <a:sym typeface="Montserrat Light"/>
              </a:rPr>
              <a:t>Herramientas de apoyo y soporte en la función: retroalimentación, acompañamiento</a:t>
            </a:r>
            <a:endParaRPr sz="800">
              <a:solidFill>
                <a:srgbClr val="414140"/>
              </a:solidFill>
              <a:latin typeface="Montserrat Light"/>
              <a:ea typeface="Montserrat Light"/>
              <a:cs typeface="Montserrat Light"/>
              <a:sym typeface="Montserrat Light"/>
            </a:endParaRPr>
          </a:p>
        </p:txBody>
      </p:sp>
      <p:sp>
        <p:nvSpPr>
          <p:cNvPr id="2553" name="Google Shape;2553;p143"/>
          <p:cNvSpPr txBox="1"/>
          <p:nvPr/>
        </p:nvSpPr>
        <p:spPr>
          <a:xfrm>
            <a:off x="634450" y="3966021"/>
            <a:ext cx="1660200" cy="545100"/>
          </a:xfrm>
          <a:prstGeom prst="rect">
            <a:avLst/>
          </a:prstGeom>
          <a:noFill/>
          <a:ln>
            <a:noFill/>
          </a:ln>
        </p:spPr>
        <p:txBody>
          <a:bodyPr anchorCtr="0" anchor="t" bIns="0" lIns="0" spcFirstLastPara="1" rIns="0" wrap="square" tIns="26550">
            <a:noAutofit/>
          </a:bodyPr>
          <a:lstStyle/>
          <a:p>
            <a:pPr indent="-25400" lvl="0" marL="88900" marR="63500" rtl="0" algn="ctr">
              <a:lnSpc>
                <a:spcPct val="100000"/>
              </a:lnSpc>
              <a:spcBef>
                <a:spcPts val="100"/>
              </a:spcBef>
              <a:spcAft>
                <a:spcPts val="0"/>
              </a:spcAft>
              <a:buNone/>
            </a:pPr>
            <a:r>
              <a:rPr lang="es" sz="800">
                <a:solidFill>
                  <a:srgbClr val="414140"/>
                </a:solidFill>
                <a:latin typeface="Montserrat Light"/>
                <a:ea typeface="Montserrat Light"/>
                <a:cs typeface="Montserrat Light"/>
                <a:sym typeface="Montserrat Light"/>
              </a:rPr>
              <a:t>Vínculos significativos con los NNA, cotidianeidad y pedagogía social</a:t>
            </a:r>
            <a:endParaRPr sz="800">
              <a:solidFill>
                <a:srgbClr val="414140"/>
              </a:solidFill>
              <a:latin typeface="Montserrat Light"/>
              <a:ea typeface="Montserrat Light"/>
              <a:cs typeface="Montserrat Light"/>
              <a:sym typeface="Montserrat Light"/>
            </a:endParaRPr>
          </a:p>
          <a:p>
            <a:pPr indent="-25400" lvl="0" marL="88900" marR="63500" rtl="0" algn="ctr">
              <a:lnSpc>
                <a:spcPct val="100000"/>
              </a:lnSpc>
              <a:spcBef>
                <a:spcPts val="100"/>
              </a:spcBef>
              <a:spcAft>
                <a:spcPts val="0"/>
              </a:spcAft>
              <a:buNone/>
            </a:pPr>
            <a:r>
              <a:t/>
            </a:r>
            <a:endParaRPr sz="800">
              <a:solidFill>
                <a:srgbClr val="414140"/>
              </a:solidFill>
              <a:latin typeface="Montserrat Light"/>
              <a:ea typeface="Montserrat Light"/>
              <a:cs typeface="Montserrat Light"/>
              <a:sym typeface="Montserrat Light"/>
            </a:endParaRPr>
          </a:p>
        </p:txBody>
      </p:sp>
      <p:pic>
        <p:nvPicPr>
          <p:cNvPr id="2554" name="Google Shape;2554;p143"/>
          <p:cNvPicPr preferRelativeResize="0"/>
          <p:nvPr/>
        </p:nvPicPr>
        <p:blipFill>
          <a:blip r:embed="rId4">
            <a:alphaModFix/>
          </a:blip>
          <a:stretch>
            <a:fillRect/>
          </a:stretch>
        </p:blipFill>
        <p:spPr>
          <a:xfrm>
            <a:off x="4967450" y="2543100"/>
            <a:ext cx="758300" cy="758300"/>
          </a:xfrm>
          <a:prstGeom prst="rect">
            <a:avLst/>
          </a:prstGeom>
          <a:noFill/>
          <a:ln>
            <a:noFill/>
          </a:ln>
        </p:spPr>
      </p:pic>
      <p:pic>
        <p:nvPicPr>
          <p:cNvPr id="2555" name="Google Shape;2555;p143"/>
          <p:cNvPicPr preferRelativeResize="0"/>
          <p:nvPr/>
        </p:nvPicPr>
        <p:blipFill>
          <a:blip r:embed="rId5">
            <a:alphaModFix/>
          </a:blip>
          <a:stretch>
            <a:fillRect/>
          </a:stretch>
        </p:blipFill>
        <p:spPr>
          <a:xfrm>
            <a:off x="6720202" y="2464928"/>
            <a:ext cx="856800" cy="856800"/>
          </a:xfrm>
          <a:prstGeom prst="rect">
            <a:avLst/>
          </a:prstGeom>
          <a:noFill/>
          <a:ln>
            <a:noFill/>
          </a:ln>
        </p:spPr>
      </p:pic>
      <p:pic>
        <p:nvPicPr>
          <p:cNvPr id="2556" name="Google Shape;2556;p143"/>
          <p:cNvPicPr preferRelativeResize="0"/>
          <p:nvPr/>
        </p:nvPicPr>
        <p:blipFill>
          <a:blip r:embed="rId6">
            <a:alphaModFix/>
          </a:blip>
          <a:stretch>
            <a:fillRect/>
          </a:stretch>
        </p:blipFill>
        <p:spPr>
          <a:xfrm>
            <a:off x="1153250" y="2574350"/>
            <a:ext cx="703775" cy="703775"/>
          </a:xfrm>
          <a:prstGeom prst="rect">
            <a:avLst/>
          </a:prstGeom>
          <a:noFill/>
          <a:ln>
            <a:noFill/>
          </a:ln>
        </p:spPr>
      </p:pic>
      <p:pic>
        <p:nvPicPr>
          <p:cNvPr id="2557" name="Google Shape;2557;p143"/>
          <p:cNvPicPr preferRelativeResize="0"/>
          <p:nvPr/>
        </p:nvPicPr>
        <p:blipFill>
          <a:blip r:embed="rId7">
            <a:alphaModFix/>
          </a:blip>
          <a:stretch>
            <a:fillRect/>
          </a:stretch>
        </p:blipFill>
        <p:spPr>
          <a:xfrm>
            <a:off x="3122300" y="2526025"/>
            <a:ext cx="640050" cy="640050"/>
          </a:xfrm>
          <a:prstGeom prst="rect">
            <a:avLst/>
          </a:prstGeom>
          <a:noFill/>
          <a:ln>
            <a:noFill/>
          </a:ln>
        </p:spPr>
      </p:pic>
      <p:sp>
        <p:nvSpPr>
          <p:cNvPr id="2558" name="Google Shape;2558;p143"/>
          <p:cNvSpPr txBox="1"/>
          <p:nvPr/>
        </p:nvSpPr>
        <p:spPr>
          <a:xfrm>
            <a:off x="1328025" y="1069225"/>
            <a:ext cx="3981600" cy="85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
              </a:spcBef>
              <a:spcAft>
                <a:spcPts val="0"/>
              </a:spcAft>
              <a:buNone/>
            </a:pPr>
            <a:r>
              <a:rPr b="1" lang="es">
                <a:solidFill>
                  <a:srgbClr val="2E86FF"/>
                </a:solidFill>
                <a:latin typeface="Bitter"/>
                <a:ea typeface="Bitter"/>
                <a:cs typeface="Bitter"/>
                <a:sym typeface="Bitter"/>
              </a:rPr>
              <a:t>Conocimientos y habilidades  </a:t>
            </a:r>
            <a:endParaRPr b="1">
              <a:solidFill>
                <a:srgbClr val="2E86FF"/>
              </a:solidFill>
              <a:latin typeface="Bitter"/>
              <a:ea typeface="Bitter"/>
              <a:cs typeface="Bitter"/>
              <a:sym typeface="Bitter"/>
            </a:endParaRPr>
          </a:p>
          <a:p>
            <a:pPr indent="0" lvl="0" marL="0" rtl="0" algn="l">
              <a:lnSpc>
                <a:spcPct val="115000"/>
              </a:lnSpc>
              <a:spcBef>
                <a:spcPts val="100"/>
              </a:spcBef>
              <a:spcAft>
                <a:spcPts val="0"/>
              </a:spcAft>
              <a:buNone/>
            </a:pPr>
            <a:r>
              <a:rPr b="1" lang="es" sz="900">
                <a:solidFill>
                  <a:srgbClr val="414140"/>
                </a:solidFill>
                <a:latin typeface="Montserrat"/>
                <a:ea typeface="Montserrat"/>
                <a:cs typeface="Montserrat"/>
                <a:sym typeface="Montserrat"/>
              </a:rPr>
              <a:t>Conjunto de saberes y capacidades para ejecutar una función laboral.</a:t>
            </a:r>
            <a:r>
              <a:rPr lang="es" sz="900">
                <a:solidFill>
                  <a:srgbClr val="414140"/>
                </a:solidFill>
                <a:latin typeface="Montserrat"/>
                <a:ea typeface="Montserrat"/>
                <a:cs typeface="Montserrat"/>
                <a:sym typeface="Montserrat"/>
              </a:rPr>
              <a:t> Conocimientos y habilidades priorizados por los usuarios como las más relevantes para todos los cargos.</a:t>
            </a:r>
            <a:endParaRPr sz="9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None/>
            </a:pPr>
            <a:r>
              <a:t/>
            </a:r>
            <a:endParaRPr sz="900">
              <a:solidFill>
                <a:srgbClr val="888888"/>
              </a:solidFill>
              <a:latin typeface="Montserrat"/>
              <a:ea typeface="Montserrat"/>
              <a:cs typeface="Montserrat"/>
              <a:sym typeface="Montserrat"/>
            </a:endParaRPr>
          </a:p>
          <a:p>
            <a:pPr indent="0" lvl="0" marL="0" rtl="0" algn="l">
              <a:lnSpc>
                <a:spcPct val="115000"/>
              </a:lnSpc>
              <a:spcBef>
                <a:spcPts val="100"/>
              </a:spcBef>
              <a:spcAft>
                <a:spcPts val="0"/>
              </a:spcAft>
              <a:buNone/>
            </a:pPr>
            <a:r>
              <a:t/>
            </a:r>
            <a:endParaRPr sz="1200">
              <a:solidFill>
                <a:srgbClr val="888888"/>
              </a:solidFill>
              <a:latin typeface="Bitter"/>
              <a:ea typeface="Bitter"/>
              <a:cs typeface="Bitter"/>
              <a:sym typeface="Bitter"/>
            </a:endParaRPr>
          </a:p>
        </p:txBody>
      </p:sp>
      <p:sp>
        <p:nvSpPr>
          <p:cNvPr id="2559" name="Google Shape;2559;p143"/>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Competencias transversales:</a:t>
            </a:r>
            <a:endParaRPr b="1" i="1" sz="1200">
              <a:solidFill>
                <a:srgbClr val="055CF2"/>
              </a:solidFill>
              <a:latin typeface="Bitter"/>
              <a:ea typeface="Bitter"/>
              <a:cs typeface="Bitter"/>
              <a:sym typeface="Bitter"/>
            </a:endParaRPr>
          </a:p>
        </p:txBody>
      </p:sp>
      <p:sp>
        <p:nvSpPr>
          <p:cNvPr id="2560" name="Google Shape;2560;p143"/>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64" name="Shape 2564"/>
        <p:cNvGrpSpPr/>
        <p:nvPr/>
      </p:nvGrpSpPr>
      <p:grpSpPr>
        <a:xfrm>
          <a:off x="0" y="0"/>
          <a:ext cx="0" cy="0"/>
          <a:chOff x="0" y="0"/>
          <a:chExt cx="0" cy="0"/>
        </a:xfrm>
      </p:grpSpPr>
      <p:sp>
        <p:nvSpPr>
          <p:cNvPr id="2565" name="Google Shape;2565;p144"/>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66" name="Google Shape;2566;p144"/>
          <p:cNvSpPr txBox="1"/>
          <p:nvPr/>
        </p:nvSpPr>
        <p:spPr>
          <a:xfrm>
            <a:off x="8553175" y="4577325"/>
            <a:ext cx="3186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122</a:t>
            </a:r>
            <a:endParaRPr sz="1500">
              <a:latin typeface="Bitter"/>
              <a:ea typeface="Bitter"/>
              <a:cs typeface="Bitter"/>
              <a:sym typeface="Bitter"/>
            </a:endParaRPr>
          </a:p>
        </p:txBody>
      </p:sp>
      <p:sp>
        <p:nvSpPr>
          <p:cNvPr id="2567" name="Google Shape;2567;p144"/>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Competencias transversales:</a:t>
            </a:r>
            <a:endParaRPr b="1" i="1" sz="1200">
              <a:solidFill>
                <a:srgbClr val="055CF2"/>
              </a:solidFill>
              <a:latin typeface="Bitter"/>
              <a:ea typeface="Bitter"/>
              <a:cs typeface="Bitter"/>
              <a:sym typeface="Bitter"/>
            </a:endParaRPr>
          </a:p>
        </p:txBody>
      </p:sp>
      <p:sp>
        <p:nvSpPr>
          <p:cNvPr id="2568" name="Google Shape;2568;p144"/>
          <p:cNvSpPr txBox="1"/>
          <p:nvPr/>
        </p:nvSpPr>
        <p:spPr>
          <a:xfrm>
            <a:off x="2664225" y="740050"/>
            <a:ext cx="2905500" cy="3718200"/>
          </a:xfrm>
          <a:prstGeom prst="rect">
            <a:avLst/>
          </a:prstGeom>
          <a:noFill/>
          <a:ln>
            <a:noFill/>
          </a:ln>
        </p:spPr>
        <p:txBody>
          <a:bodyPr anchorCtr="0" anchor="t" bIns="75575" lIns="75575" spcFirstLastPara="1" rIns="75575" wrap="square" tIns="75575">
            <a:noAutofit/>
          </a:bodyPr>
          <a:lstStyle/>
          <a:p>
            <a:pPr indent="-152400" lvl="0" marL="88900" rtl="0" algn="l">
              <a:lnSpc>
                <a:spcPct val="115000"/>
              </a:lnSpc>
              <a:spcBef>
                <a:spcPts val="0"/>
              </a:spcBef>
              <a:spcAft>
                <a:spcPts val="0"/>
              </a:spcAft>
              <a:buClr>
                <a:srgbClr val="03348C"/>
              </a:buClr>
              <a:buSzPts val="800"/>
              <a:buFont typeface="Bitter"/>
              <a:buChar char="●"/>
            </a:pPr>
            <a:r>
              <a:rPr lang="es" sz="800">
                <a:solidFill>
                  <a:schemeClr val="dk1"/>
                </a:solidFill>
                <a:latin typeface="Bitter"/>
                <a:ea typeface="Bitter"/>
                <a:cs typeface="Bitter"/>
                <a:sym typeface="Bitter"/>
              </a:rPr>
              <a:t>Crianza basada en el buen trato y respeto</a:t>
            </a:r>
            <a:endParaRPr sz="800">
              <a:solidFill>
                <a:schemeClr val="dk1"/>
              </a:solidFill>
              <a:latin typeface="Bitter"/>
              <a:ea typeface="Bitter"/>
              <a:cs typeface="Bitter"/>
              <a:sym typeface="Bitter"/>
            </a:endParaRPr>
          </a:p>
          <a:p>
            <a:pPr indent="-152400" lvl="0" marL="88900" rtl="0" algn="l">
              <a:lnSpc>
                <a:spcPct val="115000"/>
              </a:lnSpc>
              <a:spcBef>
                <a:spcPts val="400"/>
              </a:spcBef>
              <a:spcAft>
                <a:spcPts val="0"/>
              </a:spcAft>
              <a:buClr>
                <a:schemeClr val="dk1"/>
              </a:buClr>
              <a:buSzPts val="800"/>
              <a:buFont typeface="Bitter"/>
              <a:buChar char="●"/>
            </a:pPr>
            <a:r>
              <a:rPr lang="es" sz="800">
                <a:solidFill>
                  <a:schemeClr val="dk1"/>
                </a:solidFill>
                <a:latin typeface="Bitter"/>
                <a:ea typeface="Bitter"/>
                <a:cs typeface="Bitter"/>
                <a:sym typeface="Bitter"/>
              </a:rPr>
              <a:t>Trabajo con la red intersectorial y funcionamiento del sistema y servicios públicos</a:t>
            </a:r>
            <a:endParaRPr sz="800">
              <a:solidFill>
                <a:schemeClr val="dk1"/>
              </a:solidFill>
              <a:latin typeface="Bitter"/>
              <a:ea typeface="Bitter"/>
              <a:cs typeface="Bitter"/>
              <a:sym typeface="Bitter"/>
            </a:endParaRPr>
          </a:p>
          <a:p>
            <a:pPr indent="-152400" lvl="0" marL="88900" rtl="0" algn="l">
              <a:lnSpc>
                <a:spcPct val="115000"/>
              </a:lnSpc>
              <a:spcBef>
                <a:spcPts val="400"/>
              </a:spcBef>
              <a:spcAft>
                <a:spcPts val="0"/>
              </a:spcAft>
              <a:buClr>
                <a:schemeClr val="dk1"/>
              </a:buClr>
              <a:buSzPts val="800"/>
              <a:buFont typeface="Bitter"/>
              <a:buChar char="●"/>
            </a:pPr>
            <a:r>
              <a:rPr lang="es" sz="800">
                <a:solidFill>
                  <a:schemeClr val="dk1"/>
                </a:solidFill>
                <a:latin typeface="Bitter"/>
                <a:ea typeface="Bitter"/>
                <a:cs typeface="Bitter"/>
                <a:sym typeface="Bitter"/>
              </a:rPr>
              <a:t>Propósito del trabajo en cuidado alternativo</a:t>
            </a:r>
            <a:endParaRPr sz="800">
              <a:solidFill>
                <a:schemeClr val="dk1"/>
              </a:solidFill>
              <a:latin typeface="Bitter"/>
              <a:ea typeface="Bitter"/>
              <a:cs typeface="Bitter"/>
              <a:sym typeface="Bitter"/>
            </a:endParaRPr>
          </a:p>
          <a:p>
            <a:pPr indent="-152400" lvl="0" marL="88900" rtl="0" algn="l">
              <a:lnSpc>
                <a:spcPct val="115000"/>
              </a:lnSpc>
              <a:spcBef>
                <a:spcPts val="400"/>
              </a:spcBef>
              <a:spcAft>
                <a:spcPts val="0"/>
              </a:spcAft>
              <a:buClr>
                <a:schemeClr val="dk1"/>
              </a:buClr>
              <a:buSzPts val="800"/>
              <a:buFont typeface="Bitter"/>
              <a:buChar char="●"/>
            </a:pPr>
            <a:r>
              <a:rPr lang="es" sz="800">
                <a:solidFill>
                  <a:schemeClr val="dk1"/>
                </a:solidFill>
                <a:latin typeface="Bitter"/>
                <a:ea typeface="Bitter"/>
                <a:cs typeface="Bitter"/>
                <a:sym typeface="Bitter"/>
              </a:rPr>
              <a:t>Práctica reflexiva</a:t>
            </a:r>
            <a:endParaRPr sz="800">
              <a:solidFill>
                <a:schemeClr val="dk1"/>
              </a:solidFill>
              <a:latin typeface="Bitter"/>
              <a:ea typeface="Bitter"/>
              <a:cs typeface="Bitter"/>
              <a:sym typeface="Bitter"/>
            </a:endParaRPr>
          </a:p>
          <a:p>
            <a:pPr indent="-152400" lvl="0" marL="88900" rtl="0" algn="l">
              <a:lnSpc>
                <a:spcPct val="115000"/>
              </a:lnSpc>
              <a:spcBef>
                <a:spcPts val="400"/>
              </a:spcBef>
              <a:spcAft>
                <a:spcPts val="0"/>
              </a:spcAft>
              <a:buClr>
                <a:schemeClr val="dk1"/>
              </a:buClr>
              <a:buSzPts val="800"/>
              <a:buFont typeface="Bitter"/>
              <a:buChar char="●"/>
            </a:pPr>
            <a:r>
              <a:rPr lang="es" sz="800">
                <a:latin typeface="Bitter"/>
                <a:ea typeface="Bitter"/>
                <a:cs typeface="Bitter"/>
                <a:sym typeface="Bitter"/>
              </a:rPr>
              <a:t>Instalar capacidad de auto-observación en los equipos, diagnóstico de brechas, diseño y implementación de mejoras, así como su evaluación</a:t>
            </a:r>
            <a:r>
              <a:rPr lang="es" sz="800">
                <a:solidFill>
                  <a:srgbClr val="03286B"/>
                </a:solidFill>
                <a:latin typeface="Bitter"/>
                <a:ea typeface="Bitter"/>
                <a:cs typeface="Bitter"/>
                <a:sym typeface="Bitter"/>
              </a:rPr>
              <a:t>.</a:t>
            </a:r>
            <a:endParaRPr sz="800">
              <a:solidFill>
                <a:srgbClr val="03286B"/>
              </a:solidFill>
              <a:latin typeface="Bitter"/>
              <a:ea typeface="Bitter"/>
              <a:cs typeface="Bitter"/>
              <a:sym typeface="Bitter"/>
            </a:endParaRPr>
          </a:p>
          <a:p>
            <a:pPr indent="-152400" lvl="0" marL="88900" rtl="0" algn="l">
              <a:lnSpc>
                <a:spcPct val="115000"/>
              </a:lnSpc>
              <a:spcBef>
                <a:spcPts val="400"/>
              </a:spcBef>
              <a:spcAft>
                <a:spcPts val="0"/>
              </a:spcAft>
              <a:buClr>
                <a:schemeClr val="dk1"/>
              </a:buClr>
              <a:buSzPts val="800"/>
              <a:buFont typeface="Bitter"/>
              <a:buChar char="●"/>
            </a:pPr>
            <a:r>
              <a:rPr lang="es" sz="800">
                <a:solidFill>
                  <a:schemeClr val="dk1"/>
                </a:solidFill>
                <a:latin typeface="Bitter"/>
                <a:ea typeface="Bitter"/>
                <a:cs typeface="Bitter"/>
                <a:sym typeface="Bitter"/>
              </a:rPr>
              <a:t>Seguridad y primeros auxilios</a:t>
            </a:r>
            <a:endParaRPr sz="800">
              <a:solidFill>
                <a:schemeClr val="dk1"/>
              </a:solidFill>
              <a:latin typeface="Bitter"/>
              <a:ea typeface="Bitter"/>
              <a:cs typeface="Bitter"/>
              <a:sym typeface="Bitter"/>
            </a:endParaRPr>
          </a:p>
          <a:p>
            <a:pPr indent="-152400" lvl="0" marL="88900" rtl="0" algn="l">
              <a:lnSpc>
                <a:spcPct val="115000"/>
              </a:lnSpc>
              <a:spcBef>
                <a:spcPts val="400"/>
              </a:spcBef>
              <a:spcAft>
                <a:spcPts val="0"/>
              </a:spcAft>
              <a:buClr>
                <a:schemeClr val="dk1"/>
              </a:buClr>
              <a:buSzPts val="800"/>
              <a:buFont typeface="Bitter"/>
              <a:buChar char="●"/>
            </a:pPr>
            <a:r>
              <a:rPr lang="es" sz="800">
                <a:solidFill>
                  <a:schemeClr val="dk1"/>
                </a:solidFill>
                <a:latin typeface="Bitter"/>
                <a:ea typeface="Bitter"/>
                <a:cs typeface="Bitter"/>
                <a:sym typeface="Bitter"/>
              </a:rPr>
              <a:t>Mediación de conflictos</a:t>
            </a:r>
            <a:endParaRPr sz="800">
              <a:solidFill>
                <a:schemeClr val="dk1"/>
              </a:solidFill>
              <a:latin typeface="Bitter"/>
              <a:ea typeface="Bitter"/>
              <a:cs typeface="Bitter"/>
              <a:sym typeface="Bitter"/>
            </a:endParaRPr>
          </a:p>
          <a:p>
            <a:pPr indent="-158750" lvl="0" marL="88900" rtl="0" algn="l">
              <a:lnSpc>
                <a:spcPct val="115000"/>
              </a:lnSpc>
              <a:spcBef>
                <a:spcPts val="400"/>
              </a:spcBef>
              <a:spcAft>
                <a:spcPts val="0"/>
              </a:spcAft>
              <a:buClr>
                <a:srgbClr val="000000"/>
              </a:buClr>
              <a:buSzPts val="900"/>
              <a:buFont typeface="Bitter"/>
              <a:buChar char="●"/>
            </a:pPr>
            <a:r>
              <a:rPr lang="es" sz="800">
                <a:latin typeface="Bitter"/>
                <a:ea typeface="Bitter"/>
                <a:cs typeface="Bitter"/>
                <a:sym typeface="Bitter"/>
              </a:rPr>
              <a:t>Diagnóstico y elaboración de plan de intervención individual y familiar.</a:t>
            </a:r>
            <a:endParaRPr sz="800">
              <a:latin typeface="Bitter"/>
              <a:ea typeface="Bitter"/>
              <a:cs typeface="Bitter"/>
              <a:sym typeface="Bitter"/>
            </a:endParaRPr>
          </a:p>
          <a:p>
            <a:pPr indent="-158750" lvl="0" marL="88900" rtl="0" algn="l">
              <a:lnSpc>
                <a:spcPct val="115000"/>
              </a:lnSpc>
              <a:spcBef>
                <a:spcPts val="400"/>
              </a:spcBef>
              <a:spcAft>
                <a:spcPts val="0"/>
              </a:spcAft>
              <a:buClr>
                <a:srgbClr val="000000"/>
              </a:buClr>
              <a:buSzPts val="900"/>
              <a:buFont typeface="Bitter"/>
              <a:buChar char="●"/>
            </a:pPr>
            <a:r>
              <a:rPr lang="es" sz="800">
                <a:solidFill>
                  <a:schemeClr val="dk1"/>
                </a:solidFill>
                <a:latin typeface="Bitter"/>
                <a:ea typeface="Bitter"/>
                <a:cs typeface="Bitter"/>
                <a:sym typeface="Bitter"/>
              </a:rPr>
              <a:t>Mecanismos y promoción de la regulación emocional y conductual, así como prevención y contención de situaciones de desregulación emocional de los NNA</a:t>
            </a:r>
            <a:endParaRPr sz="800">
              <a:solidFill>
                <a:schemeClr val="dk1"/>
              </a:solidFill>
              <a:latin typeface="Bitter"/>
              <a:ea typeface="Bitter"/>
              <a:cs typeface="Bitter"/>
              <a:sym typeface="Bitter"/>
            </a:endParaRPr>
          </a:p>
          <a:p>
            <a:pPr indent="-152400" lvl="0" marL="88900" rtl="0" algn="l">
              <a:lnSpc>
                <a:spcPct val="115000"/>
              </a:lnSpc>
              <a:spcBef>
                <a:spcPts val="400"/>
              </a:spcBef>
              <a:spcAft>
                <a:spcPts val="0"/>
              </a:spcAft>
              <a:buClr>
                <a:schemeClr val="dk1"/>
              </a:buClr>
              <a:buSzPts val="800"/>
              <a:buFont typeface="Bitter"/>
              <a:buChar char="●"/>
            </a:pPr>
            <a:r>
              <a:rPr lang="es" sz="800">
                <a:solidFill>
                  <a:schemeClr val="dk1"/>
                </a:solidFill>
                <a:latin typeface="Bitter"/>
                <a:ea typeface="Bitter"/>
                <a:cs typeface="Bitter"/>
                <a:sym typeface="Bitter"/>
              </a:rPr>
              <a:t>Prevención y manejo de conductas de riesgo de los NNA como consumo de alcohol y drogas, y sexualidad</a:t>
            </a:r>
            <a:endParaRPr sz="800">
              <a:solidFill>
                <a:schemeClr val="dk1"/>
              </a:solidFill>
              <a:latin typeface="Bitter"/>
              <a:ea typeface="Bitter"/>
              <a:cs typeface="Bitter"/>
              <a:sym typeface="Bitter"/>
            </a:endParaRPr>
          </a:p>
          <a:p>
            <a:pPr indent="-152400" lvl="0" marL="88900" rtl="0" algn="l">
              <a:lnSpc>
                <a:spcPct val="115000"/>
              </a:lnSpc>
              <a:spcBef>
                <a:spcPts val="400"/>
              </a:spcBef>
              <a:spcAft>
                <a:spcPts val="0"/>
              </a:spcAft>
              <a:buClr>
                <a:schemeClr val="dk1"/>
              </a:buClr>
              <a:buSzPts val="800"/>
              <a:buFont typeface="Bitter"/>
              <a:buChar char="●"/>
            </a:pPr>
            <a:r>
              <a:rPr lang="es" sz="800">
                <a:solidFill>
                  <a:schemeClr val="dk1"/>
                </a:solidFill>
                <a:latin typeface="Bitter"/>
                <a:ea typeface="Bitter"/>
                <a:cs typeface="Bitter"/>
                <a:sym typeface="Bitter"/>
              </a:rPr>
              <a:t>Establecimiento de normas y límites a los NNA</a:t>
            </a:r>
            <a:endParaRPr sz="800">
              <a:solidFill>
                <a:schemeClr val="dk1"/>
              </a:solidFill>
              <a:latin typeface="Bitter"/>
              <a:ea typeface="Bitter"/>
              <a:cs typeface="Bitter"/>
              <a:sym typeface="Bitter"/>
            </a:endParaRPr>
          </a:p>
          <a:p>
            <a:pPr indent="-152400" lvl="0" marL="88900" rtl="0" algn="l">
              <a:lnSpc>
                <a:spcPct val="115000"/>
              </a:lnSpc>
              <a:spcBef>
                <a:spcPts val="400"/>
              </a:spcBef>
              <a:spcAft>
                <a:spcPts val="0"/>
              </a:spcAft>
              <a:buClr>
                <a:schemeClr val="dk1"/>
              </a:buClr>
              <a:buSzPts val="800"/>
              <a:buFont typeface="Bitter"/>
              <a:buChar char="●"/>
            </a:pPr>
            <a:r>
              <a:rPr lang="es" sz="800">
                <a:solidFill>
                  <a:schemeClr val="dk1"/>
                </a:solidFill>
                <a:latin typeface="Bitter"/>
                <a:ea typeface="Bitter"/>
                <a:cs typeface="Bitter"/>
                <a:sym typeface="Bitter"/>
              </a:rPr>
              <a:t>Familias: cómo relacionarse y realizar diagnósticos e intervenciones efectivas (acogida, retención y trabajo)</a:t>
            </a:r>
            <a:endParaRPr sz="800">
              <a:solidFill>
                <a:schemeClr val="dk1"/>
              </a:solidFill>
              <a:latin typeface="Bitter"/>
              <a:ea typeface="Bitter"/>
              <a:cs typeface="Bitter"/>
              <a:sym typeface="Bitter"/>
            </a:endParaRPr>
          </a:p>
          <a:p>
            <a:pPr indent="-152400" lvl="0" marL="88900" rtl="0" algn="l">
              <a:lnSpc>
                <a:spcPct val="115000"/>
              </a:lnSpc>
              <a:spcBef>
                <a:spcPts val="400"/>
              </a:spcBef>
              <a:spcAft>
                <a:spcPts val="0"/>
              </a:spcAft>
              <a:buClr>
                <a:schemeClr val="dk1"/>
              </a:buClr>
              <a:buSzPts val="800"/>
              <a:buFont typeface="Bitter"/>
              <a:buChar char="●"/>
            </a:pPr>
            <a:r>
              <a:rPr lang="es" sz="800">
                <a:solidFill>
                  <a:schemeClr val="dk1"/>
                </a:solidFill>
                <a:latin typeface="Bitter"/>
                <a:ea typeface="Bitter"/>
                <a:cs typeface="Bitter"/>
                <a:sym typeface="Bitter"/>
              </a:rPr>
              <a:t>Manejo del ciclo vital de los NNA: desarrollo emocional y cognitivo</a:t>
            </a:r>
            <a:endParaRPr sz="800">
              <a:solidFill>
                <a:schemeClr val="dk1"/>
              </a:solidFill>
              <a:latin typeface="Bitter"/>
              <a:ea typeface="Bitter"/>
              <a:cs typeface="Bitter"/>
              <a:sym typeface="Bitter"/>
            </a:endParaRPr>
          </a:p>
          <a:p>
            <a:pPr indent="0" lvl="0" marL="0" rtl="0" algn="l">
              <a:lnSpc>
                <a:spcPct val="115000"/>
              </a:lnSpc>
              <a:spcBef>
                <a:spcPts val="400"/>
              </a:spcBef>
              <a:spcAft>
                <a:spcPts val="0"/>
              </a:spcAft>
              <a:buNone/>
            </a:pPr>
            <a:r>
              <a:t/>
            </a:r>
            <a:endParaRPr sz="800">
              <a:solidFill>
                <a:schemeClr val="dk1"/>
              </a:solidFill>
              <a:latin typeface="Bitter"/>
              <a:ea typeface="Bitter"/>
              <a:cs typeface="Bitter"/>
              <a:sym typeface="Bitter"/>
            </a:endParaRPr>
          </a:p>
          <a:p>
            <a:pPr indent="0" lvl="0" marL="0" rtl="0" algn="l">
              <a:lnSpc>
                <a:spcPct val="115000"/>
              </a:lnSpc>
              <a:spcBef>
                <a:spcPts val="400"/>
              </a:spcBef>
              <a:spcAft>
                <a:spcPts val="400"/>
              </a:spcAft>
              <a:buNone/>
            </a:pPr>
            <a:r>
              <a:t/>
            </a:r>
            <a:endParaRPr sz="800">
              <a:latin typeface="Bitter"/>
              <a:ea typeface="Bitter"/>
              <a:cs typeface="Bitter"/>
              <a:sym typeface="Bitter"/>
            </a:endParaRPr>
          </a:p>
        </p:txBody>
      </p:sp>
      <p:sp>
        <p:nvSpPr>
          <p:cNvPr id="2569" name="Google Shape;2569;p144"/>
          <p:cNvSpPr txBox="1"/>
          <p:nvPr/>
        </p:nvSpPr>
        <p:spPr>
          <a:xfrm>
            <a:off x="5696225" y="744950"/>
            <a:ext cx="2812200" cy="3384000"/>
          </a:xfrm>
          <a:prstGeom prst="rect">
            <a:avLst/>
          </a:prstGeom>
          <a:noFill/>
          <a:ln>
            <a:noFill/>
          </a:ln>
        </p:spPr>
        <p:txBody>
          <a:bodyPr anchorCtr="0" anchor="t" bIns="75575" lIns="75575" spcFirstLastPara="1" rIns="75575" wrap="square" tIns="75575">
            <a:noAutofit/>
          </a:bodyPr>
          <a:lstStyle/>
          <a:p>
            <a:pPr indent="-152400" lvl="0" marL="88900" rtl="0" algn="l">
              <a:lnSpc>
                <a:spcPct val="115000"/>
              </a:lnSpc>
              <a:spcBef>
                <a:spcPts val="0"/>
              </a:spcBef>
              <a:spcAft>
                <a:spcPts val="0"/>
              </a:spcAft>
              <a:buSzPts val="800"/>
              <a:buFont typeface="Bitter"/>
              <a:buChar char="●"/>
            </a:pPr>
            <a:r>
              <a:rPr lang="es" sz="800">
                <a:latin typeface="Bitter"/>
                <a:ea typeface="Bitter"/>
                <a:cs typeface="Bitter"/>
                <a:sym typeface="Bitter"/>
              </a:rPr>
              <a:t>Conocimiento y abordaje -basado en evidencia- de salud mental, necesidades especiales, primeros auxilios, alcohol y drogas, autolesiones, apoyo escolar, desarrollo de autoestima, identidad, proyecto de vida y transición a vida adulta;  inserción en la comunidad y servicios.</a:t>
            </a:r>
            <a:endParaRPr sz="800">
              <a:latin typeface="Bitter"/>
              <a:ea typeface="Bitter"/>
              <a:cs typeface="Bitter"/>
              <a:sym typeface="Bitter"/>
            </a:endParaRPr>
          </a:p>
          <a:p>
            <a:pPr indent="-152400" lvl="0" marL="88900" rtl="0" algn="l">
              <a:lnSpc>
                <a:spcPct val="115000"/>
              </a:lnSpc>
              <a:spcBef>
                <a:spcPts val="400"/>
              </a:spcBef>
              <a:spcAft>
                <a:spcPts val="0"/>
              </a:spcAft>
              <a:buSzPts val="800"/>
              <a:buFont typeface="Bitter"/>
              <a:buChar char="●"/>
            </a:pPr>
            <a:r>
              <a:rPr lang="es" sz="800">
                <a:latin typeface="Bitter"/>
                <a:ea typeface="Bitter"/>
                <a:cs typeface="Bitter"/>
                <a:sym typeface="Bitter"/>
              </a:rPr>
              <a:t>Efectos de experiencias adversas/traumáticas, así como de inequidades, discriminación y exclusión</a:t>
            </a:r>
            <a:endParaRPr sz="800">
              <a:latin typeface="Bitter"/>
              <a:ea typeface="Bitter"/>
              <a:cs typeface="Bitter"/>
              <a:sym typeface="Bitter"/>
            </a:endParaRPr>
          </a:p>
          <a:p>
            <a:pPr indent="-152400" lvl="0" marL="88900" rtl="0" algn="l">
              <a:lnSpc>
                <a:spcPct val="115000"/>
              </a:lnSpc>
              <a:spcBef>
                <a:spcPts val="400"/>
              </a:spcBef>
              <a:spcAft>
                <a:spcPts val="0"/>
              </a:spcAft>
              <a:buSzPts val="800"/>
              <a:buFont typeface="Bitter"/>
              <a:buChar char="●"/>
            </a:pPr>
            <a:r>
              <a:rPr lang="es" sz="800">
                <a:latin typeface="Bitter"/>
                <a:ea typeface="Bitter"/>
                <a:cs typeface="Bitter"/>
                <a:sym typeface="Bitter"/>
              </a:rPr>
              <a:t>Cuidado informado en el trauma, fortalezas y relacional</a:t>
            </a:r>
            <a:endParaRPr sz="800">
              <a:latin typeface="Bitter"/>
              <a:ea typeface="Bitter"/>
              <a:cs typeface="Bitter"/>
              <a:sym typeface="Bitter"/>
            </a:endParaRPr>
          </a:p>
          <a:p>
            <a:pPr indent="-152400" lvl="0" marL="88900" rtl="0" algn="l">
              <a:lnSpc>
                <a:spcPct val="115000"/>
              </a:lnSpc>
              <a:spcBef>
                <a:spcPts val="400"/>
              </a:spcBef>
              <a:spcAft>
                <a:spcPts val="0"/>
              </a:spcAft>
              <a:buSzPts val="800"/>
              <a:buFont typeface="Bitter"/>
              <a:buChar char="●"/>
            </a:pPr>
            <a:r>
              <a:rPr lang="es" sz="800">
                <a:latin typeface="Bitter"/>
                <a:ea typeface="Bitter"/>
                <a:cs typeface="Bitter"/>
                <a:sym typeface="Bitter"/>
              </a:rPr>
              <a:t>Promoción de conductas prosociales</a:t>
            </a:r>
            <a:endParaRPr sz="800">
              <a:latin typeface="Bitter"/>
              <a:ea typeface="Bitter"/>
              <a:cs typeface="Bitter"/>
              <a:sym typeface="Bitter"/>
            </a:endParaRPr>
          </a:p>
          <a:p>
            <a:pPr indent="-152400" lvl="0" marL="88900" rtl="0" algn="l">
              <a:lnSpc>
                <a:spcPct val="115000"/>
              </a:lnSpc>
              <a:spcBef>
                <a:spcPts val="400"/>
              </a:spcBef>
              <a:spcAft>
                <a:spcPts val="0"/>
              </a:spcAft>
              <a:buSzPts val="800"/>
              <a:buFont typeface="Bitter"/>
              <a:buChar char="●"/>
            </a:pPr>
            <a:r>
              <a:rPr lang="es" sz="800">
                <a:latin typeface="Bitter"/>
                <a:ea typeface="Bitter"/>
                <a:cs typeface="Bitter"/>
                <a:sym typeface="Bitter"/>
              </a:rPr>
              <a:t>Juego, actividades recreativas, y actividad física</a:t>
            </a:r>
            <a:endParaRPr sz="800">
              <a:latin typeface="Bitter"/>
              <a:ea typeface="Bitter"/>
              <a:cs typeface="Bitter"/>
              <a:sym typeface="Bitter"/>
            </a:endParaRPr>
          </a:p>
          <a:p>
            <a:pPr indent="-152400" lvl="0" marL="88900" rtl="0" algn="l">
              <a:lnSpc>
                <a:spcPct val="115000"/>
              </a:lnSpc>
              <a:spcBef>
                <a:spcPts val="400"/>
              </a:spcBef>
              <a:spcAft>
                <a:spcPts val="0"/>
              </a:spcAft>
              <a:buSzPts val="800"/>
              <a:buFont typeface="Bitter"/>
              <a:buChar char="●"/>
            </a:pPr>
            <a:r>
              <a:rPr lang="es" sz="800">
                <a:latin typeface="Bitter"/>
                <a:ea typeface="Bitter"/>
                <a:cs typeface="Bitter"/>
                <a:sym typeface="Bitter"/>
              </a:rPr>
              <a:t>Resiliencia y herramientas para su promoción</a:t>
            </a:r>
            <a:endParaRPr sz="800">
              <a:latin typeface="Bitter"/>
              <a:ea typeface="Bitter"/>
              <a:cs typeface="Bitter"/>
              <a:sym typeface="Bitter"/>
            </a:endParaRPr>
          </a:p>
          <a:p>
            <a:pPr indent="-152400" lvl="0" marL="88900" rtl="0" algn="l">
              <a:lnSpc>
                <a:spcPct val="115000"/>
              </a:lnSpc>
              <a:spcBef>
                <a:spcPts val="400"/>
              </a:spcBef>
              <a:spcAft>
                <a:spcPts val="0"/>
              </a:spcAft>
              <a:buSzPts val="800"/>
              <a:buFont typeface="Bitter"/>
              <a:buChar char="●"/>
            </a:pPr>
            <a:r>
              <a:rPr lang="es" sz="800">
                <a:latin typeface="Bitter"/>
                <a:ea typeface="Bitter"/>
                <a:cs typeface="Bitter"/>
                <a:sym typeface="Bitter"/>
              </a:rPr>
              <a:t>Trabajo con la red intersectorial</a:t>
            </a:r>
            <a:endParaRPr sz="800">
              <a:latin typeface="Bitter"/>
              <a:ea typeface="Bitter"/>
              <a:cs typeface="Bitter"/>
              <a:sym typeface="Bitter"/>
            </a:endParaRPr>
          </a:p>
          <a:p>
            <a:pPr indent="-152400" lvl="0" marL="88900" rtl="0" algn="l">
              <a:lnSpc>
                <a:spcPct val="115000"/>
              </a:lnSpc>
              <a:spcBef>
                <a:spcPts val="400"/>
              </a:spcBef>
              <a:spcAft>
                <a:spcPts val="0"/>
              </a:spcAft>
              <a:buSzPts val="800"/>
              <a:buFont typeface="Bitter"/>
              <a:buChar char="●"/>
            </a:pPr>
            <a:r>
              <a:rPr lang="es" sz="800">
                <a:solidFill>
                  <a:schemeClr val="dk1"/>
                </a:solidFill>
                <a:latin typeface="Bitter"/>
                <a:ea typeface="Bitter"/>
                <a:cs typeface="Bitter"/>
                <a:sym typeface="Bitter"/>
              </a:rPr>
              <a:t>Sistema de protección de derechos de NNA y la política y legislación que lo acompaña</a:t>
            </a:r>
            <a:endParaRPr sz="800">
              <a:solidFill>
                <a:schemeClr val="dk1"/>
              </a:solidFill>
              <a:latin typeface="Bitter"/>
              <a:ea typeface="Bitter"/>
              <a:cs typeface="Bitter"/>
              <a:sym typeface="Bitter"/>
            </a:endParaRPr>
          </a:p>
          <a:p>
            <a:pPr indent="-152400" lvl="0" marL="88900" rtl="0" algn="l">
              <a:lnSpc>
                <a:spcPct val="115000"/>
              </a:lnSpc>
              <a:spcBef>
                <a:spcPts val="400"/>
              </a:spcBef>
              <a:spcAft>
                <a:spcPts val="0"/>
              </a:spcAft>
              <a:buSzPts val="800"/>
              <a:buFont typeface="Bitter"/>
              <a:buChar char="●"/>
            </a:pPr>
            <a:r>
              <a:rPr lang="es" sz="800">
                <a:solidFill>
                  <a:schemeClr val="dk1"/>
                </a:solidFill>
                <a:latin typeface="Bitter"/>
                <a:ea typeface="Bitter"/>
                <a:cs typeface="Bitter"/>
                <a:sym typeface="Bitter"/>
              </a:rPr>
              <a:t>Prevención y promoción de derechos de los NNA (enfoque de derechos)</a:t>
            </a:r>
            <a:endParaRPr sz="800">
              <a:solidFill>
                <a:schemeClr val="dk1"/>
              </a:solidFill>
              <a:latin typeface="Bitter"/>
              <a:ea typeface="Bitter"/>
              <a:cs typeface="Bitter"/>
              <a:sym typeface="Bitter"/>
            </a:endParaRPr>
          </a:p>
          <a:p>
            <a:pPr indent="-152400" lvl="0" marL="88900" rtl="0" algn="l">
              <a:lnSpc>
                <a:spcPct val="115000"/>
              </a:lnSpc>
              <a:spcBef>
                <a:spcPts val="400"/>
              </a:spcBef>
              <a:spcAft>
                <a:spcPts val="0"/>
              </a:spcAft>
              <a:buSzPts val="800"/>
              <a:buFont typeface="Bitter"/>
              <a:buChar char="●"/>
            </a:pPr>
            <a:r>
              <a:rPr lang="es" sz="800">
                <a:solidFill>
                  <a:schemeClr val="dk1"/>
                </a:solidFill>
                <a:latin typeface="Bitter"/>
                <a:ea typeface="Bitter"/>
                <a:cs typeface="Bitter"/>
                <a:sym typeface="Bitter"/>
              </a:rPr>
              <a:t>Características de los NNA en residencias y sus familias, y formas efectivas para su acompañamiento</a:t>
            </a:r>
            <a:endParaRPr sz="800">
              <a:solidFill>
                <a:schemeClr val="dk1"/>
              </a:solidFill>
              <a:latin typeface="Bitter"/>
              <a:ea typeface="Bitter"/>
              <a:cs typeface="Bitter"/>
              <a:sym typeface="Bitter"/>
            </a:endParaRPr>
          </a:p>
          <a:p>
            <a:pPr indent="-152400" lvl="0" marL="88900" rtl="0" algn="l">
              <a:lnSpc>
                <a:spcPct val="115000"/>
              </a:lnSpc>
              <a:spcBef>
                <a:spcPts val="400"/>
              </a:spcBef>
              <a:spcAft>
                <a:spcPts val="0"/>
              </a:spcAft>
              <a:buSzPts val="800"/>
              <a:buFont typeface="Bitter"/>
              <a:buChar char="●"/>
            </a:pPr>
            <a:r>
              <a:rPr lang="es" sz="800">
                <a:solidFill>
                  <a:schemeClr val="dk1"/>
                </a:solidFill>
                <a:latin typeface="Bitter"/>
                <a:ea typeface="Bitter"/>
                <a:cs typeface="Bitter"/>
                <a:sym typeface="Bitter"/>
              </a:rPr>
              <a:t>Vulnerabilidad y pobreza</a:t>
            </a:r>
            <a:endParaRPr sz="800">
              <a:solidFill>
                <a:schemeClr val="dk1"/>
              </a:solidFill>
              <a:latin typeface="Bitter"/>
              <a:ea typeface="Bitter"/>
              <a:cs typeface="Bitter"/>
              <a:sym typeface="Bitter"/>
            </a:endParaRPr>
          </a:p>
          <a:p>
            <a:pPr indent="-152400" lvl="0" marL="88900" rtl="0" algn="l">
              <a:lnSpc>
                <a:spcPct val="115000"/>
              </a:lnSpc>
              <a:spcBef>
                <a:spcPts val="400"/>
              </a:spcBef>
              <a:spcAft>
                <a:spcPts val="400"/>
              </a:spcAft>
              <a:buClr>
                <a:schemeClr val="dk1"/>
              </a:buClr>
              <a:buSzPts val="800"/>
              <a:buFont typeface="Bitter"/>
              <a:buChar char="●"/>
            </a:pPr>
            <a:r>
              <a:rPr lang="es" sz="800">
                <a:solidFill>
                  <a:schemeClr val="dk1"/>
                </a:solidFill>
                <a:latin typeface="Bitter"/>
                <a:ea typeface="Bitter"/>
                <a:cs typeface="Bitter"/>
                <a:sym typeface="Bitter"/>
              </a:rPr>
              <a:t>Sistema de justicia y sus requerimientos</a:t>
            </a:r>
            <a:endParaRPr sz="800">
              <a:solidFill>
                <a:schemeClr val="dk1"/>
              </a:solidFill>
              <a:latin typeface="Bitter"/>
              <a:ea typeface="Bitter"/>
              <a:cs typeface="Bitter"/>
              <a:sym typeface="Bitter"/>
            </a:endParaRPr>
          </a:p>
        </p:txBody>
      </p:sp>
      <p:sp>
        <p:nvSpPr>
          <p:cNvPr id="2570" name="Google Shape;2570;p144"/>
          <p:cNvSpPr/>
          <p:nvPr/>
        </p:nvSpPr>
        <p:spPr>
          <a:xfrm>
            <a:off x="845775" y="1318246"/>
            <a:ext cx="566739" cy="566739"/>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19050">
            <a:solidFill>
              <a:srgbClr val="FA593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71" name="Google Shape;2571;p144"/>
          <p:cNvSpPr/>
          <p:nvPr/>
        </p:nvSpPr>
        <p:spPr>
          <a:xfrm>
            <a:off x="1686022" y="1318246"/>
            <a:ext cx="566739" cy="566739"/>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19050">
            <a:solidFill>
              <a:srgbClr val="F20A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72" name="Google Shape;2572;p144"/>
          <p:cNvSpPr/>
          <p:nvPr/>
        </p:nvSpPr>
        <p:spPr>
          <a:xfrm>
            <a:off x="1686022" y="2086372"/>
            <a:ext cx="566739" cy="566739"/>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19050">
            <a:solidFill>
              <a:srgbClr val="9C1FF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73" name="Google Shape;2573;p144"/>
          <p:cNvSpPr/>
          <p:nvPr/>
        </p:nvSpPr>
        <p:spPr>
          <a:xfrm>
            <a:off x="845775" y="2086372"/>
            <a:ext cx="566739" cy="566739"/>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19050">
            <a:solidFill>
              <a:srgbClr val="FFE82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pic>
        <p:nvPicPr>
          <p:cNvPr id="2574" name="Google Shape;2574;p144"/>
          <p:cNvPicPr preferRelativeResize="0"/>
          <p:nvPr/>
        </p:nvPicPr>
        <p:blipFill>
          <a:blip r:embed="rId4">
            <a:alphaModFix/>
          </a:blip>
          <a:stretch>
            <a:fillRect/>
          </a:stretch>
        </p:blipFill>
        <p:spPr>
          <a:xfrm>
            <a:off x="1802400" y="2201767"/>
            <a:ext cx="333981" cy="333981"/>
          </a:xfrm>
          <a:prstGeom prst="rect">
            <a:avLst/>
          </a:prstGeom>
          <a:noFill/>
          <a:ln>
            <a:noFill/>
          </a:ln>
        </p:spPr>
      </p:pic>
      <p:pic>
        <p:nvPicPr>
          <p:cNvPr id="2575" name="Google Shape;2575;p144"/>
          <p:cNvPicPr preferRelativeResize="0"/>
          <p:nvPr/>
        </p:nvPicPr>
        <p:blipFill>
          <a:blip r:embed="rId5">
            <a:alphaModFix/>
          </a:blip>
          <a:stretch>
            <a:fillRect/>
          </a:stretch>
        </p:blipFill>
        <p:spPr>
          <a:xfrm>
            <a:off x="975006" y="1446494"/>
            <a:ext cx="308276" cy="308276"/>
          </a:xfrm>
          <a:prstGeom prst="rect">
            <a:avLst/>
          </a:prstGeom>
          <a:noFill/>
          <a:ln>
            <a:noFill/>
          </a:ln>
        </p:spPr>
      </p:pic>
      <p:pic>
        <p:nvPicPr>
          <p:cNvPr id="2576" name="Google Shape;2576;p144"/>
          <p:cNvPicPr preferRelativeResize="0"/>
          <p:nvPr/>
        </p:nvPicPr>
        <p:blipFill>
          <a:blip r:embed="rId6">
            <a:alphaModFix/>
          </a:blip>
          <a:stretch>
            <a:fillRect/>
          </a:stretch>
        </p:blipFill>
        <p:spPr>
          <a:xfrm>
            <a:off x="1815253" y="1446497"/>
            <a:ext cx="308276" cy="308276"/>
          </a:xfrm>
          <a:prstGeom prst="rect">
            <a:avLst/>
          </a:prstGeom>
          <a:noFill/>
          <a:ln>
            <a:noFill/>
          </a:ln>
        </p:spPr>
      </p:pic>
      <p:pic>
        <p:nvPicPr>
          <p:cNvPr id="2577" name="Google Shape;2577;p144"/>
          <p:cNvPicPr preferRelativeResize="0"/>
          <p:nvPr/>
        </p:nvPicPr>
        <p:blipFill>
          <a:blip r:embed="rId7">
            <a:alphaModFix/>
          </a:blip>
          <a:stretch>
            <a:fillRect/>
          </a:stretch>
        </p:blipFill>
        <p:spPr>
          <a:xfrm>
            <a:off x="962154" y="2201776"/>
            <a:ext cx="333981" cy="333971"/>
          </a:xfrm>
          <a:prstGeom prst="rect">
            <a:avLst/>
          </a:prstGeom>
          <a:noFill/>
          <a:ln>
            <a:noFill/>
          </a:ln>
        </p:spPr>
      </p:pic>
      <p:sp>
        <p:nvSpPr>
          <p:cNvPr id="2578" name="Google Shape;2578;p144"/>
          <p:cNvSpPr/>
          <p:nvPr/>
        </p:nvSpPr>
        <p:spPr>
          <a:xfrm>
            <a:off x="845775" y="2864422"/>
            <a:ext cx="566739" cy="566739"/>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19050">
            <a:solidFill>
              <a:srgbClr val="9C1FF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79" name="Google Shape;2579;p144"/>
          <p:cNvSpPr/>
          <p:nvPr/>
        </p:nvSpPr>
        <p:spPr>
          <a:xfrm>
            <a:off x="1686022" y="2864422"/>
            <a:ext cx="566739" cy="566739"/>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19050">
            <a:solidFill>
              <a:srgbClr val="F20A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80" name="Google Shape;2580;p144"/>
          <p:cNvSpPr/>
          <p:nvPr/>
        </p:nvSpPr>
        <p:spPr>
          <a:xfrm>
            <a:off x="1686022" y="3626500"/>
            <a:ext cx="566739" cy="566739"/>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19050">
            <a:solidFill>
              <a:srgbClr val="FFE82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rgbClr val="FFE82E"/>
              </a:solidFill>
            </a:endParaRPr>
          </a:p>
        </p:txBody>
      </p:sp>
      <p:sp>
        <p:nvSpPr>
          <p:cNvPr id="2581" name="Google Shape;2581;p144"/>
          <p:cNvSpPr/>
          <p:nvPr/>
        </p:nvSpPr>
        <p:spPr>
          <a:xfrm>
            <a:off x="845775" y="3626500"/>
            <a:ext cx="566739" cy="566739"/>
          </a:xfrm>
          <a:custGeom>
            <a:rect b="b" l="l" r="r" t="t"/>
            <a:pathLst>
              <a:path extrusionOk="0" h="2869565" w="2869565">
                <a:moveTo>
                  <a:pt x="1434511" y="2869022"/>
                </a:moveTo>
                <a:lnTo>
                  <a:pt x="1482825" y="2868224"/>
                </a:lnTo>
                <a:lnTo>
                  <a:pt x="1530739" y="2865846"/>
                </a:lnTo>
                <a:lnTo>
                  <a:pt x="1578228" y="2861913"/>
                </a:lnTo>
                <a:lnTo>
                  <a:pt x="1625267" y="2856450"/>
                </a:lnTo>
                <a:lnTo>
                  <a:pt x="1671830" y="2849483"/>
                </a:lnTo>
                <a:lnTo>
                  <a:pt x="1717893" y="2841037"/>
                </a:lnTo>
                <a:lnTo>
                  <a:pt x="1763431" y="2831136"/>
                </a:lnTo>
                <a:lnTo>
                  <a:pt x="1808418" y="2819805"/>
                </a:lnTo>
                <a:lnTo>
                  <a:pt x="1852830" y="2807071"/>
                </a:lnTo>
                <a:lnTo>
                  <a:pt x="1896640" y="2792958"/>
                </a:lnTo>
                <a:lnTo>
                  <a:pt x="1939825" y="2777491"/>
                </a:lnTo>
                <a:lnTo>
                  <a:pt x="1982359" y="2760695"/>
                </a:lnTo>
                <a:lnTo>
                  <a:pt x="2024216" y="2742595"/>
                </a:lnTo>
                <a:lnTo>
                  <a:pt x="2065372" y="2723217"/>
                </a:lnTo>
                <a:lnTo>
                  <a:pt x="2105803" y="2702585"/>
                </a:lnTo>
                <a:lnTo>
                  <a:pt x="2145481" y="2680725"/>
                </a:lnTo>
                <a:lnTo>
                  <a:pt x="2184383" y="2657661"/>
                </a:lnTo>
                <a:lnTo>
                  <a:pt x="2222484" y="2633419"/>
                </a:lnTo>
                <a:lnTo>
                  <a:pt x="2259758" y="2608025"/>
                </a:lnTo>
                <a:lnTo>
                  <a:pt x="2296179" y="2581502"/>
                </a:lnTo>
                <a:lnTo>
                  <a:pt x="2331724" y="2553876"/>
                </a:lnTo>
                <a:lnTo>
                  <a:pt x="2366367" y="2525173"/>
                </a:lnTo>
                <a:lnTo>
                  <a:pt x="2400083" y="2495416"/>
                </a:lnTo>
                <a:lnTo>
                  <a:pt x="2432847" y="2464633"/>
                </a:lnTo>
                <a:lnTo>
                  <a:pt x="2464633" y="2432847"/>
                </a:lnTo>
                <a:lnTo>
                  <a:pt x="2495416" y="2400083"/>
                </a:lnTo>
                <a:lnTo>
                  <a:pt x="2525173" y="2366367"/>
                </a:lnTo>
                <a:lnTo>
                  <a:pt x="2553876" y="2331724"/>
                </a:lnTo>
                <a:lnTo>
                  <a:pt x="2581502" y="2296179"/>
                </a:lnTo>
                <a:lnTo>
                  <a:pt x="2608025" y="2259758"/>
                </a:lnTo>
                <a:lnTo>
                  <a:pt x="2633419" y="2222484"/>
                </a:lnTo>
                <a:lnTo>
                  <a:pt x="2657661" y="2184383"/>
                </a:lnTo>
                <a:lnTo>
                  <a:pt x="2680725" y="2145481"/>
                </a:lnTo>
                <a:lnTo>
                  <a:pt x="2702585" y="2105803"/>
                </a:lnTo>
                <a:lnTo>
                  <a:pt x="2723217" y="2065372"/>
                </a:lnTo>
                <a:lnTo>
                  <a:pt x="2742595" y="2024216"/>
                </a:lnTo>
                <a:lnTo>
                  <a:pt x="2760695" y="1982359"/>
                </a:lnTo>
                <a:lnTo>
                  <a:pt x="2777491" y="1939825"/>
                </a:lnTo>
                <a:lnTo>
                  <a:pt x="2792958" y="1896640"/>
                </a:lnTo>
                <a:lnTo>
                  <a:pt x="2807071" y="1852830"/>
                </a:lnTo>
                <a:lnTo>
                  <a:pt x="2819805" y="1808418"/>
                </a:lnTo>
                <a:lnTo>
                  <a:pt x="2831136" y="1763431"/>
                </a:lnTo>
                <a:lnTo>
                  <a:pt x="2841037" y="1717893"/>
                </a:lnTo>
                <a:lnTo>
                  <a:pt x="2849483" y="1671830"/>
                </a:lnTo>
                <a:lnTo>
                  <a:pt x="2856450" y="1625267"/>
                </a:lnTo>
                <a:lnTo>
                  <a:pt x="2861913" y="1578228"/>
                </a:lnTo>
                <a:lnTo>
                  <a:pt x="2865846" y="1530739"/>
                </a:lnTo>
                <a:lnTo>
                  <a:pt x="2868224" y="1482825"/>
                </a:lnTo>
                <a:lnTo>
                  <a:pt x="2869022" y="1434511"/>
                </a:lnTo>
                <a:lnTo>
                  <a:pt x="2868224" y="1386197"/>
                </a:lnTo>
                <a:lnTo>
                  <a:pt x="2865846" y="1338283"/>
                </a:lnTo>
                <a:lnTo>
                  <a:pt x="2861913" y="1290794"/>
                </a:lnTo>
                <a:lnTo>
                  <a:pt x="2856450" y="1243755"/>
                </a:lnTo>
                <a:lnTo>
                  <a:pt x="2849483" y="1197191"/>
                </a:lnTo>
                <a:lnTo>
                  <a:pt x="2841037" y="1151128"/>
                </a:lnTo>
                <a:lnTo>
                  <a:pt x="2831136" y="1105591"/>
                </a:lnTo>
                <a:lnTo>
                  <a:pt x="2819805" y="1060603"/>
                </a:lnTo>
                <a:lnTo>
                  <a:pt x="2807071" y="1016192"/>
                </a:lnTo>
                <a:lnTo>
                  <a:pt x="2792958" y="972381"/>
                </a:lnTo>
                <a:lnTo>
                  <a:pt x="2777491" y="929197"/>
                </a:lnTo>
                <a:lnTo>
                  <a:pt x="2760695" y="886663"/>
                </a:lnTo>
                <a:lnTo>
                  <a:pt x="2742595" y="844805"/>
                </a:lnTo>
                <a:lnTo>
                  <a:pt x="2723217" y="803649"/>
                </a:lnTo>
                <a:lnTo>
                  <a:pt x="2702585" y="763219"/>
                </a:lnTo>
                <a:lnTo>
                  <a:pt x="2680725" y="723540"/>
                </a:lnTo>
                <a:lnTo>
                  <a:pt x="2657661" y="684638"/>
                </a:lnTo>
                <a:lnTo>
                  <a:pt x="2633419" y="646538"/>
                </a:lnTo>
                <a:lnTo>
                  <a:pt x="2608025" y="609264"/>
                </a:lnTo>
                <a:lnTo>
                  <a:pt x="2581502" y="572842"/>
                </a:lnTo>
                <a:lnTo>
                  <a:pt x="2553876" y="537297"/>
                </a:lnTo>
                <a:lnTo>
                  <a:pt x="2525173" y="502654"/>
                </a:lnTo>
                <a:lnTo>
                  <a:pt x="2495416" y="468939"/>
                </a:lnTo>
                <a:lnTo>
                  <a:pt x="2464633" y="436175"/>
                </a:lnTo>
                <a:lnTo>
                  <a:pt x="2432847" y="404389"/>
                </a:lnTo>
                <a:lnTo>
                  <a:pt x="2400083" y="373605"/>
                </a:lnTo>
                <a:lnTo>
                  <a:pt x="2366367" y="343849"/>
                </a:lnTo>
                <a:lnTo>
                  <a:pt x="2331724" y="315146"/>
                </a:lnTo>
                <a:lnTo>
                  <a:pt x="2296179" y="287520"/>
                </a:lnTo>
                <a:lnTo>
                  <a:pt x="2259758" y="260997"/>
                </a:lnTo>
                <a:lnTo>
                  <a:pt x="2222484" y="235602"/>
                </a:lnTo>
                <a:lnTo>
                  <a:pt x="2184383" y="211361"/>
                </a:lnTo>
                <a:lnTo>
                  <a:pt x="2145481" y="188297"/>
                </a:lnTo>
                <a:lnTo>
                  <a:pt x="2105803" y="166437"/>
                </a:lnTo>
                <a:lnTo>
                  <a:pt x="2065372" y="145805"/>
                </a:lnTo>
                <a:lnTo>
                  <a:pt x="2024216" y="126427"/>
                </a:lnTo>
                <a:lnTo>
                  <a:pt x="1982359" y="108327"/>
                </a:lnTo>
                <a:lnTo>
                  <a:pt x="1939825" y="91531"/>
                </a:lnTo>
                <a:lnTo>
                  <a:pt x="1896640" y="76064"/>
                </a:lnTo>
                <a:lnTo>
                  <a:pt x="1852830" y="61950"/>
                </a:lnTo>
                <a:lnTo>
                  <a:pt x="1808418" y="49216"/>
                </a:lnTo>
                <a:lnTo>
                  <a:pt x="1763431" y="37886"/>
                </a:lnTo>
                <a:lnTo>
                  <a:pt x="1717893" y="27985"/>
                </a:lnTo>
                <a:lnTo>
                  <a:pt x="1671830" y="19539"/>
                </a:lnTo>
                <a:lnTo>
                  <a:pt x="1625267" y="12571"/>
                </a:lnTo>
                <a:lnTo>
                  <a:pt x="1578228" y="7109"/>
                </a:lnTo>
                <a:lnTo>
                  <a:pt x="1530739" y="3176"/>
                </a:lnTo>
                <a:lnTo>
                  <a:pt x="1482825" y="798"/>
                </a:lnTo>
                <a:lnTo>
                  <a:pt x="1434511" y="0"/>
                </a:lnTo>
                <a:lnTo>
                  <a:pt x="1386197" y="798"/>
                </a:lnTo>
                <a:lnTo>
                  <a:pt x="1338283" y="3176"/>
                </a:lnTo>
                <a:lnTo>
                  <a:pt x="1290794" y="7109"/>
                </a:lnTo>
                <a:lnTo>
                  <a:pt x="1243755" y="12571"/>
                </a:lnTo>
                <a:lnTo>
                  <a:pt x="1197191" y="19539"/>
                </a:lnTo>
                <a:lnTo>
                  <a:pt x="1151128" y="27985"/>
                </a:lnTo>
                <a:lnTo>
                  <a:pt x="1105591" y="37886"/>
                </a:lnTo>
                <a:lnTo>
                  <a:pt x="1060603" y="49216"/>
                </a:lnTo>
                <a:lnTo>
                  <a:pt x="1016192" y="61950"/>
                </a:lnTo>
                <a:lnTo>
                  <a:pt x="972381" y="76064"/>
                </a:lnTo>
                <a:lnTo>
                  <a:pt x="929197" y="91531"/>
                </a:lnTo>
                <a:lnTo>
                  <a:pt x="886663" y="108327"/>
                </a:lnTo>
                <a:lnTo>
                  <a:pt x="844805" y="126427"/>
                </a:lnTo>
                <a:lnTo>
                  <a:pt x="803649" y="145805"/>
                </a:lnTo>
                <a:lnTo>
                  <a:pt x="763219" y="166437"/>
                </a:lnTo>
                <a:lnTo>
                  <a:pt x="723540" y="188297"/>
                </a:lnTo>
                <a:lnTo>
                  <a:pt x="684638" y="211361"/>
                </a:lnTo>
                <a:lnTo>
                  <a:pt x="646538" y="235602"/>
                </a:lnTo>
                <a:lnTo>
                  <a:pt x="609264" y="260997"/>
                </a:lnTo>
                <a:lnTo>
                  <a:pt x="572842" y="287520"/>
                </a:lnTo>
                <a:lnTo>
                  <a:pt x="537297" y="315146"/>
                </a:lnTo>
                <a:lnTo>
                  <a:pt x="502654" y="343849"/>
                </a:lnTo>
                <a:lnTo>
                  <a:pt x="468939" y="373605"/>
                </a:lnTo>
                <a:lnTo>
                  <a:pt x="436175" y="404389"/>
                </a:lnTo>
                <a:lnTo>
                  <a:pt x="404389" y="436175"/>
                </a:lnTo>
                <a:lnTo>
                  <a:pt x="373605" y="468939"/>
                </a:lnTo>
                <a:lnTo>
                  <a:pt x="343849" y="502654"/>
                </a:lnTo>
                <a:lnTo>
                  <a:pt x="315146" y="537297"/>
                </a:lnTo>
                <a:lnTo>
                  <a:pt x="287520" y="572842"/>
                </a:lnTo>
                <a:lnTo>
                  <a:pt x="260997" y="609264"/>
                </a:lnTo>
                <a:lnTo>
                  <a:pt x="235602" y="646538"/>
                </a:lnTo>
                <a:lnTo>
                  <a:pt x="211361" y="684638"/>
                </a:lnTo>
                <a:lnTo>
                  <a:pt x="188297" y="723540"/>
                </a:lnTo>
                <a:lnTo>
                  <a:pt x="166437" y="763219"/>
                </a:lnTo>
                <a:lnTo>
                  <a:pt x="145805" y="803649"/>
                </a:lnTo>
                <a:lnTo>
                  <a:pt x="126427" y="844805"/>
                </a:lnTo>
                <a:lnTo>
                  <a:pt x="108327" y="886663"/>
                </a:lnTo>
                <a:lnTo>
                  <a:pt x="91531" y="929197"/>
                </a:lnTo>
                <a:lnTo>
                  <a:pt x="76064" y="972381"/>
                </a:lnTo>
                <a:lnTo>
                  <a:pt x="61950" y="1016192"/>
                </a:lnTo>
                <a:lnTo>
                  <a:pt x="49216" y="1060603"/>
                </a:lnTo>
                <a:lnTo>
                  <a:pt x="37886" y="1105591"/>
                </a:lnTo>
                <a:lnTo>
                  <a:pt x="27985" y="1151128"/>
                </a:lnTo>
                <a:lnTo>
                  <a:pt x="19539" y="1197191"/>
                </a:lnTo>
                <a:lnTo>
                  <a:pt x="12571" y="1243755"/>
                </a:lnTo>
                <a:lnTo>
                  <a:pt x="7109" y="1290794"/>
                </a:lnTo>
                <a:lnTo>
                  <a:pt x="3176" y="1338283"/>
                </a:lnTo>
                <a:lnTo>
                  <a:pt x="798" y="1386197"/>
                </a:lnTo>
                <a:lnTo>
                  <a:pt x="0" y="1434511"/>
                </a:lnTo>
                <a:lnTo>
                  <a:pt x="798" y="1482825"/>
                </a:lnTo>
                <a:lnTo>
                  <a:pt x="3176" y="1530739"/>
                </a:lnTo>
                <a:lnTo>
                  <a:pt x="7109" y="1578228"/>
                </a:lnTo>
                <a:lnTo>
                  <a:pt x="12571" y="1625267"/>
                </a:lnTo>
                <a:lnTo>
                  <a:pt x="19539" y="1671830"/>
                </a:lnTo>
                <a:lnTo>
                  <a:pt x="27985" y="1717893"/>
                </a:lnTo>
                <a:lnTo>
                  <a:pt x="37886" y="1763431"/>
                </a:lnTo>
                <a:lnTo>
                  <a:pt x="49216" y="1808418"/>
                </a:lnTo>
                <a:lnTo>
                  <a:pt x="61950" y="1852830"/>
                </a:lnTo>
                <a:lnTo>
                  <a:pt x="76064" y="1896640"/>
                </a:lnTo>
                <a:lnTo>
                  <a:pt x="91531" y="1939825"/>
                </a:lnTo>
                <a:lnTo>
                  <a:pt x="108327" y="1982359"/>
                </a:lnTo>
                <a:lnTo>
                  <a:pt x="126427" y="2024216"/>
                </a:lnTo>
                <a:lnTo>
                  <a:pt x="145805" y="2065372"/>
                </a:lnTo>
                <a:lnTo>
                  <a:pt x="166437" y="2105803"/>
                </a:lnTo>
                <a:lnTo>
                  <a:pt x="188297" y="2145481"/>
                </a:lnTo>
                <a:lnTo>
                  <a:pt x="211361" y="2184383"/>
                </a:lnTo>
                <a:lnTo>
                  <a:pt x="235602" y="2222484"/>
                </a:lnTo>
                <a:lnTo>
                  <a:pt x="260997" y="2259758"/>
                </a:lnTo>
                <a:lnTo>
                  <a:pt x="287520" y="2296179"/>
                </a:lnTo>
                <a:lnTo>
                  <a:pt x="315146" y="2331724"/>
                </a:lnTo>
                <a:lnTo>
                  <a:pt x="343849" y="2366367"/>
                </a:lnTo>
                <a:lnTo>
                  <a:pt x="373605" y="2400083"/>
                </a:lnTo>
                <a:lnTo>
                  <a:pt x="404389" y="2432847"/>
                </a:lnTo>
                <a:lnTo>
                  <a:pt x="436175" y="2464633"/>
                </a:lnTo>
                <a:lnTo>
                  <a:pt x="468939" y="2495416"/>
                </a:lnTo>
                <a:lnTo>
                  <a:pt x="502654" y="2525173"/>
                </a:lnTo>
                <a:lnTo>
                  <a:pt x="537297" y="2553876"/>
                </a:lnTo>
                <a:lnTo>
                  <a:pt x="572842" y="2581502"/>
                </a:lnTo>
                <a:lnTo>
                  <a:pt x="609264" y="2608025"/>
                </a:lnTo>
                <a:lnTo>
                  <a:pt x="646538" y="2633419"/>
                </a:lnTo>
                <a:lnTo>
                  <a:pt x="684638" y="2657661"/>
                </a:lnTo>
                <a:lnTo>
                  <a:pt x="723540" y="2680725"/>
                </a:lnTo>
                <a:lnTo>
                  <a:pt x="763219" y="2702585"/>
                </a:lnTo>
                <a:lnTo>
                  <a:pt x="803649" y="2723217"/>
                </a:lnTo>
                <a:lnTo>
                  <a:pt x="844805" y="2742595"/>
                </a:lnTo>
                <a:lnTo>
                  <a:pt x="886663" y="2760695"/>
                </a:lnTo>
                <a:lnTo>
                  <a:pt x="929197" y="2777491"/>
                </a:lnTo>
                <a:lnTo>
                  <a:pt x="972381" y="2792958"/>
                </a:lnTo>
                <a:lnTo>
                  <a:pt x="1016192" y="2807071"/>
                </a:lnTo>
                <a:lnTo>
                  <a:pt x="1060603" y="2819805"/>
                </a:lnTo>
                <a:lnTo>
                  <a:pt x="1105591" y="2831136"/>
                </a:lnTo>
                <a:lnTo>
                  <a:pt x="1151128" y="2841037"/>
                </a:lnTo>
                <a:lnTo>
                  <a:pt x="1197191" y="2849483"/>
                </a:lnTo>
                <a:lnTo>
                  <a:pt x="1243755" y="2856450"/>
                </a:lnTo>
                <a:lnTo>
                  <a:pt x="1290794" y="2861913"/>
                </a:lnTo>
                <a:lnTo>
                  <a:pt x="1338283" y="2865846"/>
                </a:lnTo>
                <a:lnTo>
                  <a:pt x="1386197" y="2868224"/>
                </a:lnTo>
                <a:lnTo>
                  <a:pt x="1434511" y="2869022"/>
                </a:lnTo>
                <a:close/>
              </a:path>
            </a:pathLst>
          </a:custGeom>
          <a:solidFill>
            <a:srgbClr val="FFFFFF"/>
          </a:solidFill>
          <a:ln cap="flat" cmpd="sng" w="19050">
            <a:solidFill>
              <a:srgbClr val="FF575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pic>
        <p:nvPicPr>
          <p:cNvPr id="2582" name="Google Shape;2582;p144"/>
          <p:cNvPicPr preferRelativeResize="0"/>
          <p:nvPr/>
        </p:nvPicPr>
        <p:blipFill>
          <a:blip r:embed="rId8">
            <a:alphaModFix/>
          </a:blip>
          <a:stretch>
            <a:fillRect/>
          </a:stretch>
        </p:blipFill>
        <p:spPr>
          <a:xfrm>
            <a:off x="965139" y="3757390"/>
            <a:ext cx="328012" cy="328012"/>
          </a:xfrm>
          <a:prstGeom prst="rect">
            <a:avLst/>
          </a:prstGeom>
          <a:noFill/>
          <a:ln>
            <a:noFill/>
          </a:ln>
        </p:spPr>
      </p:pic>
      <p:pic>
        <p:nvPicPr>
          <p:cNvPr id="2583" name="Google Shape;2583;p144"/>
          <p:cNvPicPr preferRelativeResize="0"/>
          <p:nvPr/>
        </p:nvPicPr>
        <p:blipFill>
          <a:blip r:embed="rId9">
            <a:alphaModFix/>
          </a:blip>
          <a:stretch>
            <a:fillRect/>
          </a:stretch>
        </p:blipFill>
        <p:spPr>
          <a:xfrm>
            <a:off x="1784081" y="3723575"/>
            <a:ext cx="370620" cy="370620"/>
          </a:xfrm>
          <a:prstGeom prst="rect">
            <a:avLst/>
          </a:prstGeom>
          <a:noFill/>
          <a:ln>
            <a:noFill/>
          </a:ln>
        </p:spPr>
      </p:pic>
      <p:pic>
        <p:nvPicPr>
          <p:cNvPr id="2584" name="Google Shape;2584;p144"/>
          <p:cNvPicPr preferRelativeResize="0"/>
          <p:nvPr/>
        </p:nvPicPr>
        <p:blipFill>
          <a:blip r:embed="rId10">
            <a:alphaModFix/>
          </a:blip>
          <a:stretch>
            <a:fillRect/>
          </a:stretch>
        </p:blipFill>
        <p:spPr>
          <a:xfrm>
            <a:off x="976931" y="3008829"/>
            <a:ext cx="304426" cy="304426"/>
          </a:xfrm>
          <a:prstGeom prst="rect">
            <a:avLst/>
          </a:prstGeom>
          <a:noFill/>
          <a:ln>
            <a:noFill/>
          </a:ln>
        </p:spPr>
      </p:pic>
      <p:pic>
        <p:nvPicPr>
          <p:cNvPr id="2585" name="Google Shape;2585;p144"/>
          <p:cNvPicPr preferRelativeResize="0"/>
          <p:nvPr/>
        </p:nvPicPr>
        <p:blipFill>
          <a:blip r:embed="rId11">
            <a:alphaModFix/>
          </a:blip>
          <a:stretch>
            <a:fillRect/>
          </a:stretch>
        </p:blipFill>
        <p:spPr>
          <a:xfrm>
            <a:off x="1830960" y="2987925"/>
            <a:ext cx="276861" cy="276861"/>
          </a:xfrm>
          <a:prstGeom prst="rect">
            <a:avLst/>
          </a:prstGeom>
          <a:noFill/>
          <a:ln>
            <a:noFill/>
          </a:ln>
        </p:spPr>
      </p:pic>
      <p:sp>
        <p:nvSpPr>
          <p:cNvPr id="2586" name="Google Shape;2586;p144"/>
          <p:cNvSpPr txBox="1"/>
          <p:nvPr/>
        </p:nvSpPr>
        <p:spPr>
          <a:xfrm>
            <a:off x="769575" y="684731"/>
            <a:ext cx="1394700" cy="33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
              </a:spcBef>
              <a:spcAft>
                <a:spcPts val="0"/>
              </a:spcAft>
              <a:buNone/>
            </a:pPr>
            <a:r>
              <a:rPr b="1" lang="es" sz="1100">
                <a:solidFill>
                  <a:srgbClr val="2E86FF"/>
                </a:solidFill>
                <a:latin typeface="Bitter"/>
                <a:ea typeface="Bitter"/>
                <a:cs typeface="Bitter"/>
                <a:sym typeface="Bitter"/>
              </a:rPr>
              <a:t>Conocimientos </a:t>
            </a:r>
            <a:endParaRPr b="1" sz="1100">
              <a:solidFill>
                <a:srgbClr val="2E86FF"/>
              </a:solidFill>
              <a:latin typeface="Bitter"/>
              <a:ea typeface="Bitter"/>
              <a:cs typeface="Bitter"/>
              <a:sym typeface="Bitter"/>
            </a:endParaRPr>
          </a:p>
          <a:p>
            <a:pPr indent="0" lvl="0" marL="0" rtl="0" algn="l">
              <a:lnSpc>
                <a:spcPct val="115000"/>
              </a:lnSpc>
              <a:spcBef>
                <a:spcPts val="100"/>
              </a:spcBef>
              <a:spcAft>
                <a:spcPts val="0"/>
              </a:spcAft>
              <a:buNone/>
            </a:pPr>
            <a:r>
              <a:rPr b="1" lang="es" sz="1100">
                <a:solidFill>
                  <a:srgbClr val="2E86FF"/>
                </a:solidFill>
                <a:latin typeface="Bitter"/>
                <a:ea typeface="Bitter"/>
                <a:cs typeface="Bitter"/>
                <a:sym typeface="Bitter"/>
              </a:rPr>
              <a:t>y habilidades </a:t>
            </a:r>
            <a:endParaRPr sz="900">
              <a:solidFill>
                <a:srgbClr val="888888"/>
              </a:solidFill>
              <a:latin typeface="Bitter"/>
              <a:ea typeface="Bitter"/>
              <a:cs typeface="Bitter"/>
              <a:sym typeface="Bitter"/>
            </a:endParaRPr>
          </a:p>
        </p:txBody>
      </p:sp>
      <p:sp>
        <p:nvSpPr>
          <p:cNvPr id="2587" name="Google Shape;2587;p144"/>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91" name="Shape 2591"/>
        <p:cNvGrpSpPr/>
        <p:nvPr/>
      </p:nvGrpSpPr>
      <p:grpSpPr>
        <a:xfrm>
          <a:off x="0" y="0"/>
          <a:ext cx="0" cy="0"/>
          <a:chOff x="0" y="0"/>
          <a:chExt cx="0" cy="0"/>
        </a:xfrm>
      </p:grpSpPr>
      <p:sp>
        <p:nvSpPr>
          <p:cNvPr id="2592" name="Google Shape;2592;p145"/>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93" name="Google Shape;2593;p145"/>
          <p:cNvSpPr/>
          <p:nvPr/>
        </p:nvSpPr>
        <p:spPr>
          <a:xfrm>
            <a:off x="4243388" y="0"/>
            <a:ext cx="4902479" cy="5145465"/>
          </a:xfrm>
          <a:custGeom>
            <a:rect b="b" l="l" r="r" t="t"/>
            <a:pathLst>
              <a:path extrusionOk="0" h="11308715" w="10774680">
                <a:moveTo>
                  <a:pt x="0" y="11308556"/>
                </a:moveTo>
                <a:lnTo>
                  <a:pt x="10774541" y="11308556"/>
                </a:lnTo>
                <a:lnTo>
                  <a:pt x="10774541" y="0"/>
                </a:lnTo>
                <a:lnTo>
                  <a:pt x="0" y="0"/>
                </a:lnTo>
                <a:lnTo>
                  <a:pt x="0" y="11308556"/>
                </a:lnTo>
                <a:close/>
              </a:path>
            </a:pathLst>
          </a:custGeom>
          <a:solidFill>
            <a:srgbClr val="FF575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94" name="Google Shape;2594;p145"/>
          <p:cNvSpPr txBox="1"/>
          <p:nvPr/>
        </p:nvSpPr>
        <p:spPr>
          <a:xfrm>
            <a:off x="4812675" y="765825"/>
            <a:ext cx="3196500" cy="2805600"/>
          </a:xfrm>
          <a:prstGeom prst="rect">
            <a:avLst/>
          </a:prstGeom>
          <a:noFill/>
          <a:ln>
            <a:noFill/>
          </a:ln>
        </p:spPr>
        <p:txBody>
          <a:bodyPr anchorCtr="0" anchor="t" bIns="0" lIns="0" spcFirstLastPara="1" rIns="0" wrap="square" tIns="55450">
            <a:noAutofit/>
          </a:bodyPr>
          <a:lstStyle/>
          <a:p>
            <a:pPr indent="0" lvl="0" marL="0" rtl="0" algn="l">
              <a:lnSpc>
                <a:spcPct val="115000"/>
              </a:lnSpc>
              <a:spcBef>
                <a:spcPts val="100"/>
              </a:spcBef>
              <a:spcAft>
                <a:spcPts val="0"/>
              </a:spcAft>
              <a:buClr>
                <a:schemeClr val="dk1"/>
              </a:buClr>
              <a:buSzPts val="1100"/>
              <a:buFont typeface="Arial"/>
              <a:buNone/>
            </a:pPr>
            <a:r>
              <a:rPr b="1" lang="es">
                <a:solidFill>
                  <a:srgbClr val="FCD608"/>
                </a:solidFill>
                <a:latin typeface="Bitter"/>
                <a:ea typeface="Bitter"/>
                <a:cs typeface="Bitter"/>
                <a:sym typeface="Bitter"/>
              </a:rPr>
              <a:t>Competencias por cargo:</a:t>
            </a:r>
            <a:endParaRPr b="1">
              <a:solidFill>
                <a:srgbClr val="FCD608"/>
              </a:solidFill>
              <a:latin typeface="Bitter"/>
              <a:ea typeface="Bitter"/>
              <a:cs typeface="Bitter"/>
              <a:sym typeface="Bitter"/>
            </a:endParaRPr>
          </a:p>
          <a:p>
            <a:pPr indent="0" lvl="0" marL="0" marR="165860" rtl="0" algn="l">
              <a:lnSpc>
                <a:spcPct val="150000"/>
              </a:lnSpc>
              <a:spcBef>
                <a:spcPts val="200"/>
              </a:spcBef>
              <a:spcAft>
                <a:spcPts val="0"/>
              </a:spcAft>
              <a:buNone/>
            </a:pPr>
            <a:r>
              <a:rPr b="1" lang="es" sz="1200">
                <a:solidFill>
                  <a:srgbClr val="FFFFFF"/>
                </a:solidFill>
                <a:latin typeface="Bitter"/>
                <a:ea typeface="Bitter"/>
                <a:cs typeface="Bitter"/>
                <a:sym typeface="Bitter"/>
              </a:rPr>
              <a:t>Consisten en la capacidad de un individuo para desempeñar exitosamente una función productiva en diferentes contextos, a partir de los conocimientos, actitudes y habilidades.</a:t>
            </a:r>
            <a:endParaRPr b="1" sz="1200">
              <a:solidFill>
                <a:srgbClr val="FFFFFF"/>
              </a:solidFill>
              <a:latin typeface="Bitter"/>
              <a:ea typeface="Bitter"/>
              <a:cs typeface="Bitter"/>
              <a:sym typeface="Bitter"/>
            </a:endParaRPr>
          </a:p>
          <a:p>
            <a:pPr indent="0" lvl="0" marL="0" marR="165860" rtl="0" algn="l">
              <a:lnSpc>
                <a:spcPct val="150000"/>
              </a:lnSpc>
              <a:spcBef>
                <a:spcPts val="200"/>
              </a:spcBef>
              <a:spcAft>
                <a:spcPts val="0"/>
              </a:spcAft>
              <a:buNone/>
            </a:pPr>
            <a:r>
              <a:t/>
            </a:r>
            <a:endParaRPr sz="1200">
              <a:solidFill>
                <a:srgbClr val="FFFFFF"/>
              </a:solidFill>
              <a:latin typeface="Bitter"/>
              <a:ea typeface="Bitter"/>
              <a:cs typeface="Bitter"/>
              <a:sym typeface="Bitter"/>
            </a:endParaRPr>
          </a:p>
          <a:p>
            <a:pPr indent="0" lvl="0" marL="0" marR="165860" rtl="0" algn="l">
              <a:lnSpc>
                <a:spcPct val="150000"/>
              </a:lnSpc>
              <a:spcBef>
                <a:spcPts val="200"/>
              </a:spcBef>
              <a:spcAft>
                <a:spcPts val="0"/>
              </a:spcAft>
              <a:buNone/>
            </a:pPr>
            <a:r>
              <a:rPr b="1" lang="es" sz="1200">
                <a:solidFill>
                  <a:srgbClr val="FFFFFF"/>
                </a:solidFill>
                <a:latin typeface="Bitter"/>
                <a:ea typeface="Bitter"/>
                <a:cs typeface="Bitter"/>
                <a:sym typeface="Bitter"/>
              </a:rPr>
              <a:t>*Énfasis en: </a:t>
            </a:r>
            <a:r>
              <a:rPr lang="es" sz="1200">
                <a:solidFill>
                  <a:srgbClr val="FFFFFF"/>
                </a:solidFill>
                <a:latin typeface="Bitter"/>
                <a:ea typeface="Bitter"/>
                <a:cs typeface="Bitter"/>
                <a:sym typeface="Bitter"/>
              </a:rPr>
              <a:t>refiere a aquellas competencias que se mencionan de manera transversal, pero que se destacan para un cargo en particular, como algo que ese rol debe prestar especial atención. </a:t>
            </a:r>
            <a:endParaRPr sz="1200">
              <a:solidFill>
                <a:srgbClr val="FFFFFF"/>
              </a:solidFill>
              <a:latin typeface="Bitter"/>
              <a:ea typeface="Bitter"/>
              <a:cs typeface="Bitter"/>
              <a:sym typeface="Bitter"/>
            </a:endParaRPr>
          </a:p>
          <a:p>
            <a:pPr indent="0" lvl="0" marL="0" marR="165860" rtl="0" algn="l">
              <a:lnSpc>
                <a:spcPct val="150000"/>
              </a:lnSpc>
              <a:spcBef>
                <a:spcPts val="200"/>
              </a:spcBef>
              <a:spcAft>
                <a:spcPts val="0"/>
              </a:spcAft>
              <a:buNone/>
            </a:pPr>
            <a:r>
              <a:t/>
            </a:r>
            <a:endParaRPr sz="1200">
              <a:solidFill>
                <a:srgbClr val="FFFFFF"/>
              </a:solidFill>
              <a:latin typeface="Bitter"/>
              <a:ea typeface="Bitter"/>
              <a:cs typeface="Bitter"/>
              <a:sym typeface="Bitter"/>
            </a:endParaRPr>
          </a:p>
        </p:txBody>
      </p:sp>
      <p:sp>
        <p:nvSpPr>
          <p:cNvPr id="2595" name="Google Shape;2595;p145"/>
          <p:cNvSpPr/>
          <p:nvPr/>
        </p:nvSpPr>
        <p:spPr>
          <a:xfrm>
            <a:off x="575075" y="607175"/>
            <a:ext cx="3073513" cy="4014035"/>
          </a:xfrm>
          <a:custGeom>
            <a:rect b="b" l="l" r="r" t="t"/>
            <a:pathLst>
              <a:path extrusionOk="0" h="8822055" w="6177915">
                <a:moveTo>
                  <a:pt x="0" y="8821720"/>
                </a:moveTo>
                <a:lnTo>
                  <a:pt x="6177822" y="8821720"/>
                </a:lnTo>
                <a:lnTo>
                  <a:pt x="6177822" y="0"/>
                </a:lnTo>
                <a:lnTo>
                  <a:pt x="0" y="0"/>
                </a:lnTo>
                <a:lnTo>
                  <a:pt x="0" y="8821720"/>
                </a:lnTo>
                <a:close/>
              </a:path>
            </a:pathLst>
          </a:custGeom>
          <a:solidFill>
            <a:srgbClr val="E5FF6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596" name="Google Shape;2596;p145"/>
          <p:cNvSpPr txBox="1"/>
          <p:nvPr/>
        </p:nvSpPr>
        <p:spPr>
          <a:xfrm>
            <a:off x="8572499" y="4577325"/>
            <a:ext cx="299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FFFFF"/>
                </a:solidFill>
                <a:latin typeface="Bitter"/>
                <a:ea typeface="Bitter"/>
                <a:cs typeface="Bitter"/>
                <a:sym typeface="Bitter"/>
              </a:rPr>
              <a:t>123</a:t>
            </a:r>
            <a:endParaRPr sz="1500">
              <a:solidFill>
                <a:srgbClr val="FFFFFF"/>
              </a:solidFill>
              <a:latin typeface="Bitter"/>
              <a:ea typeface="Bitter"/>
              <a:cs typeface="Bitter"/>
              <a:sym typeface="Bitter"/>
            </a:endParaRPr>
          </a:p>
        </p:txBody>
      </p:sp>
      <p:sp>
        <p:nvSpPr>
          <p:cNvPr id="2597" name="Google Shape;2597;p145"/>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FFFFFF"/>
                </a:solidFill>
                <a:latin typeface="Montserrat Light"/>
                <a:ea typeface="Montserrat Light"/>
                <a:cs typeface="Montserrat Light"/>
                <a:sym typeface="Montserrat Light"/>
              </a:rPr>
              <a:t>Síntesis de resultados  Fase Diagnóstico</a:t>
            </a:r>
            <a:endParaRPr sz="700">
              <a:solidFill>
                <a:srgbClr val="FFFFFF"/>
              </a:solidFill>
              <a:latin typeface="Montserrat Light"/>
              <a:ea typeface="Montserrat Light"/>
              <a:cs typeface="Montserrat Light"/>
              <a:sym typeface="Montserrat Light"/>
            </a:endParaRPr>
          </a:p>
        </p:txBody>
      </p:sp>
      <p:pic>
        <p:nvPicPr>
          <p:cNvPr id="2598" name="Google Shape;2598;p145"/>
          <p:cNvPicPr preferRelativeResize="0"/>
          <p:nvPr/>
        </p:nvPicPr>
        <p:blipFill rotWithShape="1">
          <a:blip r:embed="rId4">
            <a:alphaModFix/>
          </a:blip>
          <a:srcRect b="0" l="15269" r="35267" t="0"/>
          <a:stretch/>
        </p:blipFill>
        <p:spPr>
          <a:xfrm>
            <a:off x="838750" y="852475"/>
            <a:ext cx="2551449" cy="3438524"/>
          </a:xfrm>
          <a:prstGeom prst="rect">
            <a:avLst/>
          </a:prstGeom>
          <a:noFill/>
          <a:ln>
            <a:noFill/>
          </a:ln>
        </p:spPr>
      </p:pic>
      <p:sp>
        <p:nvSpPr>
          <p:cNvPr id="2599" name="Google Shape;2599;p145"/>
          <p:cNvSpPr/>
          <p:nvPr/>
        </p:nvSpPr>
        <p:spPr>
          <a:xfrm>
            <a:off x="8764375" y="289775"/>
            <a:ext cx="79500" cy="79500"/>
          </a:xfrm>
          <a:prstGeom prst="ellipse">
            <a:avLst/>
          </a:prstGeom>
          <a:solidFill>
            <a:srgbClr val="FFEE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00" name="Google Shape;2600;p145"/>
          <p:cNvPicPr preferRelativeResize="0"/>
          <p:nvPr/>
        </p:nvPicPr>
        <p:blipFill rotWithShape="1">
          <a:blip r:embed="rId5">
            <a:alphaModFix/>
          </a:blip>
          <a:srcRect b="0" l="20718" r="29752" t="0"/>
          <a:stretch/>
        </p:blipFill>
        <p:spPr>
          <a:xfrm>
            <a:off x="838750" y="852350"/>
            <a:ext cx="2551450" cy="343865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04" name="Shape 2604"/>
        <p:cNvGrpSpPr/>
        <p:nvPr/>
      </p:nvGrpSpPr>
      <p:grpSpPr>
        <a:xfrm>
          <a:off x="0" y="0"/>
          <a:ext cx="0" cy="0"/>
          <a:chOff x="0" y="0"/>
          <a:chExt cx="0" cy="0"/>
        </a:xfrm>
      </p:grpSpPr>
      <p:sp>
        <p:nvSpPr>
          <p:cNvPr id="2605" name="Google Shape;2605;p146"/>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606" name="Google Shape;2606;p146"/>
          <p:cNvSpPr txBox="1"/>
          <p:nvPr/>
        </p:nvSpPr>
        <p:spPr>
          <a:xfrm>
            <a:off x="8553175" y="4577325"/>
            <a:ext cx="3186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124</a:t>
            </a:r>
            <a:endParaRPr sz="1500">
              <a:latin typeface="Bitter"/>
              <a:ea typeface="Bitter"/>
              <a:cs typeface="Bitter"/>
              <a:sym typeface="Bitter"/>
            </a:endParaRPr>
          </a:p>
        </p:txBody>
      </p:sp>
      <p:sp>
        <p:nvSpPr>
          <p:cNvPr id="2607" name="Google Shape;2607;p146"/>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Competencias por cargo:</a:t>
            </a:r>
            <a:endParaRPr b="1" i="1" sz="1200">
              <a:solidFill>
                <a:srgbClr val="055CF2"/>
              </a:solidFill>
              <a:latin typeface="Bitter"/>
              <a:ea typeface="Bitter"/>
              <a:cs typeface="Bitter"/>
              <a:sym typeface="Bitter"/>
            </a:endParaRPr>
          </a:p>
        </p:txBody>
      </p:sp>
      <p:sp>
        <p:nvSpPr>
          <p:cNvPr id="2608" name="Google Shape;2608;p146"/>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2609" name="Google Shape;2609;p146"/>
          <p:cNvSpPr txBox="1"/>
          <p:nvPr/>
        </p:nvSpPr>
        <p:spPr>
          <a:xfrm>
            <a:off x="786249" y="1100300"/>
            <a:ext cx="24540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sz="1100">
                <a:solidFill>
                  <a:srgbClr val="FF3939"/>
                </a:solidFill>
                <a:latin typeface="Bitter"/>
                <a:ea typeface="Bitter"/>
                <a:cs typeface="Bitter"/>
                <a:sym typeface="Bitter"/>
              </a:rPr>
              <a:t>Director/a</a:t>
            </a:r>
            <a:endParaRPr b="1" sz="1100">
              <a:solidFill>
                <a:srgbClr val="FF3939"/>
              </a:solidFill>
              <a:latin typeface="Bitter"/>
              <a:ea typeface="Bitter"/>
              <a:cs typeface="Bitter"/>
              <a:sym typeface="Bitter"/>
            </a:endParaRPr>
          </a:p>
          <a:p>
            <a:pPr indent="-140799" lvl="0" marL="179999" marR="0" rtl="0" algn="l">
              <a:lnSpc>
                <a:spcPct val="115000"/>
              </a:lnSpc>
              <a:spcBef>
                <a:spcPts val="10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Liderazgo: conducción y gestión de procesos efectivos y de equipos</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Planificación, visión estratégica y seguimiento.</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Propiciar un buen clima laboral</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Gestionar y practicar una adecuada supervisión, mentoría, tutoría, coaching</a:t>
            </a:r>
            <a:endParaRPr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800">
              <a:solidFill>
                <a:srgbClr val="888888"/>
              </a:solidFill>
              <a:latin typeface="Montserrat"/>
              <a:ea typeface="Montserrat"/>
              <a:cs typeface="Montserrat"/>
              <a:sym typeface="Montserrat"/>
            </a:endParaRPr>
          </a:p>
        </p:txBody>
      </p:sp>
      <p:sp>
        <p:nvSpPr>
          <p:cNvPr id="2610" name="Google Shape;2610;p146"/>
          <p:cNvSpPr txBox="1"/>
          <p:nvPr/>
        </p:nvSpPr>
        <p:spPr>
          <a:xfrm>
            <a:off x="3530935" y="1100300"/>
            <a:ext cx="23448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sz="1100">
                <a:solidFill>
                  <a:srgbClr val="FF8686"/>
                </a:solidFill>
                <a:latin typeface="Bitter"/>
                <a:ea typeface="Bitter"/>
                <a:cs typeface="Bitter"/>
                <a:sym typeface="Bitter"/>
              </a:rPr>
              <a:t>Dupla psicosocial</a:t>
            </a:r>
            <a:endParaRPr b="1" sz="1100">
              <a:solidFill>
                <a:srgbClr val="FF8686"/>
              </a:solidFill>
              <a:latin typeface="Bitter"/>
              <a:ea typeface="Bitter"/>
              <a:cs typeface="Bitter"/>
              <a:sym typeface="Bitter"/>
            </a:endParaRPr>
          </a:p>
          <a:p>
            <a:pPr indent="-140799" lvl="0" marL="179999" marR="0" rtl="0" algn="l">
              <a:lnSpc>
                <a:spcPct val="115000"/>
              </a:lnSpc>
              <a:spcBef>
                <a:spcPts val="10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Niñez vulnerada</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Trabajo en terreno y comunitario</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Conocimiento básico sobre salud mental</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Vulneraciones y sintomatología</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Liderazgo</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Capacidad para transmitir conocimiento</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Actualización en estrategias de intervención</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Conocimiento y manejo de aspectos legales: informes periciales</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Lecturas de diagnóstico</a:t>
            </a:r>
            <a:endParaRPr sz="800">
              <a:solidFill>
                <a:srgbClr val="414140"/>
              </a:solidFill>
              <a:latin typeface="Montserrat"/>
              <a:ea typeface="Montserrat"/>
              <a:cs typeface="Montserrat"/>
              <a:sym typeface="Montserrat"/>
            </a:endParaRPr>
          </a:p>
        </p:txBody>
      </p:sp>
      <p:sp>
        <p:nvSpPr>
          <p:cNvPr id="2611" name="Google Shape;2611;p146"/>
          <p:cNvSpPr txBox="1"/>
          <p:nvPr/>
        </p:nvSpPr>
        <p:spPr>
          <a:xfrm>
            <a:off x="6087748" y="1100300"/>
            <a:ext cx="21651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sz="1100">
                <a:solidFill>
                  <a:srgbClr val="FCD608"/>
                </a:solidFill>
                <a:latin typeface="Bitter"/>
                <a:ea typeface="Bitter"/>
                <a:cs typeface="Bitter"/>
                <a:sym typeface="Bitter"/>
              </a:rPr>
              <a:t>ETD</a:t>
            </a:r>
            <a:endParaRPr b="1" sz="800">
              <a:solidFill>
                <a:srgbClr val="414140"/>
              </a:solidFill>
              <a:latin typeface="Montserrat"/>
              <a:ea typeface="Montserrat"/>
              <a:cs typeface="Montserrat"/>
              <a:sym typeface="Montserrat"/>
            </a:endParaRPr>
          </a:p>
          <a:p>
            <a:pPr indent="-140799" lvl="0" marL="179999" marR="0" rtl="0" algn="l">
              <a:lnSpc>
                <a:spcPct val="115000"/>
              </a:lnSpc>
              <a:spcBef>
                <a:spcPts val="10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Niñez vulnerada</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Manejo ético de información: confidencialidad</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Manejo de conﬂictos</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Detección y prevención de situaciones de maltrato</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Comunicación efectiva</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Herramientas y técnicas de observación</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Desarrollo de los NNA: </a:t>
            </a:r>
            <a:br>
              <a:rPr lang="es" sz="800">
                <a:solidFill>
                  <a:srgbClr val="414140"/>
                </a:solidFill>
                <a:latin typeface="Montserrat"/>
                <a:ea typeface="Montserrat"/>
                <a:cs typeface="Montserrat"/>
                <a:sym typeface="Montserrat"/>
              </a:rPr>
            </a:br>
            <a:r>
              <a:rPr lang="es" sz="800">
                <a:solidFill>
                  <a:srgbClr val="414140"/>
                </a:solidFill>
                <a:latin typeface="Montserrat"/>
                <a:ea typeface="Montserrat"/>
                <a:cs typeface="Montserrat"/>
                <a:sym typeface="Montserrat"/>
              </a:rPr>
              <a:t>hábitos y rutinas</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Planificación</a:t>
            </a:r>
            <a:endParaRPr sz="800">
              <a:solidFill>
                <a:srgbClr val="414140"/>
              </a:solidFill>
              <a:latin typeface="Montserrat"/>
              <a:ea typeface="Montserrat"/>
              <a:cs typeface="Montserrat"/>
              <a:sym typeface="Montserrat"/>
            </a:endParaRPr>
          </a:p>
        </p:txBody>
      </p:sp>
      <p:cxnSp>
        <p:nvCxnSpPr>
          <p:cNvPr id="2612" name="Google Shape;2612;p146"/>
          <p:cNvCxnSpPr/>
          <p:nvPr/>
        </p:nvCxnSpPr>
        <p:spPr>
          <a:xfrm>
            <a:off x="683345" y="3169188"/>
            <a:ext cx="7659000" cy="22800"/>
          </a:xfrm>
          <a:prstGeom prst="straightConnector1">
            <a:avLst/>
          </a:prstGeom>
          <a:noFill/>
          <a:ln cap="flat" cmpd="sng" w="9525">
            <a:solidFill>
              <a:srgbClr val="9E9E9E"/>
            </a:solidFill>
            <a:prstDash val="solid"/>
            <a:round/>
            <a:headEnd len="med" w="med" type="none"/>
            <a:tailEnd len="med" w="med" type="none"/>
          </a:ln>
        </p:spPr>
      </p:cxnSp>
      <p:sp>
        <p:nvSpPr>
          <p:cNvPr id="2613" name="Google Shape;2613;p146"/>
          <p:cNvSpPr txBox="1"/>
          <p:nvPr/>
        </p:nvSpPr>
        <p:spPr>
          <a:xfrm>
            <a:off x="786249" y="3334675"/>
            <a:ext cx="24540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sz="900">
                <a:solidFill>
                  <a:srgbClr val="FF3939"/>
                </a:solidFill>
                <a:latin typeface="Bitter"/>
                <a:ea typeface="Bitter"/>
                <a:cs typeface="Bitter"/>
                <a:sym typeface="Bitter"/>
              </a:rPr>
              <a:t>Énfasis en:</a:t>
            </a:r>
            <a:endParaRPr b="1" sz="900">
              <a:solidFill>
                <a:srgbClr val="FF3939"/>
              </a:solidFill>
              <a:latin typeface="Bitter"/>
              <a:ea typeface="Bitter"/>
              <a:cs typeface="Bitter"/>
              <a:sym typeface="Bitter"/>
            </a:endParaRPr>
          </a:p>
          <a:p>
            <a:pPr indent="-140799" lvl="0" marL="179999" marR="0" rtl="0" algn="l">
              <a:lnSpc>
                <a:spcPct val="115000"/>
              </a:lnSpc>
              <a:spcBef>
                <a:spcPts val="10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Comunicación efectiva y asertiva</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Preparación para la vida independiente</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Trauma complejo</a:t>
            </a:r>
            <a:endParaRPr sz="800">
              <a:solidFill>
                <a:srgbClr val="414140"/>
              </a:solidFill>
              <a:latin typeface="Montserrat"/>
              <a:ea typeface="Montserrat"/>
              <a:cs typeface="Montserrat"/>
              <a:sym typeface="Montserrat"/>
            </a:endParaRPr>
          </a:p>
        </p:txBody>
      </p:sp>
      <p:sp>
        <p:nvSpPr>
          <p:cNvPr id="2614" name="Google Shape;2614;p146"/>
          <p:cNvSpPr txBox="1"/>
          <p:nvPr/>
        </p:nvSpPr>
        <p:spPr>
          <a:xfrm>
            <a:off x="3530935" y="3334675"/>
            <a:ext cx="23448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sz="900">
                <a:solidFill>
                  <a:srgbClr val="FF8686"/>
                </a:solidFill>
                <a:latin typeface="Bitter"/>
                <a:ea typeface="Bitter"/>
                <a:cs typeface="Bitter"/>
                <a:sym typeface="Bitter"/>
              </a:rPr>
              <a:t>Énfasis en:</a:t>
            </a:r>
            <a:endParaRPr b="1" sz="900">
              <a:solidFill>
                <a:srgbClr val="FF8686"/>
              </a:solidFill>
              <a:latin typeface="Bitter"/>
              <a:ea typeface="Bitter"/>
              <a:cs typeface="Bitter"/>
              <a:sym typeface="Bitter"/>
            </a:endParaRPr>
          </a:p>
          <a:p>
            <a:pPr indent="-140799" lvl="0" marL="179999" marR="0" rtl="0" algn="l">
              <a:lnSpc>
                <a:spcPct val="115000"/>
              </a:lnSpc>
              <a:spcBef>
                <a:spcPts val="10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Intervención con familias</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Intervención en consumo de alcohol y drogas</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Trabajo en equipo</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Trabajo en red</a:t>
            </a:r>
            <a:endParaRPr sz="800">
              <a:solidFill>
                <a:srgbClr val="414140"/>
              </a:solidFill>
              <a:latin typeface="Montserrat"/>
              <a:ea typeface="Montserrat"/>
              <a:cs typeface="Montserrat"/>
              <a:sym typeface="Montserrat"/>
            </a:endParaRPr>
          </a:p>
        </p:txBody>
      </p:sp>
      <p:sp>
        <p:nvSpPr>
          <p:cNvPr id="2615" name="Google Shape;2615;p146"/>
          <p:cNvSpPr txBox="1"/>
          <p:nvPr/>
        </p:nvSpPr>
        <p:spPr>
          <a:xfrm>
            <a:off x="6087750" y="3334675"/>
            <a:ext cx="22731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sz="900">
                <a:solidFill>
                  <a:srgbClr val="FCD608"/>
                </a:solidFill>
                <a:latin typeface="Bitter"/>
                <a:ea typeface="Bitter"/>
                <a:cs typeface="Bitter"/>
                <a:sym typeface="Bitter"/>
              </a:rPr>
              <a:t>Énfasis en:</a:t>
            </a:r>
            <a:endParaRPr b="1" sz="600">
              <a:solidFill>
                <a:srgbClr val="414140"/>
              </a:solidFill>
              <a:latin typeface="Montserrat"/>
              <a:ea typeface="Montserrat"/>
              <a:cs typeface="Montserrat"/>
              <a:sym typeface="Montserrat"/>
            </a:endParaRPr>
          </a:p>
          <a:p>
            <a:pPr indent="-140799" lvl="0" marL="179999" marR="0" rtl="0" algn="l">
              <a:lnSpc>
                <a:spcPct val="115000"/>
              </a:lnSpc>
              <a:spcBef>
                <a:spcPts val="10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Herramientas de autoconocimiento y control de emociones</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Contención de situaciones de desregulación de los NNA</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Establecimiento de normas, límites y vínculos sanos</a:t>
            </a:r>
            <a:endParaRPr sz="800">
              <a:solidFill>
                <a:srgbClr val="414140"/>
              </a:solidFill>
              <a:latin typeface="Montserrat"/>
              <a:ea typeface="Montserrat"/>
              <a:cs typeface="Montserrat"/>
              <a:sym typeface="Montserrat"/>
            </a:endParaRPr>
          </a:p>
          <a:p>
            <a:pPr indent="-140799" lvl="0" marL="179999"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Empatía y comunicación con los NNA</a:t>
            </a:r>
            <a:endParaRPr sz="800">
              <a:solidFill>
                <a:srgbClr val="414140"/>
              </a:solidFill>
              <a:latin typeface="Montserrat"/>
              <a:ea typeface="Montserrat"/>
              <a:cs typeface="Montserrat"/>
              <a:sym typeface="Montserrat"/>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2619" name="Shape 2619"/>
        <p:cNvGrpSpPr/>
        <p:nvPr/>
      </p:nvGrpSpPr>
      <p:grpSpPr>
        <a:xfrm>
          <a:off x="0" y="0"/>
          <a:ext cx="0" cy="0"/>
          <a:chOff x="0" y="0"/>
          <a:chExt cx="0" cy="0"/>
        </a:xfrm>
      </p:grpSpPr>
      <p:sp>
        <p:nvSpPr>
          <p:cNvPr id="2620" name="Google Shape;2620;p147"/>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621" name="Google Shape;2621;p147"/>
          <p:cNvSpPr txBox="1"/>
          <p:nvPr/>
        </p:nvSpPr>
        <p:spPr>
          <a:xfrm>
            <a:off x="8527949" y="4577325"/>
            <a:ext cx="3441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125</a:t>
            </a:r>
            <a:endParaRPr sz="1500">
              <a:latin typeface="Bitter"/>
              <a:ea typeface="Bitter"/>
              <a:cs typeface="Bitter"/>
              <a:sym typeface="Bitter"/>
            </a:endParaRPr>
          </a:p>
        </p:txBody>
      </p:sp>
      <p:sp>
        <p:nvSpPr>
          <p:cNvPr id="2622" name="Google Shape;2622;p147"/>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A4DB3B"/>
                </a:solidFill>
                <a:latin typeface="Bitter"/>
                <a:ea typeface="Bitter"/>
                <a:cs typeface="Bitter"/>
                <a:sym typeface="Bitter"/>
              </a:rPr>
              <a:t>Metodologías de enseñanza y aprendizaje:</a:t>
            </a:r>
            <a:endParaRPr b="1" i="1" sz="1200">
              <a:solidFill>
                <a:srgbClr val="A4DB3B"/>
              </a:solidFill>
              <a:latin typeface="Bitter"/>
              <a:ea typeface="Bitter"/>
              <a:cs typeface="Bitter"/>
              <a:sym typeface="Bitter"/>
            </a:endParaRPr>
          </a:p>
        </p:txBody>
      </p:sp>
      <p:sp>
        <p:nvSpPr>
          <p:cNvPr id="2623" name="Google Shape;2623;p147"/>
          <p:cNvSpPr/>
          <p:nvPr/>
        </p:nvSpPr>
        <p:spPr>
          <a:xfrm>
            <a:off x="5970540" y="990750"/>
            <a:ext cx="2211300" cy="3361500"/>
          </a:xfrm>
          <a:prstGeom prst="round2SameRect">
            <a:avLst>
              <a:gd fmla="val 16667" name="adj1"/>
              <a:gd fmla="val 0" name="adj2"/>
            </a:avLst>
          </a:prstGeom>
          <a:solidFill>
            <a:srgbClr val="055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147"/>
          <p:cNvSpPr/>
          <p:nvPr/>
        </p:nvSpPr>
        <p:spPr>
          <a:xfrm>
            <a:off x="6407390" y="1191025"/>
            <a:ext cx="1359600" cy="135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147"/>
          <p:cNvSpPr/>
          <p:nvPr/>
        </p:nvSpPr>
        <p:spPr>
          <a:xfrm>
            <a:off x="3411275" y="990750"/>
            <a:ext cx="2211300" cy="3361500"/>
          </a:xfrm>
          <a:prstGeom prst="round2SameRect">
            <a:avLst>
              <a:gd fmla="val 16667" name="adj1"/>
              <a:gd fmla="val 0" name="adj2"/>
            </a:avLst>
          </a:prstGeom>
          <a:solidFill>
            <a:srgbClr val="26BD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147"/>
          <p:cNvSpPr/>
          <p:nvPr/>
        </p:nvSpPr>
        <p:spPr>
          <a:xfrm>
            <a:off x="859000" y="990750"/>
            <a:ext cx="2211300" cy="3361500"/>
          </a:xfrm>
          <a:prstGeom prst="round2SameRect">
            <a:avLst>
              <a:gd fmla="val 16667" name="adj1"/>
              <a:gd fmla="val 0" name="adj2"/>
            </a:avLst>
          </a:prstGeom>
          <a:solidFill>
            <a:srgbClr val="2121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147"/>
          <p:cNvSpPr/>
          <p:nvPr/>
        </p:nvSpPr>
        <p:spPr>
          <a:xfrm>
            <a:off x="3848125" y="1191025"/>
            <a:ext cx="1359600" cy="135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147"/>
          <p:cNvSpPr/>
          <p:nvPr/>
        </p:nvSpPr>
        <p:spPr>
          <a:xfrm>
            <a:off x="1270150" y="1191025"/>
            <a:ext cx="1359600" cy="135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147"/>
          <p:cNvSpPr txBox="1"/>
          <p:nvPr/>
        </p:nvSpPr>
        <p:spPr>
          <a:xfrm>
            <a:off x="1133850" y="2693450"/>
            <a:ext cx="16236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800">
                <a:solidFill>
                  <a:srgbClr val="FFFFFF"/>
                </a:solidFill>
                <a:latin typeface="Bitter"/>
                <a:ea typeface="Bitter"/>
                <a:cs typeface="Bitter"/>
                <a:sym typeface="Bitter"/>
              </a:rPr>
              <a:t>1</a:t>
            </a:r>
            <a:endParaRPr sz="1800">
              <a:solidFill>
                <a:srgbClr val="FFFFFF"/>
              </a:solidFill>
              <a:latin typeface="Bitter"/>
              <a:ea typeface="Bitter"/>
              <a:cs typeface="Bitter"/>
              <a:sym typeface="Bitter"/>
            </a:endParaRPr>
          </a:p>
        </p:txBody>
      </p:sp>
      <p:sp>
        <p:nvSpPr>
          <p:cNvPr id="2630" name="Google Shape;2630;p147"/>
          <p:cNvSpPr txBox="1"/>
          <p:nvPr/>
        </p:nvSpPr>
        <p:spPr>
          <a:xfrm>
            <a:off x="6319144" y="2693450"/>
            <a:ext cx="15141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800">
                <a:solidFill>
                  <a:srgbClr val="FFFFFF"/>
                </a:solidFill>
                <a:latin typeface="Bitter"/>
                <a:ea typeface="Bitter"/>
                <a:cs typeface="Bitter"/>
                <a:sym typeface="Bitter"/>
              </a:rPr>
              <a:t>3</a:t>
            </a:r>
            <a:endParaRPr sz="1800">
              <a:solidFill>
                <a:srgbClr val="FFFFFF"/>
              </a:solidFill>
              <a:latin typeface="Bitter"/>
              <a:ea typeface="Bitter"/>
              <a:cs typeface="Bitter"/>
              <a:sym typeface="Bitter"/>
            </a:endParaRPr>
          </a:p>
        </p:txBody>
      </p:sp>
      <p:sp>
        <p:nvSpPr>
          <p:cNvPr id="2631" name="Google Shape;2631;p147"/>
          <p:cNvSpPr txBox="1"/>
          <p:nvPr/>
        </p:nvSpPr>
        <p:spPr>
          <a:xfrm>
            <a:off x="839975" y="3062350"/>
            <a:ext cx="22113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600">
                <a:solidFill>
                  <a:srgbClr val="FFFFFF"/>
                </a:solidFill>
                <a:latin typeface="Bitter"/>
                <a:ea typeface="Bitter"/>
                <a:cs typeface="Bitter"/>
                <a:sym typeface="Bitter"/>
              </a:rPr>
              <a:t>Centrarse</a:t>
            </a:r>
            <a:endParaRPr b="1" sz="1600">
              <a:solidFill>
                <a:srgbClr val="FFFFFF"/>
              </a:solidFill>
              <a:latin typeface="Bitter"/>
              <a:ea typeface="Bitter"/>
              <a:cs typeface="Bitter"/>
              <a:sym typeface="Bitter"/>
            </a:endParaRPr>
          </a:p>
          <a:p>
            <a:pPr indent="0" lvl="0" marL="0" marR="0" rtl="0" algn="ctr">
              <a:lnSpc>
                <a:spcPct val="100000"/>
              </a:lnSpc>
              <a:spcBef>
                <a:spcPts val="0"/>
              </a:spcBef>
              <a:spcAft>
                <a:spcPts val="0"/>
              </a:spcAft>
              <a:buNone/>
            </a:pPr>
            <a:r>
              <a:rPr b="1" lang="es" sz="1600">
                <a:solidFill>
                  <a:srgbClr val="FFFFFF"/>
                </a:solidFill>
                <a:latin typeface="Bitter"/>
                <a:ea typeface="Bitter"/>
                <a:cs typeface="Bitter"/>
                <a:sym typeface="Bitter"/>
              </a:rPr>
              <a:t>en las personas</a:t>
            </a:r>
            <a:endParaRPr b="1" sz="1600">
              <a:solidFill>
                <a:srgbClr val="FFFFFF"/>
              </a:solidFill>
              <a:latin typeface="Bitter"/>
              <a:ea typeface="Bitter"/>
              <a:cs typeface="Bitter"/>
              <a:sym typeface="Bitter"/>
            </a:endParaRPr>
          </a:p>
        </p:txBody>
      </p:sp>
      <p:sp>
        <p:nvSpPr>
          <p:cNvPr id="2632" name="Google Shape;2632;p147"/>
          <p:cNvSpPr txBox="1"/>
          <p:nvPr/>
        </p:nvSpPr>
        <p:spPr>
          <a:xfrm>
            <a:off x="5999296" y="3062350"/>
            <a:ext cx="22113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600">
                <a:solidFill>
                  <a:srgbClr val="FFFFFF"/>
                </a:solidFill>
                <a:latin typeface="Bitter"/>
                <a:ea typeface="Bitter"/>
                <a:cs typeface="Bitter"/>
                <a:sym typeface="Bitter"/>
              </a:rPr>
              <a:t>Entregar reconocimiento</a:t>
            </a:r>
            <a:endParaRPr b="1" sz="1600">
              <a:solidFill>
                <a:srgbClr val="FFFFFF"/>
              </a:solidFill>
              <a:latin typeface="Bitter"/>
              <a:ea typeface="Bitter"/>
              <a:cs typeface="Bitter"/>
              <a:sym typeface="Bitter"/>
            </a:endParaRPr>
          </a:p>
        </p:txBody>
      </p:sp>
      <p:pic>
        <p:nvPicPr>
          <p:cNvPr id="2633" name="Google Shape;2633;p147"/>
          <p:cNvPicPr preferRelativeResize="0"/>
          <p:nvPr/>
        </p:nvPicPr>
        <p:blipFill>
          <a:blip r:embed="rId4">
            <a:alphaModFix/>
          </a:blip>
          <a:stretch>
            <a:fillRect/>
          </a:stretch>
        </p:blipFill>
        <p:spPr>
          <a:xfrm>
            <a:off x="1488399" y="1435125"/>
            <a:ext cx="914450" cy="917769"/>
          </a:xfrm>
          <a:prstGeom prst="rect">
            <a:avLst/>
          </a:prstGeom>
          <a:noFill/>
          <a:ln>
            <a:noFill/>
          </a:ln>
        </p:spPr>
      </p:pic>
      <p:pic>
        <p:nvPicPr>
          <p:cNvPr id="2634" name="Google Shape;2634;p147"/>
          <p:cNvPicPr preferRelativeResize="0"/>
          <p:nvPr/>
        </p:nvPicPr>
        <p:blipFill>
          <a:blip r:embed="rId5">
            <a:alphaModFix/>
          </a:blip>
          <a:stretch>
            <a:fillRect/>
          </a:stretch>
        </p:blipFill>
        <p:spPr>
          <a:xfrm>
            <a:off x="4070700" y="1390545"/>
            <a:ext cx="914450" cy="935712"/>
          </a:xfrm>
          <a:prstGeom prst="rect">
            <a:avLst/>
          </a:prstGeom>
          <a:noFill/>
          <a:ln>
            <a:noFill/>
          </a:ln>
        </p:spPr>
      </p:pic>
      <p:pic>
        <p:nvPicPr>
          <p:cNvPr id="2635" name="Google Shape;2635;p147"/>
          <p:cNvPicPr preferRelativeResize="0"/>
          <p:nvPr/>
        </p:nvPicPr>
        <p:blipFill>
          <a:blip r:embed="rId6">
            <a:alphaModFix/>
          </a:blip>
          <a:stretch>
            <a:fillRect/>
          </a:stretch>
        </p:blipFill>
        <p:spPr>
          <a:xfrm>
            <a:off x="6743908" y="1419317"/>
            <a:ext cx="722068" cy="917775"/>
          </a:xfrm>
          <a:prstGeom prst="rect">
            <a:avLst/>
          </a:prstGeom>
          <a:noFill/>
          <a:ln>
            <a:noFill/>
          </a:ln>
        </p:spPr>
      </p:pic>
      <p:sp>
        <p:nvSpPr>
          <p:cNvPr id="2636" name="Google Shape;2636;p147"/>
          <p:cNvSpPr txBox="1"/>
          <p:nvPr/>
        </p:nvSpPr>
        <p:spPr>
          <a:xfrm>
            <a:off x="3966925" y="2693450"/>
            <a:ext cx="11220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800">
                <a:solidFill>
                  <a:srgbClr val="FFFFFF"/>
                </a:solidFill>
                <a:latin typeface="Bitter"/>
                <a:ea typeface="Bitter"/>
                <a:cs typeface="Bitter"/>
                <a:sym typeface="Bitter"/>
              </a:rPr>
              <a:t>2</a:t>
            </a:r>
            <a:endParaRPr sz="1800">
              <a:solidFill>
                <a:srgbClr val="FFFFFF"/>
              </a:solidFill>
              <a:latin typeface="Bitter"/>
              <a:ea typeface="Bitter"/>
              <a:cs typeface="Bitter"/>
              <a:sym typeface="Bitter"/>
            </a:endParaRPr>
          </a:p>
        </p:txBody>
      </p:sp>
      <p:sp>
        <p:nvSpPr>
          <p:cNvPr id="2637" name="Google Shape;2637;p147"/>
          <p:cNvSpPr txBox="1"/>
          <p:nvPr/>
        </p:nvSpPr>
        <p:spPr>
          <a:xfrm>
            <a:off x="3647625" y="3062350"/>
            <a:ext cx="17607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600">
                <a:solidFill>
                  <a:srgbClr val="FFFFFF"/>
                </a:solidFill>
                <a:latin typeface="Bitter"/>
                <a:ea typeface="Bitter"/>
                <a:cs typeface="Bitter"/>
                <a:sym typeface="Bitter"/>
              </a:rPr>
              <a:t>Fomentar un aprendizaje reflexivo y acompañado</a:t>
            </a:r>
            <a:endParaRPr b="1" sz="1600">
              <a:solidFill>
                <a:srgbClr val="FFFFFF"/>
              </a:solidFill>
              <a:latin typeface="Bitter"/>
              <a:ea typeface="Bitter"/>
              <a:cs typeface="Bitter"/>
              <a:sym typeface="Bitte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2641" name="Shape 2641"/>
        <p:cNvGrpSpPr/>
        <p:nvPr/>
      </p:nvGrpSpPr>
      <p:grpSpPr>
        <a:xfrm>
          <a:off x="0" y="0"/>
          <a:ext cx="0" cy="0"/>
          <a:chOff x="0" y="0"/>
          <a:chExt cx="0" cy="0"/>
        </a:xfrm>
      </p:grpSpPr>
      <p:sp>
        <p:nvSpPr>
          <p:cNvPr id="2642" name="Google Shape;2642;p148"/>
          <p:cNvSpPr txBox="1"/>
          <p:nvPr/>
        </p:nvSpPr>
        <p:spPr>
          <a:xfrm>
            <a:off x="8527949" y="4577325"/>
            <a:ext cx="3441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126</a:t>
            </a:r>
            <a:endParaRPr sz="1500">
              <a:latin typeface="Bitter"/>
              <a:ea typeface="Bitter"/>
              <a:cs typeface="Bitter"/>
              <a:sym typeface="Bitter"/>
            </a:endParaRPr>
          </a:p>
        </p:txBody>
      </p:sp>
      <p:sp>
        <p:nvSpPr>
          <p:cNvPr id="2643" name="Google Shape;2643;p148"/>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A4DB3B"/>
                </a:solidFill>
                <a:latin typeface="Bitter"/>
                <a:ea typeface="Bitter"/>
                <a:cs typeface="Bitter"/>
                <a:sym typeface="Bitter"/>
              </a:rPr>
              <a:t>Metodologías de enseñanza y aprendizaje:</a:t>
            </a:r>
            <a:endParaRPr b="1" i="1" sz="1200">
              <a:solidFill>
                <a:srgbClr val="A4DB3B"/>
              </a:solidFill>
              <a:latin typeface="Bitter"/>
              <a:ea typeface="Bitter"/>
              <a:cs typeface="Bitter"/>
              <a:sym typeface="Bitter"/>
            </a:endParaRPr>
          </a:p>
        </p:txBody>
      </p:sp>
      <p:sp>
        <p:nvSpPr>
          <p:cNvPr id="2644" name="Google Shape;2644;p148"/>
          <p:cNvSpPr txBox="1"/>
          <p:nvPr/>
        </p:nvSpPr>
        <p:spPr>
          <a:xfrm>
            <a:off x="6471544" y="2693450"/>
            <a:ext cx="15141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800">
                <a:solidFill>
                  <a:srgbClr val="FFFFFF"/>
                </a:solidFill>
                <a:latin typeface="Bitter"/>
                <a:ea typeface="Bitter"/>
                <a:cs typeface="Bitter"/>
                <a:sym typeface="Bitter"/>
              </a:rPr>
              <a:t>3</a:t>
            </a:r>
            <a:endParaRPr sz="1800">
              <a:solidFill>
                <a:srgbClr val="FFFFFF"/>
              </a:solidFill>
              <a:latin typeface="Bitter"/>
              <a:ea typeface="Bitter"/>
              <a:cs typeface="Bitter"/>
              <a:sym typeface="Bitter"/>
            </a:endParaRPr>
          </a:p>
        </p:txBody>
      </p:sp>
      <p:sp>
        <p:nvSpPr>
          <p:cNvPr id="2645" name="Google Shape;2645;p148"/>
          <p:cNvSpPr/>
          <p:nvPr/>
        </p:nvSpPr>
        <p:spPr>
          <a:xfrm>
            <a:off x="473500" y="1001311"/>
            <a:ext cx="1944300" cy="3309600"/>
          </a:xfrm>
          <a:prstGeom prst="round2SameRect">
            <a:avLst>
              <a:gd fmla="val 16667" name="adj1"/>
              <a:gd fmla="val 0" name="adj2"/>
            </a:avLst>
          </a:prstGeom>
          <a:solidFill>
            <a:srgbClr val="FA59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148"/>
          <p:cNvSpPr/>
          <p:nvPr/>
        </p:nvSpPr>
        <p:spPr>
          <a:xfrm>
            <a:off x="835003" y="1177398"/>
            <a:ext cx="1195500" cy="1195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148"/>
          <p:cNvSpPr/>
          <p:nvPr/>
        </p:nvSpPr>
        <p:spPr>
          <a:xfrm>
            <a:off x="2540635" y="1001311"/>
            <a:ext cx="1944300" cy="3309600"/>
          </a:xfrm>
          <a:prstGeom prst="round2SameRect">
            <a:avLst>
              <a:gd fmla="val 16667" name="adj1"/>
              <a:gd fmla="val 0" name="adj2"/>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148"/>
          <p:cNvSpPr/>
          <p:nvPr/>
        </p:nvSpPr>
        <p:spPr>
          <a:xfrm>
            <a:off x="2902145" y="1177398"/>
            <a:ext cx="1195500" cy="1195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148"/>
          <p:cNvSpPr/>
          <p:nvPr/>
        </p:nvSpPr>
        <p:spPr>
          <a:xfrm>
            <a:off x="4607771" y="1001311"/>
            <a:ext cx="1944300" cy="3309600"/>
          </a:xfrm>
          <a:prstGeom prst="round2SameRect">
            <a:avLst>
              <a:gd fmla="val 16667" name="adj1"/>
              <a:gd fmla="val 0" name="adj2"/>
            </a:avLst>
          </a:prstGeom>
          <a:solidFill>
            <a:srgbClr val="FCD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148"/>
          <p:cNvSpPr/>
          <p:nvPr/>
        </p:nvSpPr>
        <p:spPr>
          <a:xfrm>
            <a:off x="4969286" y="1177398"/>
            <a:ext cx="1195500" cy="1195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148"/>
          <p:cNvSpPr/>
          <p:nvPr/>
        </p:nvSpPr>
        <p:spPr>
          <a:xfrm>
            <a:off x="6674906" y="1001311"/>
            <a:ext cx="1944300" cy="3309600"/>
          </a:xfrm>
          <a:prstGeom prst="round2SameRect">
            <a:avLst>
              <a:gd fmla="val 16667" name="adj1"/>
              <a:gd fmla="val 0" name="adj2"/>
            </a:avLst>
          </a:prstGeom>
          <a:solidFill>
            <a:srgbClr val="9C1F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148"/>
          <p:cNvSpPr/>
          <p:nvPr/>
        </p:nvSpPr>
        <p:spPr>
          <a:xfrm>
            <a:off x="7036428" y="1177398"/>
            <a:ext cx="1195500" cy="1195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148"/>
          <p:cNvSpPr txBox="1"/>
          <p:nvPr/>
        </p:nvSpPr>
        <p:spPr>
          <a:xfrm>
            <a:off x="647409" y="2619670"/>
            <a:ext cx="16236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800">
                <a:solidFill>
                  <a:srgbClr val="FFFFFF"/>
                </a:solidFill>
                <a:latin typeface="Bitter"/>
                <a:ea typeface="Bitter"/>
                <a:cs typeface="Bitter"/>
                <a:sym typeface="Bitter"/>
              </a:rPr>
              <a:t>4</a:t>
            </a:r>
            <a:endParaRPr sz="1800">
              <a:solidFill>
                <a:srgbClr val="FFFFFF"/>
              </a:solidFill>
              <a:latin typeface="Bitter"/>
              <a:ea typeface="Bitter"/>
              <a:cs typeface="Bitter"/>
              <a:sym typeface="Bitter"/>
            </a:endParaRPr>
          </a:p>
        </p:txBody>
      </p:sp>
      <p:sp>
        <p:nvSpPr>
          <p:cNvPr id="2654" name="Google Shape;2654;p148"/>
          <p:cNvSpPr txBox="1"/>
          <p:nvPr/>
        </p:nvSpPr>
        <p:spPr>
          <a:xfrm>
            <a:off x="4810344" y="2630210"/>
            <a:ext cx="15141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800">
                <a:solidFill>
                  <a:srgbClr val="FFFFFF"/>
                </a:solidFill>
                <a:latin typeface="Bitter"/>
                <a:ea typeface="Bitter"/>
                <a:cs typeface="Bitter"/>
                <a:sym typeface="Bitter"/>
              </a:rPr>
              <a:t>6</a:t>
            </a:r>
            <a:endParaRPr sz="1800">
              <a:solidFill>
                <a:srgbClr val="FFFFFF"/>
              </a:solidFill>
              <a:latin typeface="Bitter"/>
              <a:ea typeface="Bitter"/>
              <a:cs typeface="Bitter"/>
              <a:sym typeface="Bitter"/>
            </a:endParaRPr>
          </a:p>
        </p:txBody>
      </p:sp>
      <p:sp>
        <p:nvSpPr>
          <p:cNvPr id="2655" name="Google Shape;2655;p148"/>
          <p:cNvSpPr txBox="1"/>
          <p:nvPr/>
        </p:nvSpPr>
        <p:spPr>
          <a:xfrm>
            <a:off x="2930612" y="2630210"/>
            <a:ext cx="11220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800">
                <a:solidFill>
                  <a:srgbClr val="FFFFFF"/>
                </a:solidFill>
                <a:latin typeface="Bitter"/>
                <a:ea typeface="Bitter"/>
                <a:cs typeface="Bitter"/>
                <a:sym typeface="Bitter"/>
              </a:rPr>
              <a:t>5</a:t>
            </a:r>
            <a:endParaRPr sz="1800">
              <a:solidFill>
                <a:srgbClr val="FFFFFF"/>
              </a:solidFill>
              <a:latin typeface="Bitter"/>
              <a:ea typeface="Bitter"/>
              <a:cs typeface="Bitter"/>
              <a:sym typeface="Bitter"/>
            </a:endParaRPr>
          </a:p>
        </p:txBody>
      </p:sp>
      <p:sp>
        <p:nvSpPr>
          <p:cNvPr id="2656" name="Google Shape;2656;p148"/>
          <p:cNvSpPr txBox="1"/>
          <p:nvPr/>
        </p:nvSpPr>
        <p:spPr>
          <a:xfrm>
            <a:off x="353534" y="2988570"/>
            <a:ext cx="22113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600">
                <a:solidFill>
                  <a:srgbClr val="FFFFFF"/>
                </a:solidFill>
                <a:latin typeface="Bitter"/>
                <a:ea typeface="Bitter"/>
                <a:cs typeface="Bitter"/>
                <a:sym typeface="Bitter"/>
              </a:rPr>
              <a:t>Potenciar el aprendizaje experiencial</a:t>
            </a:r>
            <a:endParaRPr b="1" sz="1600">
              <a:solidFill>
                <a:srgbClr val="FFFFFF"/>
              </a:solidFill>
              <a:latin typeface="Bitter"/>
              <a:ea typeface="Bitter"/>
              <a:cs typeface="Bitter"/>
              <a:sym typeface="Bitter"/>
            </a:endParaRPr>
          </a:p>
          <a:p>
            <a:pPr indent="0" lvl="0" marL="0" marR="0" rtl="0" algn="ctr">
              <a:lnSpc>
                <a:spcPct val="100000"/>
              </a:lnSpc>
              <a:spcBef>
                <a:spcPts val="0"/>
              </a:spcBef>
              <a:spcAft>
                <a:spcPts val="0"/>
              </a:spcAft>
              <a:buNone/>
            </a:pPr>
            <a:r>
              <a:rPr b="1" lang="es" sz="1600">
                <a:solidFill>
                  <a:srgbClr val="FFFFFF"/>
                </a:solidFill>
                <a:latin typeface="Bitter"/>
                <a:ea typeface="Bitter"/>
                <a:cs typeface="Bitter"/>
                <a:sym typeface="Bitter"/>
              </a:rPr>
              <a:t>y práctico</a:t>
            </a:r>
            <a:endParaRPr b="1" sz="1600">
              <a:solidFill>
                <a:srgbClr val="FFFFFF"/>
              </a:solidFill>
              <a:latin typeface="Bitter"/>
              <a:ea typeface="Bitter"/>
              <a:cs typeface="Bitter"/>
              <a:sym typeface="Bitter"/>
            </a:endParaRPr>
          </a:p>
        </p:txBody>
      </p:sp>
      <p:sp>
        <p:nvSpPr>
          <p:cNvPr id="2657" name="Google Shape;2657;p148"/>
          <p:cNvSpPr txBox="1"/>
          <p:nvPr/>
        </p:nvSpPr>
        <p:spPr>
          <a:xfrm>
            <a:off x="2693566" y="2999100"/>
            <a:ext cx="15960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600">
                <a:solidFill>
                  <a:srgbClr val="FFFFFF"/>
                </a:solidFill>
                <a:latin typeface="Bitter"/>
                <a:ea typeface="Bitter"/>
                <a:cs typeface="Bitter"/>
                <a:sym typeface="Bitter"/>
              </a:rPr>
              <a:t>Favorecer el aprendizaje colectivo</a:t>
            </a:r>
            <a:endParaRPr b="1" sz="1600">
              <a:solidFill>
                <a:srgbClr val="FFFFFF"/>
              </a:solidFill>
              <a:latin typeface="Bitter"/>
              <a:ea typeface="Bitter"/>
              <a:cs typeface="Bitter"/>
              <a:sym typeface="Bitter"/>
            </a:endParaRPr>
          </a:p>
        </p:txBody>
      </p:sp>
      <p:sp>
        <p:nvSpPr>
          <p:cNvPr id="2658" name="Google Shape;2658;p148"/>
          <p:cNvSpPr txBox="1"/>
          <p:nvPr/>
        </p:nvSpPr>
        <p:spPr>
          <a:xfrm>
            <a:off x="4697617" y="2999100"/>
            <a:ext cx="17253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600">
                <a:solidFill>
                  <a:srgbClr val="FFFFFF"/>
                </a:solidFill>
                <a:latin typeface="Bitter"/>
                <a:ea typeface="Bitter"/>
                <a:cs typeface="Bitter"/>
                <a:sym typeface="Bitter"/>
              </a:rPr>
              <a:t>Evaluar los resultados</a:t>
            </a:r>
            <a:endParaRPr b="1" sz="1600">
              <a:solidFill>
                <a:srgbClr val="FFFFFF"/>
              </a:solidFill>
              <a:latin typeface="Bitter"/>
              <a:ea typeface="Bitter"/>
              <a:cs typeface="Bitter"/>
              <a:sym typeface="Bitter"/>
            </a:endParaRPr>
          </a:p>
        </p:txBody>
      </p:sp>
      <p:sp>
        <p:nvSpPr>
          <p:cNvPr id="2659" name="Google Shape;2659;p148"/>
          <p:cNvSpPr txBox="1"/>
          <p:nvPr/>
        </p:nvSpPr>
        <p:spPr>
          <a:xfrm>
            <a:off x="6917498" y="2630210"/>
            <a:ext cx="15141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800">
                <a:solidFill>
                  <a:srgbClr val="FFFFFF"/>
                </a:solidFill>
                <a:latin typeface="Bitter"/>
                <a:ea typeface="Bitter"/>
                <a:cs typeface="Bitter"/>
                <a:sym typeface="Bitter"/>
              </a:rPr>
              <a:t>7</a:t>
            </a:r>
            <a:endParaRPr sz="1800">
              <a:solidFill>
                <a:srgbClr val="FFFFFF"/>
              </a:solidFill>
              <a:latin typeface="Bitter"/>
              <a:ea typeface="Bitter"/>
              <a:cs typeface="Bitter"/>
              <a:sym typeface="Bitter"/>
            </a:endParaRPr>
          </a:p>
        </p:txBody>
      </p:sp>
      <p:sp>
        <p:nvSpPr>
          <p:cNvPr id="2660" name="Google Shape;2660;p148"/>
          <p:cNvSpPr txBox="1"/>
          <p:nvPr/>
        </p:nvSpPr>
        <p:spPr>
          <a:xfrm>
            <a:off x="6898600" y="2999100"/>
            <a:ext cx="1470600" cy="2787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600">
                <a:solidFill>
                  <a:srgbClr val="FFFFFF"/>
                </a:solidFill>
                <a:latin typeface="Bitter"/>
                <a:ea typeface="Bitter"/>
                <a:cs typeface="Bitter"/>
                <a:sym typeface="Bitter"/>
              </a:rPr>
              <a:t>Perfil del capacitador</a:t>
            </a:r>
            <a:endParaRPr b="1" sz="1600">
              <a:solidFill>
                <a:srgbClr val="FFFFFF"/>
              </a:solidFill>
              <a:latin typeface="Bitter"/>
              <a:ea typeface="Bitter"/>
              <a:cs typeface="Bitter"/>
              <a:sym typeface="Bitter"/>
            </a:endParaRPr>
          </a:p>
        </p:txBody>
      </p:sp>
      <p:grpSp>
        <p:nvGrpSpPr>
          <p:cNvPr id="2661" name="Google Shape;2661;p148"/>
          <p:cNvGrpSpPr/>
          <p:nvPr/>
        </p:nvGrpSpPr>
        <p:grpSpPr>
          <a:xfrm>
            <a:off x="7181235" y="1376393"/>
            <a:ext cx="813534" cy="833129"/>
            <a:chOff x="3535275" y="2349550"/>
            <a:chExt cx="1916000" cy="1962150"/>
          </a:xfrm>
        </p:grpSpPr>
        <p:pic>
          <p:nvPicPr>
            <p:cNvPr id="2662" name="Google Shape;2662;p148"/>
            <p:cNvPicPr preferRelativeResize="0"/>
            <p:nvPr/>
          </p:nvPicPr>
          <p:blipFill>
            <a:blip r:embed="rId3">
              <a:alphaModFix/>
            </a:blip>
            <a:stretch>
              <a:fillRect/>
            </a:stretch>
          </p:blipFill>
          <p:spPr>
            <a:xfrm>
              <a:off x="3908225" y="2349550"/>
              <a:ext cx="1543050" cy="1962150"/>
            </a:xfrm>
            <a:prstGeom prst="rect">
              <a:avLst/>
            </a:prstGeom>
            <a:noFill/>
            <a:ln>
              <a:noFill/>
            </a:ln>
          </p:spPr>
        </p:pic>
        <p:pic>
          <p:nvPicPr>
            <p:cNvPr id="2663" name="Google Shape;2663;p148"/>
            <p:cNvPicPr preferRelativeResize="0"/>
            <p:nvPr/>
          </p:nvPicPr>
          <p:blipFill>
            <a:blip r:embed="rId4">
              <a:alphaModFix/>
            </a:blip>
            <a:stretch>
              <a:fillRect/>
            </a:stretch>
          </p:blipFill>
          <p:spPr>
            <a:xfrm>
              <a:off x="3535275" y="2910900"/>
              <a:ext cx="1295400" cy="1295400"/>
            </a:xfrm>
            <a:prstGeom prst="rect">
              <a:avLst/>
            </a:prstGeom>
            <a:noFill/>
            <a:ln>
              <a:noFill/>
            </a:ln>
          </p:spPr>
        </p:pic>
      </p:grpSp>
      <p:pic>
        <p:nvPicPr>
          <p:cNvPr id="2664" name="Google Shape;2664;p148"/>
          <p:cNvPicPr preferRelativeResize="0"/>
          <p:nvPr/>
        </p:nvPicPr>
        <p:blipFill>
          <a:blip r:embed="rId5">
            <a:alphaModFix/>
          </a:blip>
          <a:stretch>
            <a:fillRect/>
          </a:stretch>
        </p:blipFill>
        <p:spPr>
          <a:xfrm>
            <a:off x="5180975" y="1408814"/>
            <a:ext cx="821950" cy="739386"/>
          </a:xfrm>
          <a:prstGeom prst="rect">
            <a:avLst/>
          </a:prstGeom>
          <a:noFill/>
          <a:ln>
            <a:noFill/>
          </a:ln>
        </p:spPr>
      </p:pic>
      <p:pic>
        <p:nvPicPr>
          <p:cNvPr id="2665" name="Google Shape;2665;p148"/>
          <p:cNvPicPr preferRelativeResize="0"/>
          <p:nvPr/>
        </p:nvPicPr>
        <p:blipFill>
          <a:blip r:embed="rId6">
            <a:alphaModFix/>
          </a:blip>
          <a:stretch>
            <a:fillRect/>
          </a:stretch>
        </p:blipFill>
        <p:spPr>
          <a:xfrm>
            <a:off x="3093012" y="1345575"/>
            <a:ext cx="821925" cy="821925"/>
          </a:xfrm>
          <a:prstGeom prst="rect">
            <a:avLst/>
          </a:prstGeom>
          <a:noFill/>
          <a:ln>
            <a:noFill/>
          </a:ln>
        </p:spPr>
      </p:pic>
      <p:pic>
        <p:nvPicPr>
          <p:cNvPr id="2666" name="Google Shape;2666;p148"/>
          <p:cNvPicPr preferRelativeResize="0"/>
          <p:nvPr/>
        </p:nvPicPr>
        <p:blipFill>
          <a:blip r:embed="rId7">
            <a:alphaModFix/>
          </a:blip>
          <a:stretch>
            <a:fillRect/>
          </a:stretch>
        </p:blipFill>
        <p:spPr>
          <a:xfrm>
            <a:off x="1093213" y="1297885"/>
            <a:ext cx="704876" cy="911600"/>
          </a:xfrm>
          <a:prstGeom prst="rect">
            <a:avLst/>
          </a:prstGeom>
          <a:noFill/>
          <a:ln>
            <a:noFill/>
          </a:ln>
        </p:spPr>
      </p:pic>
      <p:sp>
        <p:nvSpPr>
          <p:cNvPr id="2667" name="Google Shape;2667;p148"/>
          <p:cNvSpPr/>
          <p:nvPr/>
        </p:nvSpPr>
        <p:spPr>
          <a:xfrm>
            <a:off x="8777289" y="295851"/>
            <a:ext cx="66000" cy="660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DEF0F5"/>
        </a:solidFill>
      </p:bgPr>
    </p:bg>
    <p:spTree>
      <p:nvGrpSpPr>
        <p:cNvPr id="2671" name="Shape 2671"/>
        <p:cNvGrpSpPr/>
        <p:nvPr/>
      </p:nvGrpSpPr>
      <p:grpSpPr>
        <a:xfrm>
          <a:off x="0" y="0"/>
          <a:ext cx="0" cy="0"/>
          <a:chOff x="0" y="0"/>
          <a:chExt cx="0" cy="0"/>
        </a:xfrm>
      </p:grpSpPr>
      <p:sp>
        <p:nvSpPr>
          <p:cNvPr id="2672" name="Google Shape;2672;p149"/>
          <p:cNvSpPr txBox="1"/>
          <p:nvPr/>
        </p:nvSpPr>
        <p:spPr>
          <a:xfrm>
            <a:off x="583975" y="988250"/>
            <a:ext cx="36219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800">
                <a:solidFill>
                  <a:srgbClr val="2E75FF"/>
                </a:solidFill>
                <a:latin typeface="Bree Serif"/>
                <a:ea typeface="Bree Serif"/>
                <a:cs typeface="Bree Serif"/>
                <a:sym typeface="Bree Serif"/>
              </a:rPr>
              <a:t>Equipo de trabajo</a:t>
            </a:r>
            <a:endParaRPr b="1" sz="1800">
              <a:solidFill>
                <a:srgbClr val="2E75FF"/>
              </a:solidFill>
              <a:latin typeface="Bree Serif"/>
              <a:ea typeface="Bree Serif"/>
              <a:cs typeface="Bree Serif"/>
              <a:sym typeface="Bree Serif"/>
            </a:endParaRPr>
          </a:p>
          <a:p>
            <a:pPr indent="0" lvl="0" marL="0" rtl="0" algn="l">
              <a:spcBef>
                <a:spcPts val="0"/>
              </a:spcBef>
              <a:spcAft>
                <a:spcPts val="0"/>
              </a:spcAft>
              <a:buNone/>
            </a:pPr>
            <a:r>
              <a:t/>
            </a:r>
            <a:endParaRPr b="1" sz="1300">
              <a:solidFill>
                <a:srgbClr val="9C1FF2"/>
              </a:solidFill>
              <a:latin typeface="Helvetica Neue"/>
              <a:ea typeface="Helvetica Neue"/>
              <a:cs typeface="Helvetica Neue"/>
              <a:sym typeface="Helvetica Neue"/>
            </a:endParaRPr>
          </a:p>
          <a:p>
            <a:pPr indent="0" lvl="0" marL="0" rtl="0" algn="l">
              <a:spcBef>
                <a:spcPts val="0"/>
              </a:spcBef>
              <a:spcAft>
                <a:spcPts val="0"/>
              </a:spcAft>
              <a:buNone/>
            </a:pPr>
            <a:r>
              <a:t/>
            </a:r>
            <a:endParaRPr b="1">
              <a:solidFill>
                <a:srgbClr val="9C1FF2"/>
              </a:solidFill>
              <a:latin typeface="Helvetica Neue"/>
              <a:ea typeface="Helvetica Neue"/>
              <a:cs typeface="Helvetica Neue"/>
              <a:sym typeface="Helvetica Neue"/>
            </a:endParaRPr>
          </a:p>
          <a:p>
            <a:pPr indent="0" lvl="0" marL="0" rtl="0" algn="l">
              <a:spcBef>
                <a:spcPts val="0"/>
              </a:spcBef>
              <a:spcAft>
                <a:spcPts val="0"/>
              </a:spcAft>
              <a:buNone/>
            </a:pPr>
            <a:r>
              <a:rPr b="1" lang="es" sz="1200">
                <a:solidFill>
                  <a:srgbClr val="9C1FF2"/>
                </a:solidFill>
                <a:latin typeface="Bree Serif"/>
                <a:ea typeface="Bree Serif"/>
                <a:cs typeface="Bree Serif"/>
                <a:sym typeface="Bree Serif"/>
              </a:rPr>
              <a:t>Magdalena Quiroga (Sename)</a:t>
            </a:r>
            <a:endParaRPr b="1" sz="1200">
              <a:solidFill>
                <a:srgbClr val="9C1FF2"/>
              </a:solidFill>
              <a:latin typeface="Bree Serif"/>
              <a:ea typeface="Bree Serif"/>
              <a:cs typeface="Bree Serif"/>
              <a:sym typeface="Bree Serif"/>
            </a:endParaRPr>
          </a:p>
          <a:p>
            <a:pPr indent="0" lvl="0" marL="0" rtl="0" algn="l">
              <a:spcBef>
                <a:spcPts val="0"/>
              </a:spcBef>
              <a:spcAft>
                <a:spcPts val="0"/>
              </a:spcAft>
              <a:buNone/>
            </a:pPr>
            <a:r>
              <a:rPr lang="es" sz="1200">
                <a:solidFill>
                  <a:srgbClr val="888888"/>
                </a:solidFill>
                <a:latin typeface="Montserrat"/>
                <a:ea typeface="Montserrat"/>
                <a:cs typeface="Montserrat"/>
                <a:sym typeface="Montserrat"/>
              </a:rPr>
              <a:t>magdalena.quiroga@sename.cl</a:t>
            </a:r>
            <a:endParaRPr sz="1200">
              <a:solidFill>
                <a:srgbClr val="888888"/>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9C1FF2"/>
              </a:solidFill>
              <a:latin typeface="Helvetica Neue"/>
              <a:ea typeface="Helvetica Neue"/>
              <a:cs typeface="Helvetica Neue"/>
              <a:sym typeface="Helvetica Neue"/>
            </a:endParaRPr>
          </a:p>
          <a:p>
            <a:pPr indent="0" lvl="0" marL="0" rtl="0" algn="l">
              <a:spcBef>
                <a:spcPts val="0"/>
              </a:spcBef>
              <a:spcAft>
                <a:spcPts val="0"/>
              </a:spcAft>
              <a:buNone/>
            </a:pPr>
            <a:r>
              <a:rPr b="1" lang="es" sz="1200">
                <a:solidFill>
                  <a:srgbClr val="9C1FF2"/>
                </a:solidFill>
                <a:latin typeface="Bree Serif"/>
                <a:ea typeface="Bree Serif"/>
                <a:cs typeface="Bree Serif"/>
                <a:sym typeface="Bree Serif"/>
              </a:rPr>
              <a:t>Paulina Fernández (sociedad civil)</a:t>
            </a:r>
            <a:endParaRPr b="1" sz="1200">
              <a:solidFill>
                <a:srgbClr val="9C1FF2"/>
              </a:solidFill>
              <a:latin typeface="Bree Serif"/>
              <a:ea typeface="Bree Serif"/>
              <a:cs typeface="Bree Serif"/>
              <a:sym typeface="Bree Serif"/>
            </a:endParaRPr>
          </a:p>
          <a:p>
            <a:pPr indent="0" lvl="0" marL="0" rtl="0" algn="l">
              <a:spcBef>
                <a:spcPts val="0"/>
              </a:spcBef>
              <a:spcAft>
                <a:spcPts val="0"/>
              </a:spcAft>
              <a:buNone/>
            </a:pPr>
            <a:r>
              <a:rPr lang="es" sz="1200">
                <a:solidFill>
                  <a:srgbClr val="888888"/>
                </a:solidFill>
                <a:latin typeface="Montserrat"/>
                <a:ea typeface="Montserrat"/>
                <a:cs typeface="Montserrat"/>
                <a:sym typeface="Montserrat"/>
              </a:rPr>
              <a:t>paulina.fernandez@aldeasinfantiles.cl</a:t>
            </a:r>
            <a:endParaRPr sz="1200">
              <a:solidFill>
                <a:srgbClr val="888888"/>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9C1FF2"/>
              </a:solidFill>
              <a:latin typeface="Helvetica Neue"/>
              <a:ea typeface="Helvetica Neue"/>
              <a:cs typeface="Helvetica Neue"/>
              <a:sym typeface="Helvetica Neue"/>
            </a:endParaRPr>
          </a:p>
          <a:p>
            <a:pPr indent="0" lvl="0" marL="0" rtl="0" algn="l">
              <a:spcBef>
                <a:spcPts val="0"/>
              </a:spcBef>
              <a:spcAft>
                <a:spcPts val="0"/>
              </a:spcAft>
              <a:buNone/>
            </a:pPr>
            <a:r>
              <a:rPr b="1" lang="es" sz="1200">
                <a:solidFill>
                  <a:srgbClr val="9C1FF2"/>
                </a:solidFill>
                <a:latin typeface="Bree Serif"/>
                <a:ea typeface="Bree Serif"/>
                <a:cs typeface="Bree Serif"/>
                <a:sym typeface="Bree Serif"/>
              </a:rPr>
              <a:t>Carolina Velasco (PUC)</a:t>
            </a:r>
            <a:endParaRPr b="1" sz="1200">
              <a:solidFill>
                <a:srgbClr val="9C1FF2"/>
              </a:solidFill>
              <a:latin typeface="Bree Serif"/>
              <a:ea typeface="Bree Serif"/>
              <a:cs typeface="Bree Serif"/>
              <a:sym typeface="Bree Serif"/>
            </a:endParaRPr>
          </a:p>
          <a:p>
            <a:pPr indent="0" lvl="0" marL="0" rtl="0" algn="l">
              <a:spcBef>
                <a:spcPts val="0"/>
              </a:spcBef>
              <a:spcAft>
                <a:spcPts val="0"/>
              </a:spcAft>
              <a:buNone/>
            </a:pPr>
            <a:r>
              <a:rPr lang="es" sz="1200">
                <a:solidFill>
                  <a:srgbClr val="888888"/>
                </a:solidFill>
                <a:latin typeface="Montserrat"/>
                <a:ea typeface="Montserrat"/>
                <a:cs typeface="Montserrat"/>
                <a:sym typeface="Montserrat"/>
              </a:rPr>
              <a:t>mvelascoh@uc.cl</a:t>
            </a:r>
            <a:endParaRPr sz="1200">
              <a:solidFill>
                <a:srgbClr val="888888"/>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9C1FF2"/>
              </a:solidFill>
              <a:latin typeface="Helvetica Neue"/>
              <a:ea typeface="Helvetica Neue"/>
              <a:cs typeface="Helvetica Neue"/>
              <a:sym typeface="Helvetica Neue"/>
            </a:endParaRPr>
          </a:p>
          <a:p>
            <a:pPr indent="0" lvl="0" marL="0" rtl="0" algn="l">
              <a:spcBef>
                <a:spcPts val="0"/>
              </a:spcBef>
              <a:spcAft>
                <a:spcPts val="0"/>
              </a:spcAft>
              <a:buNone/>
            </a:pPr>
            <a:r>
              <a:rPr b="1" lang="es" sz="1200">
                <a:solidFill>
                  <a:srgbClr val="9C1FF2"/>
                </a:solidFill>
                <a:latin typeface="Bree Serif"/>
                <a:ea typeface="Bree Serif"/>
                <a:cs typeface="Bree Serif"/>
                <a:sym typeface="Bree Serif"/>
              </a:rPr>
              <a:t>Fernanda Pérez (Bci)</a:t>
            </a:r>
            <a:endParaRPr b="1" sz="1200">
              <a:solidFill>
                <a:srgbClr val="9C1FF2"/>
              </a:solidFill>
              <a:latin typeface="Bree Serif"/>
              <a:ea typeface="Bree Serif"/>
              <a:cs typeface="Bree Serif"/>
              <a:sym typeface="Bree Serif"/>
            </a:endParaRPr>
          </a:p>
          <a:p>
            <a:pPr indent="0" lvl="0" marL="0" rtl="0" algn="l">
              <a:spcBef>
                <a:spcPts val="0"/>
              </a:spcBef>
              <a:spcAft>
                <a:spcPts val="0"/>
              </a:spcAft>
              <a:buNone/>
            </a:pPr>
            <a:r>
              <a:rPr lang="es" sz="1200">
                <a:solidFill>
                  <a:srgbClr val="888888"/>
                </a:solidFill>
                <a:latin typeface="Montserrat"/>
                <a:ea typeface="Montserrat"/>
                <a:cs typeface="Montserrat"/>
                <a:sym typeface="Montserrat"/>
              </a:rPr>
              <a:t>fernanda.perez@bci.cl</a:t>
            </a:r>
            <a:endParaRPr sz="1200">
              <a:solidFill>
                <a:srgbClr val="888888"/>
              </a:solidFill>
              <a:latin typeface="Montserrat"/>
              <a:ea typeface="Montserrat"/>
              <a:cs typeface="Montserrat"/>
              <a:sym typeface="Montserrat"/>
            </a:endParaRPr>
          </a:p>
          <a:p>
            <a:pPr indent="0" lvl="0" marL="0" rtl="0" algn="l">
              <a:spcBef>
                <a:spcPts val="0"/>
              </a:spcBef>
              <a:spcAft>
                <a:spcPts val="0"/>
              </a:spcAft>
              <a:buNone/>
            </a:pPr>
            <a:r>
              <a:t/>
            </a:r>
            <a:endParaRPr b="1" sz="1000">
              <a:solidFill>
                <a:srgbClr val="9C1FF2"/>
              </a:solidFill>
              <a:latin typeface="Helvetica Neue"/>
              <a:ea typeface="Helvetica Neue"/>
              <a:cs typeface="Helvetica Neue"/>
              <a:sym typeface="Helvetica Neue"/>
            </a:endParaRPr>
          </a:p>
          <a:p>
            <a:pPr indent="0" lvl="0" marL="0" rtl="0" algn="l">
              <a:spcBef>
                <a:spcPts val="0"/>
              </a:spcBef>
              <a:spcAft>
                <a:spcPts val="0"/>
              </a:spcAft>
              <a:buNone/>
            </a:pPr>
            <a:r>
              <a:t/>
            </a:r>
            <a:endParaRPr b="1" sz="1000">
              <a:solidFill>
                <a:srgbClr val="9C1FF2"/>
              </a:solidFill>
              <a:latin typeface="Helvetica Neue"/>
              <a:ea typeface="Helvetica Neue"/>
              <a:cs typeface="Helvetica Neue"/>
              <a:sym typeface="Helvetica Neue"/>
            </a:endParaRPr>
          </a:p>
          <a:p>
            <a:pPr indent="0" lvl="0" marL="0" rtl="0" algn="ctr">
              <a:spcBef>
                <a:spcPts val="0"/>
              </a:spcBef>
              <a:spcAft>
                <a:spcPts val="0"/>
              </a:spcAft>
              <a:buNone/>
            </a:pPr>
            <a:r>
              <a:t/>
            </a:r>
            <a:endParaRPr b="1" sz="1000">
              <a:solidFill>
                <a:srgbClr val="9C1FF2"/>
              </a:solidFill>
              <a:latin typeface="Helvetica Neue"/>
              <a:ea typeface="Helvetica Neue"/>
              <a:cs typeface="Helvetica Neue"/>
              <a:sym typeface="Helvetica Neue"/>
            </a:endParaRPr>
          </a:p>
        </p:txBody>
      </p:sp>
      <p:pic>
        <p:nvPicPr>
          <p:cNvPr id="2673" name="Google Shape;2673;p149"/>
          <p:cNvPicPr preferRelativeResize="0"/>
          <p:nvPr/>
        </p:nvPicPr>
        <p:blipFill>
          <a:blip r:embed="rId3">
            <a:alphaModFix/>
          </a:blip>
          <a:stretch>
            <a:fillRect/>
          </a:stretch>
        </p:blipFill>
        <p:spPr>
          <a:xfrm>
            <a:off x="6492050" y="1039600"/>
            <a:ext cx="2190750" cy="357187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77" name="Shape 2677"/>
        <p:cNvGrpSpPr/>
        <p:nvPr/>
      </p:nvGrpSpPr>
      <p:grpSpPr>
        <a:xfrm>
          <a:off x="0" y="0"/>
          <a:ext cx="0" cy="0"/>
          <a:chOff x="0" y="0"/>
          <a:chExt cx="0" cy="0"/>
        </a:xfrm>
      </p:grpSpPr>
      <p:sp>
        <p:nvSpPr>
          <p:cNvPr id="2678" name="Google Shape;2678;p150"/>
          <p:cNvSpPr txBox="1"/>
          <p:nvPr/>
        </p:nvSpPr>
        <p:spPr>
          <a:xfrm>
            <a:off x="4309317" y="265500"/>
            <a:ext cx="4554600" cy="4548000"/>
          </a:xfrm>
          <a:prstGeom prst="rect">
            <a:avLst/>
          </a:prstGeom>
          <a:noFill/>
          <a:ln>
            <a:noFill/>
          </a:ln>
        </p:spPr>
        <p:txBody>
          <a:bodyPr anchorCtr="0" anchor="t" bIns="0" lIns="0" spcFirstLastPara="1" rIns="0" wrap="square" tIns="0">
            <a:noAutofit/>
          </a:bodyPr>
          <a:lstStyle/>
          <a:p>
            <a:pPr indent="0" lvl="0" marL="0" marR="0" rtl="0" algn="l">
              <a:lnSpc>
                <a:spcPct val="109473"/>
              </a:lnSpc>
              <a:spcBef>
                <a:spcPts val="0"/>
              </a:spcBef>
              <a:spcAft>
                <a:spcPts val="0"/>
              </a:spcAft>
              <a:buNone/>
            </a:pPr>
            <a:r>
              <a:rPr b="1" lang="es" sz="900">
                <a:solidFill>
                  <a:srgbClr val="9C1FF2"/>
                </a:solidFill>
                <a:latin typeface="Arial"/>
                <a:ea typeface="Arial"/>
                <a:cs typeface="Arial"/>
                <a:sym typeface="Arial"/>
              </a:rPr>
              <a:t>Capítulo 1</a:t>
            </a:r>
            <a:endParaRPr sz="9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800">
              <a:latin typeface="Arial"/>
              <a:ea typeface="Arial"/>
              <a:cs typeface="Arial"/>
              <a:sym typeface="Arial"/>
            </a:endParaRPr>
          </a:p>
          <a:p>
            <a:pPr indent="0" lvl="0" marL="4470400" marR="0" rtl="0" algn="l">
              <a:lnSpc>
                <a:spcPct val="100000"/>
              </a:lnSpc>
              <a:spcBef>
                <a:spcPts val="0"/>
              </a:spcBef>
              <a:spcAft>
                <a:spcPts val="0"/>
              </a:spcAft>
              <a:buNone/>
            </a:pPr>
            <a:r>
              <a:rPr lang="es" sz="500">
                <a:solidFill>
                  <a:srgbClr val="2E75FF"/>
                </a:solidFill>
                <a:latin typeface="Arial"/>
                <a:ea typeface="Arial"/>
                <a:cs typeface="Arial"/>
                <a:sym typeface="Arial"/>
              </a:rPr>
              <a:t>S</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300">
              <a:latin typeface="Arial"/>
              <a:ea typeface="Arial"/>
              <a:cs typeface="Arial"/>
              <a:sym typeface="Arial"/>
            </a:endParaRPr>
          </a:p>
          <a:p>
            <a:pPr indent="0" lvl="0" marL="4470400" marR="12700" rtl="0" algn="just">
              <a:lnSpc>
                <a:spcPct val="75400"/>
              </a:lnSpc>
              <a:spcBef>
                <a:spcPts val="200"/>
              </a:spcBef>
              <a:spcAft>
                <a:spcPts val="0"/>
              </a:spcAft>
              <a:buNone/>
            </a:pPr>
            <a:r>
              <a:rPr lang="es" sz="500">
                <a:solidFill>
                  <a:srgbClr val="2E75FF"/>
                </a:solidFill>
                <a:latin typeface="Arial"/>
                <a:ea typeface="Arial"/>
                <a:cs typeface="Arial"/>
                <a:sym typeface="Arial"/>
              </a:rPr>
              <a:t>RO U T U F</a:t>
            </a:r>
            <a:endParaRPr sz="500">
              <a:latin typeface="Arial"/>
              <a:ea typeface="Arial"/>
              <a:cs typeface="Arial"/>
              <a:sym typeface="Arial"/>
            </a:endParaRPr>
          </a:p>
          <a:p>
            <a:pPr indent="0" lvl="0" marL="4470400" marR="12700" rtl="0" algn="just">
              <a:lnSpc>
                <a:spcPct val="79500"/>
              </a:lnSpc>
              <a:spcBef>
                <a:spcPts val="200"/>
              </a:spcBef>
              <a:spcAft>
                <a:spcPts val="0"/>
              </a:spcAft>
              <a:buNone/>
            </a:pPr>
            <a:r>
              <a:rPr lang="es" sz="500">
                <a:solidFill>
                  <a:srgbClr val="2E75FF"/>
                </a:solidFill>
                <a:latin typeface="Arial"/>
                <a:ea typeface="Arial"/>
                <a:cs typeface="Arial"/>
                <a:sym typeface="Arial"/>
              </a:rPr>
              <a:t>S  O  V  E  U  N</a:t>
            </a:r>
            <a:endParaRPr sz="500">
              <a:latin typeface="Arial"/>
              <a:ea typeface="Arial"/>
              <a:cs typeface="Arial"/>
              <a:sym typeface="Arial"/>
            </a:endParaRPr>
          </a:p>
          <a:p>
            <a:pPr indent="0" lvl="0" marL="4470400" marR="0" rtl="0" algn="l">
              <a:lnSpc>
                <a:spcPct val="104761"/>
              </a:lnSpc>
              <a:spcBef>
                <a:spcPts val="200"/>
              </a:spcBef>
              <a:spcAft>
                <a:spcPts val="0"/>
              </a:spcAft>
              <a:buNone/>
            </a:pPr>
            <a:r>
              <a:rPr lang="es" sz="500">
                <a:solidFill>
                  <a:srgbClr val="2E75FF"/>
                </a:solidFill>
                <a:latin typeface="Arial"/>
                <a:ea typeface="Arial"/>
                <a:cs typeface="Arial"/>
                <a:sym typeface="Arial"/>
              </a:rPr>
              <a:t>O</a:t>
            </a:r>
            <a:endParaRPr sz="500">
              <a:latin typeface="Arial"/>
              <a:ea typeface="Arial"/>
              <a:cs typeface="Arial"/>
              <a:sym typeface="Arial"/>
            </a:endParaRPr>
          </a:p>
          <a:p>
            <a:pPr indent="0" lvl="0" marL="4470400" marR="12700" rtl="0" algn="l">
              <a:lnSpc>
                <a:spcPct val="43100"/>
              </a:lnSpc>
              <a:spcBef>
                <a:spcPts val="300"/>
              </a:spcBef>
              <a:spcAft>
                <a:spcPts val="0"/>
              </a:spcAft>
              <a:buNone/>
            </a:pPr>
            <a:r>
              <a:rPr lang="es" sz="500">
                <a:solidFill>
                  <a:srgbClr val="2E75FF"/>
                </a:solidFill>
                <a:latin typeface="Arial"/>
                <a:ea typeface="Arial"/>
                <a:cs typeface="Arial"/>
                <a:sym typeface="Arial"/>
              </a:rPr>
              <a:t>V  I</a:t>
            </a:r>
            <a:endParaRPr sz="500">
              <a:latin typeface="Arial"/>
              <a:ea typeface="Arial"/>
              <a:cs typeface="Arial"/>
              <a:sym typeface="Arial"/>
            </a:endParaRPr>
          </a:p>
          <a:p>
            <a:pPr indent="0" lvl="0" marL="4470400" marR="0" rtl="0" algn="l">
              <a:lnSpc>
                <a:spcPct val="63809"/>
              </a:lnSpc>
              <a:spcBef>
                <a:spcPts val="0"/>
              </a:spcBef>
              <a:spcAft>
                <a:spcPts val="0"/>
              </a:spcAft>
              <a:buNone/>
            </a:pPr>
            <a:r>
              <a:rPr lang="es" sz="500">
                <a:solidFill>
                  <a:srgbClr val="2E75FF"/>
                </a:solidFill>
                <a:latin typeface="Arial"/>
                <a:ea typeface="Arial"/>
                <a:cs typeface="Arial"/>
                <a:sym typeface="Arial"/>
              </a:rPr>
              <a:t>T</a:t>
            </a:r>
            <a:endParaRPr sz="500">
              <a:latin typeface="Arial"/>
              <a:ea typeface="Arial"/>
              <a:cs typeface="Arial"/>
              <a:sym typeface="Arial"/>
            </a:endParaRPr>
          </a:p>
          <a:p>
            <a:pPr indent="0" lvl="0" marL="4470400" marR="12700" rtl="0" algn="just">
              <a:lnSpc>
                <a:spcPct val="79000"/>
              </a:lnSpc>
              <a:spcBef>
                <a:spcPts val="0"/>
              </a:spcBef>
              <a:spcAft>
                <a:spcPts val="0"/>
              </a:spcAft>
              <a:buNone/>
            </a:pPr>
            <a:r>
              <a:rPr lang="es" sz="500">
                <a:solidFill>
                  <a:srgbClr val="2E75FF"/>
                </a:solidFill>
                <a:latin typeface="Arial"/>
                <a:ea typeface="Arial"/>
                <a:cs typeface="Arial"/>
                <a:sym typeface="Arial"/>
              </a:rPr>
              <a:t>A  R  O  P  R  O  C</a:t>
            </a:r>
            <a:endParaRPr sz="500">
              <a:latin typeface="Arial"/>
              <a:ea typeface="Arial"/>
              <a:cs typeface="Arial"/>
              <a:sym typeface="Arial"/>
            </a:endParaRPr>
          </a:p>
          <a:p>
            <a:pPr indent="0" lvl="0" marL="4470400" marR="12700" rtl="0" algn="just">
              <a:lnSpc>
                <a:spcPct val="81100"/>
              </a:lnSpc>
              <a:spcBef>
                <a:spcPts val="100"/>
              </a:spcBef>
              <a:spcAft>
                <a:spcPts val="0"/>
              </a:spcAft>
              <a:buNone/>
            </a:pPr>
            <a:r>
              <a:rPr lang="es" sz="500">
                <a:solidFill>
                  <a:srgbClr val="2E75FF"/>
                </a:solidFill>
                <a:latin typeface="Arial"/>
                <a:ea typeface="Arial"/>
                <a:cs typeface="Arial"/>
                <a:sym typeface="Arial"/>
              </a:rPr>
              <a:t>L  A  U  N  A</a:t>
            </a:r>
            <a:endParaRPr sz="500">
              <a:latin typeface="Arial"/>
              <a:ea typeface="Arial"/>
              <a:cs typeface="Arial"/>
              <a:sym typeface="Arial"/>
            </a:endParaRPr>
          </a:p>
          <a:p>
            <a:pPr indent="0" lvl="0" marL="4470400" marR="0" rtl="0" algn="l">
              <a:lnSpc>
                <a:spcPct val="100000"/>
              </a:lnSpc>
              <a:spcBef>
                <a:spcPts val="0"/>
              </a:spcBef>
              <a:spcAft>
                <a:spcPts val="0"/>
              </a:spcAft>
              <a:buNone/>
            </a:pPr>
            <a:r>
              <a:rPr lang="es" sz="500">
                <a:solidFill>
                  <a:srgbClr val="2E75FF"/>
                </a:solidFill>
                <a:latin typeface="Arial"/>
                <a:ea typeface="Arial"/>
                <a:cs typeface="Arial"/>
                <a:sym typeface="Arial"/>
              </a:rPr>
              <a:t>M</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600">
              <a:latin typeface="Arial"/>
              <a:ea typeface="Arial"/>
              <a:cs typeface="Arial"/>
              <a:sym typeface="Arial"/>
            </a:endParaRPr>
          </a:p>
          <a:p>
            <a:pPr indent="0" lvl="0" marL="4445000" marR="0" rtl="0" algn="l">
              <a:lnSpc>
                <a:spcPct val="100000"/>
              </a:lnSpc>
              <a:spcBef>
                <a:spcPts val="0"/>
              </a:spcBef>
              <a:spcAft>
                <a:spcPts val="0"/>
              </a:spcAft>
              <a:buNone/>
            </a:pPr>
            <a:r>
              <a:rPr lang="es" sz="1500">
                <a:solidFill>
                  <a:srgbClr val="9C1FF2"/>
                </a:solidFill>
                <a:latin typeface="Times New Roman"/>
                <a:ea typeface="Times New Roman"/>
                <a:cs typeface="Times New Roman"/>
                <a:sym typeface="Times New Roman"/>
              </a:rPr>
              <a:t>3</a:t>
            </a:r>
            <a:endParaRPr sz="1500">
              <a:latin typeface="Times New Roman"/>
              <a:ea typeface="Times New Roman"/>
              <a:cs typeface="Times New Roman"/>
              <a:sym typeface="Times New Roman"/>
            </a:endParaRPr>
          </a:p>
        </p:txBody>
      </p:sp>
      <p:sp>
        <p:nvSpPr>
          <p:cNvPr id="2679" name="Google Shape;2679;p150"/>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680" name="Google Shape;2680;p150"/>
          <p:cNvSpPr/>
          <p:nvPr/>
        </p:nvSpPr>
        <p:spPr>
          <a:xfrm>
            <a:off x="0"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FA593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681" name="Google Shape;2681;p150"/>
          <p:cNvSpPr txBox="1"/>
          <p:nvPr/>
        </p:nvSpPr>
        <p:spPr>
          <a:xfrm>
            <a:off x="4909125" y="1680856"/>
            <a:ext cx="2920500" cy="1325100"/>
          </a:xfrm>
          <a:prstGeom prst="rect">
            <a:avLst/>
          </a:prstGeom>
          <a:noFill/>
          <a:ln>
            <a:noFill/>
          </a:ln>
        </p:spPr>
        <p:txBody>
          <a:bodyPr anchorCtr="0" anchor="t" bIns="0" lIns="0" spcFirstLastPara="1" rIns="0" wrap="square" tIns="235075">
            <a:noAutofit/>
          </a:bodyPr>
          <a:lstStyle/>
          <a:p>
            <a:pPr indent="0" lvl="0" marL="0" marR="0" rtl="0" algn="l">
              <a:lnSpc>
                <a:spcPct val="100000"/>
              </a:lnSpc>
              <a:spcBef>
                <a:spcPts val="0"/>
              </a:spcBef>
              <a:spcAft>
                <a:spcPts val="0"/>
              </a:spcAft>
              <a:buNone/>
            </a:pPr>
            <a:r>
              <a:rPr lang="es" sz="3600">
                <a:solidFill>
                  <a:srgbClr val="FFFFFF"/>
                </a:solidFill>
                <a:latin typeface="Bitter"/>
                <a:ea typeface="Bitter"/>
                <a:cs typeface="Bitter"/>
                <a:sym typeface="Bitter"/>
              </a:rPr>
              <a:t>7</a:t>
            </a:r>
            <a:r>
              <a:rPr lang="es" sz="3600">
                <a:solidFill>
                  <a:srgbClr val="FFFFFF"/>
                </a:solidFill>
                <a:latin typeface="Bitter"/>
                <a:ea typeface="Bitter"/>
                <a:cs typeface="Bitter"/>
                <a:sym typeface="Bitter"/>
              </a:rPr>
              <a:t>.</a:t>
            </a:r>
            <a:endParaRPr sz="3600">
              <a:solidFill>
                <a:srgbClr val="FFFFFF"/>
              </a:solidFill>
              <a:latin typeface="Bitter"/>
              <a:ea typeface="Bitter"/>
              <a:cs typeface="Bitter"/>
              <a:sym typeface="Bitter"/>
            </a:endParaRPr>
          </a:p>
          <a:p>
            <a:pPr indent="0" lvl="0" marL="0" rtl="0" algn="l">
              <a:spcBef>
                <a:spcPts val="0"/>
              </a:spcBef>
              <a:spcAft>
                <a:spcPts val="0"/>
              </a:spcAft>
              <a:buSzPts val="1100"/>
              <a:buNone/>
            </a:pPr>
            <a:r>
              <a:rPr lang="es" sz="3600">
                <a:solidFill>
                  <a:srgbClr val="FFFFFF"/>
                </a:solidFill>
                <a:latin typeface="Bitter"/>
                <a:ea typeface="Bitter"/>
                <a:cs typeface="Bitter"/>
                <a:sym typeface="Bitter"/>
              </a:rPr>
              <a:t>Anexos</a:t>
            </a:r>
            <a:endParaRPr sz="4300">
              <a:solidFill>
                <a:srgbClr val="FFFFFF"/>
              </a:solidFill>
              <a:latin typeface="Bitter"/>
              <a:ea typeface="Bitter"/>
              <a:cs typeface="Bitter"/>
              <a:sym typeface="Bitter"/>
            </a:endParaRPr>
          </a:p>
        </p:txBody>
      </p:sp>
      <p:sp>
        <p:nvSpPr>
          <p:cNvPr id="2682" name="Google Shape;2682;p150"/>
          <p:cNvSpPr txBox="1"/>
          <p:nvPr/>
        </p:nvSpPr>
        <p:spPr>
          <a:xfrm>
            <a:off x="8527949" y="4577325"/>
            <a:ext cx="3438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FFFFF"/>
                </a:solidFill>
                <a:latin typeface="Bitter"/>
                <a:ea typeface="Bitter"/>
                <a:cs typeface="Bitter"/>
                <a:sym typeface="Bitter"/>
              </a:rPr>
              <a:t>128</a:t>
            </a:r>
            <a:endParaRPr sz="1500">
              <a:solidFill>
                <a:srgbClr val="FFFFFF"/>
              </a:solidFill>
              <a:latin typeface="Bitter"/>
              <a:ea typeface="Bitter"/>
              <a:cs typeface="Bitter"/>
              <a:sym typeface="Bitter"/>
            </a:endParaRPr>
          </a:p>
        </p:txBody>
      </p:sp>
      <p:pic>
        <p:nvPicPr>
          <p:cNvPr id="2683" name="Google Shape;2683;p150"/>
          <p:cNvPicPr preferRelativeResize="0"/>
          <p:nvPr/>
        </p:nvPicPr>
        <p:blipFill>
          <a:blip r:embed="rId4">
            <a:alphaModFix/>
          </a:blip>
          <a:stretch>
            <a:fillRect/>
          </a:stretch>
        </p:blipFill>
        <p:spPr>
          <a:xfrm flipH="1" rot="-5400000">
            <a:off x="156862" y="1233537"/>
            <a:ext cx="1966325" cy="279070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5C5"/>
        </a:solidFill>
      </p:bgPr>
    </p:bg>
    <p:spTree>
      <p:nvGrpSpPr>
        <p:cNvPr id="2687" name="Shape 2687"/>
        <p:cNvGrpSpPr/>
        <p:nvPr/>
      </p:nvGrpSpPr>
      <p:grpSpPr>
        <a:xfrm>
          <a:off x="0" y="0"/>
          <a:ext cx="0" cy="0"/>
          <a:chOff x="0" y="0"/>
          <a:chExt cx="0" cy="0"/>
        </a:xfrm>
      </p:grpSpPr>
      <p:sp>
        <p:nvSpPr>
          <p:cNvPr id="2688" name="Google Shape;2688;p151"/>
          <p:cNvSpPr txBox="1"/>
          <p:nvPr/>
        </p:nvSpPr>
        <p:spPr>
          <a:xfrm>
            <a:off x="823497" y="999203"/>
            <a:ext cx="3708600" cy="29964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700">
                <a:latin typeface="Montserrat"/>
                <a:ea typeface="Montserrat"/>
                <a:cs typeface="Montserrat"/>
                <a:sym typeface="Montserrat"/>
              </a:rPr>
              <a:t>Asamblea General de las Naciones Unidas. (2010). Directrices sobre las modalidades alternativas de cuidado de los niños - Resolution - A/RES/64/142. Retrieved from https://www.relaf.org/100426-UNGuidelines-Spanish.pdf</a:t>
            </a:r>
            <a:endParaRPr sz="700">
              <a:latin typeface="Montserrat"/>
              <a:ea typeface="Montserrat"/>
              <a:cs typeface="Montserrat"/>
              <a:sym typeface="Montserrat"/>
            </a:endParaRPr>
          </a:p>
          <a:p>
            <a:pPr indent="0" lvl="0" marL="0" rtl="0" algn="l">
              <a:lnSpc>
                <a:spcPct val="115000"/>
              </a:lnSpc>
              <a:spcBef>
                <a:spcPts val="800"/>
              </a:spcBef>
              <a:spcAft>
                <a:spcPts val="0"/>
              </a:spcAft>
              <a:buNone/>
            </a:pPr>
            <a:r>
              <a:rPr lang="es" sz="700">
                <a:latin typeface="Montserrat"/>
                <a:ea typeface="Montserrat"/>
                <a:cs typeface="Montserrat"/>
                <a:sym typeface="Montserrat"/>
              </a:rPr>
              <a:t>Comité de Derechos del Niño de Naciones Unidas (2018). Informe de la Investigación relacionada en Chile en virtud del artículo 13 del protocolo facultativo de la Convención de los Derechos del Niño relativo a un proceso de Comunicaciones. Recuperado de https://www.defensorianinez.cl/wp-content/uploads/2019/03/2018-Informe-del-Comit%C3%A9-de-los-Derechos-de-la-Ni%C3%B1ez.pdf</a:t>
            </a:r>
            <a:endParaRPr sz="700">
              <a:latin typeface="Montserrat"/>
              <a:ea typeface="Montserrat"/>
              <a:cs typeface="Montserrat"/>
              <a:sym typeface="Montserrat"/>
            </a:endParaRPr>
          </a:p>
          <a:p>
            <a:pPr indent="0" lvl="0" marL="0" rtl="0" algn="l">
              <a:lnSpc>
                <a:spcPct val="115000"/>
              </a:lnSpc>
              <a:spcBef>
                <a:spcPts val="800"/>
              </a:spcBef>
              <a:spcAft>
                <a:spcPts val="0"/>
              </a:spcAft>
              <a:buNone/>
            </a:pPr>
            <a:r>
              <a:rPr lang="es" sz="700">
                <a:latin typeface="Montserrat"/>
                <a:ea typeface="Montserrat"/>
                <a:cs typeface="Montserrat"/>
                <a:sym typeface="Montserrat"/>
              </a:rPr>
              <a:t>Chile Valora. (2020). Competencias Laborales. ¿Qué son? Obtenido de Competencias Laborales. ¿Qué son?: https://www.chilevalora.cl/competencias-laborales/que-son/</a:t>
            </a:r>
            <a:endParaRPr sz="700">
              <a:latin typeface="Montserrat"/>
              <a:ea typeface="Montserrat"/>
              <a:cs typeface="Montserrat"/>
              <a:sym typeface="Montserrat"/>
            </a:endParaRPr>
          </a:p>
          <a:p>
            <a:pPr indent="0" lvl="0" marL="0" rtl="0" algn="l">
              <a:lnSpc>
                <a:spcPct val="115000"/>
              </a:lnSpc>
              <a:spcBef>
                <a:spcPts val="800"/>
              </a:spcBef>
              <a:spcAft>
                <a:spcPts val="0"/>
              </a:spcAft>
              <a:buNone/>
            </a:pPr>
            <a:r>
              <a:rPr lang="es" sz="700">
                <a:solidFill>
                  <a:schemeClr val="dk1"/>
                </a:solidFill>
                <a:latin typeface="Montserrat"/>
                <a:ea typeface="Montserrat"/>
                <a:cs typeface="Montserrat"/>
                <a:sym typeface="Montserrat"/>
              </a:rPr>
              <a:t>Comisión Mundial sobre el Medio Ambiente y el Desarrollo. (1978) Informe"Nuestro futuro en común" o Informe Brundtland. Recuperado en abril, de https://undocs.org/es/A/42/427</a:t>
            </a:r>
            <a:endParaRPr sz="700">
              <a:latin typeface="Montserrat"/>
              <a:ea typeface="Montserrat"/>
              <a:cs typeface="Montserrat"/>
              <a:sym typeface="Montserrat"/>
            </a:endParaRPr>
          </a:p>
          <a:p>
            <a:pPr indent="0" lvl="0" marL="0" rtl="0" algn="l">
              <a:lnSpc>
                <a:spcPct val="115000"/>
              </a:lnSpc>
              <a:spcBef>
                <a:spcPts val="800"/>
              </a:spcBef>
              <a:spcAft>
                <a:spcPts val="0"/>
              </a:spcAft>
              <a:buNone/>
            </a:pPr>
            <a:r>
              <a:rPr lang="es" sz="700">
                <a:latin typeface="Montserrat"/>
                <a:ea typeface="Montserrat"/>
                <a:cs typeface="Montserrat"/>
                <a:sym typeface="Montserrat"/>
              </a:rPr>
              <a:t>Compromiso País. (2019). Compromiso País. Que ningún chileno se quede atrás. Obtenido de Compromiso País. Que ningún chileno se quede atrás: http://www.compromisopais.cl/storage/docs/Compromiso-Pa%C3%ADs.pdf</a:t>
            </a:r>
            <a:endParaRPr sz="700">
              <a:latin typeface="Montserrat"/>
              <a:ea typeface="Montserrat"/>
              <a:cs typeface="Montserrat"/>
              <a:sym typeface="Montserrat"/>
            </a:endParaRPr>
          </a:p>
          <a:p>
            <a:pPr indent="0" lvl="0" marL="0" rtl="0" algn="l">
              <a:lnSpc>
                <a:spcPct val="115000"/>
              </a:lnSpc>
              <a:spcBef>
                <a:spcPts val="800"/>
              </a:spcBef>
              <a:spcAft>
                <a:spcPts val="800"/>
              </a:spcAft>
              <a:buNone/>
            </a:pPr>
            <a:r>
              <a:rPr lang="es" sz="700">
                <a:latin typeface="Montserrat"/>
                <a:ea typeface="Montserrat"/>
                <a:cs typeface="Montserrat"/>
                <a:sym typeface="Montserrat"/>
              </a:rPr>
              <a:t>Escuela de Gobierno Universidad del Desarrollo (2019) Estudio Cuantitativo. Recuperado 30 de abril, de http://cache-elastic.emol.com/2019/05/12/R/VB3JDDGM</a:t>
            </a:r>
            <a:endParaRPr sz="700">
              <a:solidFill>
                <a:schemeClr val="dk1"/>
              </a:solidFill>
              <a:latin typeface="Montserrat"/>
              <a:ea typeface="Montserrat"/>
              <a:cs typeface="Montserrat"/>
              <a:sym typeface="Montserrat"/>
            </a:endParaRPr>
          </a:p>
        </p:txBody>
      </p:sp>
      <p:sp>
        <p:nvSpPr>
          <p:cNvPr id="2689" name="Google Shape;2689;p151"/>
          <p:cNvSpPr txBox="1"/>
          <p:nvPr/>
        </p:nvSpPr>
        <p:spPr>
          <a:xfrm>
            <a:off x="4797801" y="999203"/>
            <a:ext cx="3710100" cy="33753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Clr>
                <a:schemeClr val="dk1"/>
              </a:buClr>
              <a:buSzPts val="1100"/>
              <a:buFont typeface="Arial"/>
              <a:buNone/>
            </a:pPr>
            <a:r>
              <a:rPr lang="es" sz="700">
                <a:solidFill>
                  <a:schemeClr val="dk1"/>
                </a:solidFill>
                <a:latin typeface="Montserrat"/>
                <a:ea typeface="Montserrat"/>
                <a:cs typeface="Montserrat"/>
                <a:sym typeface="Montserrat"/>
              </a:rPr>
              <a:t>INDH (2018). Informe de Misión de Observación Sename 2017. Disponible en: https://bibliotecadigital.indh.cl/handle/123456789/1148</a:t>
            </a:r>
            <a:endParaRPr sz="7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7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s" sz="700">
                <a:solidFill>
                  <a:schemeClr val="dk1"/>
                </a:solidFill>
                <a:latin typeface="Montserrat"/>
                <a:ea typeface="Montserrat"/>
                <a:cs typeface="Montserrat"/>
                <a:sym typeface="Montserrat"/>
              </a:rPr>
              <a:t>Marlochetti, A. (2014). La Convención sobre los Derechos del Niño y la protección de la infancia en la normativa internacional de derechos humanos en Derechos Humanos de los grupos vulnerables. Recuperado 4 de mayo de 2020, de https://www.upf.edu/dhes-alfa/materiales/res/dhgv_pdf/DHGV_Manual.21-42.pdf</a:t>
            </a:r>
            <a:endParaRPr sz="700">
              <a:solidFill>
                <a:schemeClr val="dk1"/>
              </a:solidFill>
              <a:latin typeface="Montserrat"/>
              <a:ea typeface="Montserrat"/>
              <a:cs typeface="Montserrat"/>
              <a:sym typeface="Montserrat"/>
            </a:endParaRPr>
          </a:p>
          <a:p>
            <a:pPr indent="0" lvl="0" marL="0" rtl="0" algn="l">
              <a:lnSpc>
                <a:spcPct val="115000"/>
              </a:lnSpc>
              <a:spcBef>
                <a:spcPts val="800"/>
              </a:spcBef>
              <a:spcAft>
                <a:spcPts val="0"/>
              </a:spcAft>
              <a:buClr>
                <a:schemeClr val="dk1"/>
              </a:buClr>
              <a:buSzPts val="1100"/>
              <a:buFont typeface="Arial"/>
              <a:buNone/>
            </a:pPr>
            <a:r>
              <a:rPr lang="es" sz="700">
                <a:solidFill>
                  <a:schemeClr val="dk1"/>
                </a:solidFill>
                <a:latin typeface="Montserrat"/>
                <a:ea typeface="Montserrat"/>
                <a:cs typeface="Montserrat"/>
                <a:sym typeface="Montserrat"/>
              </a:rPr>
              <a:t>Ministerio del Trabajo. (2016). En Conceptos básicos sobre competencia laboral. Ed. Santillana. México.</a:t>
            </a:r>
            <a:endParaRPr sz="700">
              <a:solidFill>
                <a:schemeClr val="dk1"/>
              </a:solidFill>
              <a:latin typeface="Montserrat"/>
              <a:ea typeface="Montserrat"/>
              <a:cs typeface="Montserrat"/>
              <a:sym typeface="Montserrat"/>
            </a:endParaRPr>
          </a:p>
          <a:p>
            <a:pPr indent="0" lvl="0" marL="0" rtl="0" algn="l">
              <a:lnSpc>
                <a:spcPct val="115000"/>
              </a:lnSpc>
              <a:spcBef>
                <a:spcPts val="800"/>
              </a:spcBef>
              <a:spcAft>
                <a:spcPts val="0"/>
              </a:spcAft>
              <a:buClr>
                <a:schemeClr val="dk1"/>
              </a:buClr>
              <a:buSzPts val="1100"/>
              <a:buFont typeface="Arial"/>
              <a:buNone/>
            </a:pPr>
            <a:r>
              <a:rPr lang="es" sz="700">
                <a:solidFill>
                  <a:schemeClr val="dk1"/>
                </a:solidFill>
                <a:latin typeface="Montserrat"/>
                <a:ea typeface="Montserrat"/>
                <a:cs typeface="Montserrat"/>
                <a:sym typeface="Montserrat"/>
              </a:rPr>
              <a:t>Sename. (s. f.). Misión y Objetivos. Recuperado 23 de abril de 2020, de https://www.sename.cl/web/index.php/mision-objetivos/</a:t>
            </a:r>
            <a:endParaRPr sz="700">
              <a:solidFill>
                <a:schemeClr val="dk1"/>
              </a:solidFill>
              <a:latin typeface="Montserrat"/>
              <a:ea typeface="Montserrat"/>
              <a:cs typeface="Montserrat"/>
              <a:sym typeface="Montserrat"/>
            </a:endParaRPr>
          </a:p>
          <a:p>
            <a:pPr indent="0" lvl="0" marL="0" rtl="0" algn="l">
              <a:spcBef>
                <a:spcPts val="800"/>
              </a:spcBef>
              <a:spcAft>
                <a:spcPts val="0"/>
              </a:spcAft>
              <a:buNone/>
            </a:pPr>
            <a:r>
              <a:rPr lang="es" sz="700">
                <a:solidFill>
                  <a:schemeClr val="dk1"/>
                </a:solidFill>
                <a:latin typeface="Montserrat"/>
                <a:ea typeface="Montserrat"/>
                <a:cs typeface="Montserrat"/>
                <a:sym typeface="Montserrat"/>
              </a:rPr>
              <a:t>Moreno, R. (2018). Huellas imborrables: Testimonios de niños, padres, jueces, gendarmes, directores y funcionarios de centros Sename. Santiago, Chile: Planeta.</a:t>
            </a:r>
            <a:endParaRPr sz="7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700">
              <a:solidFill>
                <a:schemeClr val="dk1"/>
              </a:solidFill>
              <a:latin typeface="Montserrat"/>
              <a:ea typeface="Montserrat"/>
              <a:cs typeface="Montserrat"/>
              <a:sym typeface="Montserrat"/>
            </a:endParaRPr>
          </a:p>
          <a:p>
            <a:pPr indent="0" lvl="0" marL="0" rtl="0" algn="l">
              <a:spcBef>
                <a:spcPts val="0"/>
              </a:spcBef>
              <a:spcAft>
                <a:spcPts val="0"/>
              </a:spcAft>
              <a:buNone/>
            </a:pPr>
            <a:r>
              <a:rPr lang="es" sz="700">
                <a:solidFill>
                  <a:schemeClr val="dk1"/>
                </a:solidFill>
                <a:latin typeface="Montserrat"/>
                <a:ea typeface="Montserrat"/>
                <a:cs typeface="Montserrat"/>
                <a:sym typeface="Montserrat"/>
              </a:rPr>
              <a:t>Servicio Nacional de Menores. Unidad de Estudios. (2019). Anuario Estadístico 2018. Santiago.</a:t>
            </a:r>
            <a:endParaRPr sz="7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7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s" sz="700">
                <a:solidFill>
                  <a:schemeClr val="dk1"/>
                </a:solidFill>
                <a:latin typeface="Montserrat"/>
                <a:ea typeface="Montserrat"/>
                <a:cs typeface="Montserrat"/>
                <a:sym typeface="Montserrat"/>
              </a:rPr>
              <a:t>Servicio Nacional de Menores de Chile (2019). Balance de Gestión integral Año 2018. Disponible en: https://www.sename.cl/web/wp-content/uploads/2015/10/BGI-2018-SENAME-2018.pdf</a:t>
            </a:r>
            <a:endParaRPr sz="700">
              <a:solidFill>
                <a:schemeClr val="dk1"/>
              </a:solidFill>
              <a:latin typeface="Montserrat"/>
              <a:ea typeface="Montserrat"/>
              <a:cs typeface="Montserrat"/>
              <a:sym typeface="Montserrat"/>
            </a:endParaRPr>
          </a:p>
          <a:p>
            <a:pPr indent="-292100" lvl="0" marL="292100" rtl="0" algn="just">
              <a:spcBef>
                <a:spcPts val="0"/>
              </a:spcBef>
              <a:spcAft>
                <a:spcPts val="0"/>
              </a:spcAft>
              <a:buNone/>
            </a:pPr>
            <a:r>
              <a:t/>
            </a:r>
            <a:endParaRPr sz="700">
              <a:solidFill>
                <a:schemeClr val="dk1"/>
              </a:solidFill>
              <a:latin typeface="Montserrat"/>
              <a:ea typeface="Montserrat"/>
              <a:cs typeface="Montserrat"/>
              <a:sym typeface="Montserrat"/>
            </a:endParaRPr>
          </a:p>
        </p:txBody>
      </p:sp>
      <p:sp>
        <p:nvSpPr>
          <p:cNvPr id="2690" name="Google Shape;2690;p151"/>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Referencias</a:t>
            </a:r>
            <a:endParaRPr b="1" i="1" sz="1200">
              <a:solidFill>
                <a:srgbClr val="055CF2"/>
              </a:solidFill>
              <a:latin typeface="Bitter"/>
              <a:ea typeface="Bitter"/>
              <a:cs typeface="Bitter"/>
              <a:sym typeface="Bitt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26BDBF"/>
        </a:solidFill>
      </p:bgPr>
    </p:bg>
    <p:spTree>
      <p:nvGrpSpPr>
        <p:cNvPr id="268" name="Shape 268"/>
        <p:cNvGrpSpPr/>
        <p:nvPr/>
      </p:nvGrpSpPr>
      <p:grpSpPr>
        <a:xfrm>
          <a:off x="0" y="0"/>
          <a:ext cx="0" cy="0"/>
          <a:chOff x="0" y="0"/>
          <a:chExt cx="0" cy="0"/>
        </a:xfrm>
      </p:grpSpPr>
      <p:pic>
        <p:nvPicPr>
          <p:cNvPr id="269" name="Google Shape;269;p35"/>
          <p:cNvPicPr preferRelativeResize="0"/>
          <p:nvPr/>
        </p:nvPicPr>
        <p:blipFill rotWithShape="1">
          <a:blip r:embed="rId3">
            <a:alphaModFix/>
          </a:blip>
          <a:srcRect b="0" l="3303" r="65623" t="0"/>
          <a:stretch/>
        </p:blipFill>
        <p:spPr>
          <a:xfrm>
            <a:off x="0" y="0"/>
            <a:ext cx="2841380" cy="5143500"/>
          </a:xfrm>
          <a:prstGeom prst="rect">
            <a:avLst/>
          </a:prstGeom>
          <a:noFill/>
          <a:ln>
            <a:noFill/>
          </a:ln>
        </p:spPr>
      </p:pic>
      <p:sp>
        <p:nvSpPr>
          <p:cNvPr id="270" name="Google Shape;270;p35"/>
          <p:cNvSpPr/>
          <p:nvPr/>
        </p:nvSpPr>
        <p:spPr>
          <a:xfrm>
            <a:off x="935525" y="1389975"/>
            <a:ext cx="7253400" cy="2100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5"/>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FFFFF"/>
                </a:solidFill>
                <a:latin typeface="Bitter"/>
                <a:ea typeface="Bitter"/>
                <a:cs typeface="Bitter"/>
                <a:sym typeface="Bitter"/>
              </a:rPr>
              <a:t>13</a:t>
            </a:r>
            <a:endParaRPr sz="1500">
              <a:solidFill>
                <a:srgbClr val="FFFFFF"/>
              </a:solidFill>
              <a:latin typeface="Bitter"/>
              <a:ea typeface="Bitter"/>
              <a:cs typeface="Bitter"/>
              <a:sym typeface="Bitter"/>
            </a:endParaRPr>
          </a:p>
        </p:txBody>
      </p:sp>
      <p:sp>
        <p:nvSpPr>
          <p:cNvPr id="272" name="Google Shape;272;p35"/>
          <p:cNvSpPr txBox="1"/>
          <p:nvPr/>
        </p:nvSpPr>
        <p:spPr>
          <a:xfrm>
            <a:off x="1342968" y="1753369"/>
            <a:ext cx="6394500" cy="1218900"/>
          </a:xfrm>
          <a:prstGeom prst="rect">
            <a:avLst/>
          </a:prstGeom>
          <a:noFill/>
          <a:ln>
            <a:noFill/>
          </a:ln>
        </p:spPr>
        <p:txBody>
          <a:bodyPr anchorCtr="0" anchor="t" bIns="75575" lIns="75575" spcFirstLastPara="1" rIns="75575" wrap="square" tIns="75575">
            <a:noAutofit/>
          </a:bodyPr>
          <a:lstStyle/>
          <a:p>
            <a:pPr indent="0" lvl="0" marL="0" rtl="0" algn="ctr">
              <a:lnSpc>
                <a:spcPct val="115000"/>
              </a:lnSpc>
              <a:spcBef>
                <a:spcPts val="0"/>
              </a:spcBef>
              <a:spcAft>
                <a:spcPts val="0"/>
              </a:spcAft>
              <a:buClr>
                <a:schemeClr val="dk1"/>
              </a:buClr>
              <a:buSzPts val="900"/>
              <a:buFont typeface="Arial"/>
              <a:buNone/>
            </a:pPr>
            <a:r>
              <a:rPr b="1" lang="es">
                <a:solidFill>
                  <a:srgbClr val="055CF2"/>
                </a:solidFill>
                <a:latin typeface="Bitter"/>
                <a:ea typeface="Bitter"/>
                <a:cs typeface="Bitter"/>
                <a:sym typeface="Bitter"/>
              </a:rPr>
              <a:t>Técnicas utilizadas</a:t>
            </a:r>
            <a:endParaRPr b="1" sz="1400">
              <a:solidFill>
                <a:srgbClr val="055CF2"/>
              </a:solidFill>
              <a:latin typeface="Bitter"/>
              <a:ea typeface="Bitter"/>
              <a:cs typeface="Bitter"/>
              <a:sym typeface="Bitter"/>
            </a:endParaRPr>
          </a:p>
          <a:p>
            <a:pPr indent="0" lvl="0" marL="0" rtl="0" algn="ctr">
              <a:lnSpc>
                <a:spcPct val="115000"/>
              </a:lnSpc>
              <a:spcBef>
                <a:spcPts val="0"/>
              </a:spcBef>
              <a:spcAft>
                <a:spcPts val="0"/>
              </a:spcAft>
              <a:buClr>
                <a:schemeClr val="dk1"/>
              </a:buClr>
              <a:buSzPts val="900"/>
              <a:buFont typeface="Arial"/>
              <a:buNone/>
            </a:pPr>
            <a:r>
              <a:t/>
            </a:r>
            <a:endParaRPr b="1" sz="14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rPr lang="es" sz="1000">
                <a:solidFill>
                  <a:srgbClr val="414140"/>
                </a:solidFill>
                <a:latin typeface="Montserrat"/>
                <a:ea typeface="Montserrat"/>
                <a:cs typeface="Montserrat"/>
                <a:sym typeface="Montserrat"/>
              </a:rPr>
              <a:t>Se utilizaron diferentes técnicas para levantar la información que se sistematizó en el diagnóstico y en recomendaciones para el sistema de formación y capacitación. A pesar de que se realizó una integración de la información recolectada, cada producto obtenido de las diferentes técnicas puede ser entendido por sí mismo, y profundiza en cierto tipo de información.</a:t>
            </a:r>
            <a:endParaRPr sz="900">
              <a:solidFill>
                <a:srgbClr val="414140"/>
              </a:solidFill>
              <a:latin typeface="Montserrat"/>
              <a:ea typeface="Montserrat"/>
              <a:cs typeface="Montserrat"/>
              <a:sym typeface="Montserrat"/>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5C5"/>
        </a:solidFill>
      </p:bgPr>
    </p:bg>
    <p:spTree>
      <p:nvGrpSpPr>
        <p:cNvPr id="2694" name="Shape 2694"/>
        <p:cNvGrpSpPr/>
        <p:nvPr/>
      </p:nvGrpSpPr>
      <p:grpSpPr>
        <a:xfrm>
          <a:off x="0" y="0"/>
          <a:ext cx="0" cy="0"/>
          <a:chOff x="0" y="0"/>
          <a:chExt cx="0" cy="0"/>
        </a:xfrm>
      </p:grpSpPr>
      <p:sp>
        <p:nvSpPr>
          <p:cNvPr id="2695" name="Google Shape;2695;p152"/>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Referencias</a:t>
            </a:r>
            <a:endParaRPr b="1" i="1" sz="1200">
              <a:solidFill>
                <a:srgbClr val="055CF2"/>
              </a:solidFill>
              <a:latin typeface="Bitter"/>
              <a:ea typeface="Bitter"/>
              <a:cs typeface="Bitter"/>
              <a:sym typeface="Bitter"/>
            </a:endParaRPr>
          </a:p>
        </p:txBody>
      </p:sp>
      <p:sp>
        <p:nvSpPr>
          <p:cNvPr id="2696" name="Google Shape;2696;p152"/>
          <p:cNvSpPr txBox="1"/>
          <p:nvPr/>
        </p:nvSpPr>
        <p:spPr>
          <a:xfrm>
            <a:off x="823497" y="999203"/>
            <a:ext cx="3708600" cy="2996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Clr>
                <a:schemeClr val="dk1"/>
              </a:buClr>
              <a:buSzPts val="1100"/>
              <a:buFont typeface="Arial"/>
              <a:buNone/>
            </a:pPr>
            <a:r>
              <a:rPr lang="es" sz="700">
                <a:solidFill>
                  <a:schemeClr val="dk1"/>
                </a:solidFill>
                <a:latin typeface="Montserrat"/>
                <a:ea typeface="Montserrat"/>
                <a:cs typeface="Montserrat"/>
                <a:sym typeface="Montserrat"/>
              </a:rPr>
              <a:t>Servicio Nacional de Menores (2019). Informe final: Auditoría social. Santiago. </a:t>
            </a:r>
            <a:endParaRPr sz="7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7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s" sz="700">
                <a:solidFill>
                  <a:schemeClr val="dk1"/>
                </a:solidFill>
                <a:latin typeface="Montserrat"/>
                <a:ea typeface="Montserrat"/>
                <a:cs typeface="Montserrat"/>
                <a:sym typeface="Montserrat"/>
              </a:rPr>
              <a:t>Servicio Nacional de Menores. (2018). Cuenta Pública Participativa. Principales cifras Cuenta Pública 2018. Santiago.</a:t>
            </a:r>
            <a:endParaRPr sz="7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7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s" sz="700">
                <a:solidFill>
                  <a:schemeClr val="dk1"/>
                </a:solidFill>
                <a:latin typeface="Montserrat"/>
                <a:ea typeface="Montserrat"/>
                <a:cs typeface="Montserrat"/>
                <a:sym typeface="Montserrat"/>
              </a:rPr>
              <a:t>Sistema de cuidado alternativo residencial. Disponible en: https://www.sename.cl/web/wp-content/uploads/2016/10/Informe-FINAL-Auditoria-Social-08-04-2019.pdf en: https://www.hogardecristo.cl/Libro-Del_dicho_al_derecho.pdf</a:t>
            </a:r>
            <a:endParaRPr sz="7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700">
              <a:solidFill>
                <a:schemeClr val="dk1"/>
              </a:solidFill>
              <a:latin typeface="Montserrat"/>
              <a:ea typeface="Montserrat"/>
              <a:cs typeface="Montserrat"/>
              <a:sym typeface="Montserrat"/>
            </a:endParaRPr>
          </a:p>
          <a:p>
            <a:pPr indent="-292100" lvl="0" marL="292100" rtl="0" algn="just">
              <a:spcBef>
                <a:spcPts val="0"/>
              </a:spcBef>
              <a:spcAft>
                <a:spcPts val="0"/>
              </a:spcAft>
              <a:buClr>
                <a:schemeClr val="dk1"/>
              </a:buClr>
              <a:buSzPts val="1100"/>
              <a:buFont typeface="Arial"/>
              <a:buNone/>
            </a:pPr>
            <a:r>
              <a:rPr lang="es" sz="700">
                <a:solidFill>
                  <a:schemeClr val="dk1"/>
                </a:solidFill>
                <a:latin typeface="Montserrat"/>
                <a:ea typeface="Montserrat"/>
                <a:cs typeface="Montserrat"/>
                <a:sym typeface="Montserrat"/>
              </a:rPr>
              <a:t>UNICEF (2006). Convención sobre los derechos del niño. Madrid: Nuevo Siglo.</a:t>
            </a:r>
            <a:endParaRPr sz="700">
              <a:solidFill>
                <a:schemeClr val="dk1"/>
              </a:solidFill>
              <a:latin typeface="Montserrat"/>
              <a:ea typeface="Montserrat"/>
              <a:cs typeface="Montserrat"/>
              <a:sym typeface="Montserrat"/>
            </a:endParaRPr>
          </a:p>
          <a:p>
            <a:pPr indent="-292100" lvl="0" marL="292100" rtl="0" algn="just">
              <a:spcBef>
                <a:spcPts val="0"/>
              </a:spcBef>
              <a:spcAft>
                <a:spcPts val="0"/>
              </a:spcAft>
              <a:buClr>
                <a:schemeClr val="dk1"/>
              </a:buClr>
              <a:buSzPts val="1100"/>
              <a:buFont typeface="Arial"/>
              <a:buNone/>
            </a:pPr>
            <a:r>
              <a:t/>
            </a:r>
            <a:endParaRPr sz="700">
              <a:solidFill>
                <a:schemeClr val="dk1"/>
              </a:solidFill>
              <a:latin typeface="Montserrat"/>
              <a:ea typeface="Montserrat"/>
              <a:cs typeface="Montserrat"/>
              <a:sym typeface="Montserrat"/>
            </a:endParaRPr>
          </a:p>
          <a:p>
            <a:pPr indent="0" lvl="0" marL="0" rtl="0" algn="just">
              <a:spcBef>
                <a:spcPts val="0"/>
              </a:spcBef>
              <a:spcAft>
                <a:spcPts val="0"/>
              </a:spcAft>
              <a:buClr>
                <a:schemeClr val="dk1"/>
              </a:buClr>
              <a:buSzPts val="1100"/>
              <a:buFont typeface="Arial"/>
              <a:buNone/>
            </a:pPr>
            <a:r>
              <a:rPr b="1" lang="es" sz="700">
                <a:solidFill>
                  <a:schemeClr val="dk1"/>
                </a:solidFill>
                <a:latin typeface="Montserrat"/>
                <a:ea typeface="Montserrat"/>
                <a:cs typeface="Montserrat"/>
                <a:sym typeface="Montserrat"/>
              </a:rPr>
              <a:t>*Nota: Para ver todas las referencias usadas, ir a los documentos de Informe de la Revisión Bibliográfica.</a:t>
            </a:r>
            <a:endParaRPr b="1" sz="700">
              <a:solidFill>
                <a:schemeClr val="dk1"/>
              </a:solidFill>
              <a:latin typeface="Montserrat"/>
              <a:ea typeface="Montserrat"/>
              <a:cs typeface="Montserrat"/>
              <a:sym typeface="Montserrat"/>
            </a:endParaRPr>
          </a:p>
          <a:p>
            <a:pPr indent="-292100" lvl="0" marL="292100" rtl="0" algn="just">
              <a:spcBef>
                <a:spcPts val="0"/>
              </a:spcBef>
              <a:spcAft>
                <a:spcPts val="0"/>
              </a:spcAft>
              <a:buClr>
                <a:schemeClr val="dk1"/>
              </a:buClr>
              <a:buSzPts val="1100"/>
              <a:buFont typeface="Arial"/>
              <a:buNone/>
            </a:pPr>
            <a:r>
              <a:t/>
            </a:r>
            <a:endParaRPr sz="700">
              <a:solidFill>
                <a:schemeClr val="dk1"/>
              </a:solidFill>
              <a:latin typeface="Montserrat"/>
              <a:ea typeface="Montserrat"/>
              <a:cs typeface="Montserrat"/>
              <a:sym typeface="Montserrat"/>
            </a:endParaRPr>
          </a:p>
          <a:p>
            <a:pPr indent="-292100" lvl="0" marL="292100" rtl="0" algn="just">
              <a:spcBef>
                <a:spcPts val="0"/>
              </a:spcBef>
              <a:spcAft>
                <a:spcPts val="0"/>
              </a:spcAft>
              <a:buClr>
                <a:schemeClr val="dk1"/>
              </a:buClr>
              <a:buSzPts val="1100"/>
              <a:buFont typeface="Arial"/>
              <a:buNone/>
            </a:pPr>
            <a:r>
              <a:t/>
            </a:r>
            <a:endParaRPr sz="700">
              <a:solidFill>
                <a:schemeClr val="dk1"/>
              </a:solidFill>
              <a:latin typeface="Montserrat"/>
              <a:ea typeface="Montserrat"/>
              <a:cs typeface="Montserrat"/>
              <a:sym typeface="Montserrat"/>
            </a:endParaRPr>
          </a:p>
          <a:p>
            <a:pPr indent="-292100" lvl="0" marL="292100" rtl="0" algn="just">
              <a:spcBef>
                <a:spcPts val="0"/>
              </a:spcBef>
              <a:spcAft>
                <a:spcPts val="0"/>
              </a:spcAft>
              <a:buClr>
                <a:schemeClr val="dk1"/>
              </a:buClr>
              <a:buSzPts val="1100"/>
              <a:buFont typeface="Arial"/>
              <a:buNone/>
            </a:pPr>
            <a:r>
              <a:t/>
            </a:r>
            <a:endParaRPr sz="7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s" sz="700" u="sng">
                <a:solidFill>
                  <a:schemeClr val="dk1"/>
                </a:solidFill>
                <a:latin typeface="Montserrat"/>
                <a:ea typeface="Montserrat"/>
                <a:cs typeface="Montserrat"/>
                <a:sym typeface="Montserrat"/>
              </a:rPr>
              <a:t>Íconos/fotos</a:t>
            </a:r>
            <a:endParaRPr b="1" sz="7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700">
              <a:solidFill>
                <a:schemeClr val="dk1"/>
              </a:solidFill>
              <a:latin typeface="Montserrat"/>
              <a:ea typeface="Montserrat"/>
              <a:cs typeface="Montserrat"/>
              <a:sym typeface="Montserrat"/>
            </a:endParaRPr>
          </a:p>
          <a:p>
            <a:pPr indent="-234950" lvl="0" marL="381000" rtl="0" algn="l">
              <a:lnSpc>
                <a:spcPct val="115000"/>
              </a:lnSpc>
              <a:spcBef>
                <a:spcPts val="0"/>
              </a:spcBef>
              <a:spcAft>
                <a:spcPts val="0"/>
              </a:spcAft>
              <a:buClr>
                <a:schemeClr val="dk1"/>
              </a:buClr>
              <a:buSzPts val="700"/>
              <a:buFont typeface="Montserrat"/>
              <a:buAutoNum type="arabicPeriod"/>
            </a:pPr>
            <a:r>
              <a:rPr lang="es" sz="700">
                <a:solidFill>
                  <a:schemeClr val="dk1"/>
                </a:solidFill>
                <a:uFill>
                  <a:noFill/>
                </a:uFill>
                <a:latin typeface="Montserrat"/>
                <a:ea typeface="Montserrat"/>
                <a:cs typeface="Montserrat"/>
                <a:sym typeface="Montserrat"/>
                <a:hlinkClick r:id="rId3">
                  <a:extLst>
                    <a:ext uri="{A12FA001-AC4F-418D-AE19-62706E023703}">
                      <ahyp:hlinkClr val="tx"/>
                    </a:ext>
                  </a:extLst>
                </a:hlinkClick>
              </a:rPr>
              <a:t>Aaron Burden</a:t>
            </a:r>
            <a:r>
              <a:rPr lang="es" sz="700">
                <a:solidFill>
                  <a:schemeClr val="dk1"/>
                </a:solidFill>
                <a:latin typeface="Montserrat"/>
                <a:ea typeface="Montserrat"/>
                <a:cs typeface="Montserrat"/>
                <a:sym typeface="Montserrat"/>
              </a:rPr>
              <a:t> de </a:t>
            </a:r>
            <a:r>
              <a:rPr lang="es" sz="700">
                <a:solidFill>
                  <a:schemeClr val="dk1"/>
                </a:solidFill>
                <a:uFill>
                  <a:noFill/>
                </a:uFill>
                <a:latin typeface="Montserrat"/>
                <a:ea typeface="Montserrat"/>
                <a:cs typeface="Montserrat"/>
                <a:sym typeface="Montserrat"/>
                <a:hlinkClick r:id="rId4">
                  <a:extLst>
                    <a:ext uri="{A12FA001-AC4F-418D-AE19-62706E023703}">
                      <ahyp:hlinkClr val="tx"/>
                    </a:ext>
                  </a:extLst>
                </a:hlinkClick>
              </a:rPr>
              <a:t>Unsplash</a:t>
            </a:r>
            <a:endParaRPr sz="700">
              <a:solidFill>
                <a:schemeClr val="dk1"/>
              </a:solidFill>
              <a:latin typeface="Montserrat"/>
              <a:ea typeface="Montserrat"/>
              <a:cs typeface="Montserrat"/>
              <a:sym typeface="Montserrat"/>
            </a:endParaRPr>
          </a:p>
          <a:p>
            <a:pPr indent="-234950" lvl="0" marL="381000" rtl="0" algn="l">
              <a:lnSpc>
                <a:spcPct val="115000"/>
              </a:lnSpc>
              <a:spcBef>
                <a:spcPts val="0"/>
              </a:spcBef>
              <a:spcAft>
                <a:spcPts val="0"/>
              </a:spcAft>
              <a:buClr>
                <a:schemeClr val="dk1"/>
              </a:buClr>
              <a:buSzPts val="700"/>
              <a:buFont typeface="Montserrat"/>
              <a:buAutoNum type="arabicPeriod"/>
            </a:pPr>
            <a:r>
              <a:rPr lang="es" sz="700">
                <a:solidFill>
                  <a:schemeClr val="dk1"/>
                </a:solidFill>
                <a:latin typeface="Montserrat"/>
                <a:ea typeface="Montserrat"/>
                <a:cs typeface="Montserrat"/>
                <a:sym typeface="Montserrat"/>
              </a:rPr>
              <a:t>Deemak Daksina de Noun Project</a:t>
            </a:r>
            <a:endParaRPr sz="700">
              <a:solidFill>
                <a:schemeClr val="dk1"/>
              </a:solidFill>
              <a:latin typeface="Montserrat"/>
              <a:ea typeface="Montserrat"/>
              <a:cs typeface="Montserrat"/>
              <a:sym typeface="Montserrat"/>
            </a:endParaRPr>
          </a:p>
          <a:p>
            <a:pPr indent="-234950" lvl="0" marL="381000" rtl="0" algn="l">
              <a:lnSpc>
                <a:spcPct val="115000"/>
              </a:lnSpc>
              <a:spcBef>
                <a:spcPts val="0"/>
              </a:spcBef>
              <a:spcAft>
                <a:spcPts val="0"/>
              </a:spcAft>
              <a:buClr>
                <a:schemeClr val="dk1"/>
              </a:buClr>
              <a:buSzPts val="700"/>
              <a:buFont typeface="Montserrat"/>
              <a:buAutoNum type="arabicPeriod"/>
            </a:pPr>
            <a:r>
              <a:rPr lang="es" sz="700">
                <a:solidFill>
                  <a:schemeClr val="dk1"/>
                </a:solidFill>
                <a:latin typeface="Montserrat"/>
                <a:ea typeface="Montserrat"/>
                <a:cs typeface="Montserrat"/>
                <a:sym typeface="Montserrat"/>
              </a:rPr>
              <a:t>Tomas Knopp de Noun Project</a:t>
            </a:r>
            <a:endParaRPr sz="700">
              <a:solidFill>
                <a:schemeClr val="dk1"/>
              </a:solidFill>
              <a:latin typeface="Montserrat"/>
              <a:ea typeface="Montserrat"/>
              <a:cs typeface="Montserrat"/>
              <a:sym typeface="Montserrat"/>
            </a:endParaRPr>
          </a:p>
          <a:p>
            <a:pPr indent="-234950" lvl="0" marL="381000" rtl="0" algn="l">
              <a:lnSpc>
                <a:spcPct val="115000"/>
              </a:lnSpc>
              <a:spcBef>
                <a:spcPts val="0"/>
              </a:spcBef>
              <a:spcAft>
                <a:spcPts val="0"/>
              </a:spcAft>
              <a:buClr>
                <a:schemeClr val="dk1"/>
              </a:buClr>
              <a:buSzPts val="700"/>
              <a:buFont typeface="Montserrat"/>
              <a:buAutoNum type="arabicPeriod"/>
            </a:pPr>
            <a:r>
              <a:rPr lang="es" sz="700">
                <a:solidFill>
                  <a:schemeClr val="dk1"/>
                </a:solidFill>
                <a:latin typeface="Montserrat"/>
                <a:ea typeface="Montserrat"/>
                <a:cs typeface="Montserrat"/>
                <a:sym typeface="Montserrat"/>
              </a:rPr>
              <a:t>P Thanga Vignesh de Noun Project</a:t>
            </a:r>
            <a:endParaRPr sz="700">
              <a:solidFill>
                <a:schemeClr val="dk1"/>
              </a:solidFill>
              <a:latin typeface="Montserrat"/>
              <a:ea typeface="Montserrat"/>
              <a:cs typeface="Montserrat"/>
              <a:sym typeface="Montserrat"/>
            </a:endParaRPr>
          </a:p>
          <a:p>
            <a:pPr indent="-234950" lvl="0" marL="381000" rtl="0" algn="l">
              <a:lnSpc>
                <a:spcPct val="115000"/>
              </a:lnSpc>
              <a:spcBef>
                <a:spcPts val="0"/>
              </a:spcBef>
              <a:spcAft>
                <a:spcPts val="0"/>
              </a:spcAft>
              <a:buClr>
                <a:schemeClr val="dk1"/>
              </a:buClr>
              <a:buSzPts val="700"/>
              <a:buFont typeface="Montserrat"/>
              <a:buAutoNum type="arabicPeriod"/>
            </a:pPr>
            <a:r>
              <a:rPr lang="es" sz="700">
                <a:solidFill>
                  <a:schemeClr val="dk1"/>
                </a:solidFill>
                <a:latin typeface="Montserrat"/>
                <a:ea typeface="Montserrat"/>
                <a:cs typeface="Montserrat"/>
                <a:sym typeface="Montserrat"/>
              </a:rPr>
              <a:t>Andreas Vogele de Noun Project</a:t>
            </a:r>
            <a:endParaRPr sz="700">
              <a:solidFill>
                <a:schemeClr val="dk1"/>
              </a:solidFill>
              <a:latin typeface="Montserrat"/>
              <a:ea typeface="Montserrat"/>
              <a:cs typeface="Montserrat"/>
              <a:sym typeface="Montserrat"/>
            </a:endParaRPr>
          </a:p>
          <a:p>
            <a:pPr indent="-234950" lvl="0" marL="381000" rtl="0" algn="l">
              <a:lnSpc>
                <a:spcPct val="115000"/>
              </a:lnSpc>
              <a:spcBef>
                <a:spcPts val="0"/>
              </a:spcBef>
              <a:spcAft>
                <a:spcPts val="0"/>
              </a:spcAft>
              <a:buClr>
                <a:schemeClr val="dk1"/>
              </a:buClr>
              <a:buSzPts val="700"/>
              <a:buFont typeface="Montserrat"/>
              <a:buAutoNum type="arabicPeriod"/>
            </a:pPr>
            <a:r>
              <a:rPr lang="es" sz="700">
                <a:solidFill>
                  <a:schemeClr val="dk1"/>
                </a:solidFill>
                <a:latin typeface="Montserrat"/>
                <a:ea typeface="Montserrat"/>
                <a:cs typeface="Montserrat"/>
                <a:sym typeface="Montserrat"/>
              </a:rPr>
              <a:t>Symbolon de Noun Project</a:t>
            </a:r>
            <a:endParaRPr sz="700">
              <a:solidFill>
                <a:schemeClr val="dk1"/>
              </a:solidFill>
              <a:latin typeface="Montserrat"/>
              <a:ea typeface="Montserrat"/>
              <a:cs typeface="Montserrat"/>
              <a:sym typeface="Montserrat"/>
            </a:endParaRPr>
          </a:p>
          <a:p>
            <a:pPr indent="-234950" lvl="0" marL="381000" rtl="0" algn="l">
              <a:lnSpc>
                <a:spcPct val="115000"/>
              </a:lnSpc>
              <a:spcBef>
                <a:spcPts val="0"/>
              </a:spcBef>
              <a:spcAft>
                <a:spcPts val="0"/>
              </a:spcAft>
              <a:buClr>
                <a:schemeClr val="dk1"/>
              </a:buClr>
              <a:buSzPts val="700"/>
              <a:buFont typeface="Montserrat"/>
              <a:buAutoNum type="arabicPeriod"/>
            </a:pPr>
            <a:r>
              <a:rPr lang="es" sz="700">
                <a:solidFill>
                  <a:schemeClr val="dk1"/>
                </a:solidFill>
                <a:latin typeface="Montserrat"/>
                <a:ea typeface="Montserrat"/>
                <a:cs typeface="Montserrat"/>
                <a:sym typeface="Montserrat"/>
              </a:rPr>
              <a:t>Flatart de Noun Project</a:t>
            </a:r>
            <a:endParaRPr sz="700">
              <a:solidFill>
                <a:schemeClr val="dk1"/>
              </a:solidFill>
              <a:latin typeface="Montserrat"/>
              <a:ea typeface="Montserrat"/>
              <a:cs typeface="Montserrat"/>
              <a:sym typeface="Montserrat"/>
            </a:endParaRPr>
          </a:p>
          <a:p>
            <a:pPr indent="-234950" lvl="0" marL="381000" rtl="0" algn="l">
              <a:lnSpc>
                <a:spcPct val="115000"/>
              </a:lnSpc>
              <a:spcBef>
                <a:spcPts val="0"/>
              </a:spcBef>
              <a:spcAft>
                <a:spcPts val="0"/>
              </a:spcAft>
              <a:buClr>
                <a:schemeClr val="dk1"/>
              </a:buClr>
              <a:buSzPts val="700"/>
              <a:buFont typeface="Montserrat"/>
              <a:buAutoNum type="arabicPeriod"/>
            </a:pPr>
            <a:r>
              <a:rPr lang="es" sz="700">
                <a:solidFill>
                  <a:schemeClr val="dk1"/>
                </a:solidFill>
                <a:latin typeface="Montserrat"/>
                <a:ea typeface="Montserrat"/>
                <a:cs typeface="Montserrat"/>
                <a:sym typeface="Montserrat"/>
              </a:rPr>
              <a:t>Yu Luck de Noun Project</a:t>
            </a:r>
            <a:endParaRPr sz="700">
              <a:solidFill>
                <a:schemeClr val="dk1"/>
              </a:solidFill>
              <a:latin typeface="Montserrat"/>
              <a:ea typeface="Montserrat"/>
              <a:cs typeface="Montserrat"/>
              <a:sym typeface="Montserrat"/>
            </a:endParaRPr>
          </a:p>
          <a:p>
            <a:pPr indent="-234950" lvl="0" marL="381000" rtl="0" algn="l">
              <a:lnSpc>
                <a:spcPct val="115000"/>
              </a:lnSpc>
              <a:spcBef>
                <a:spcPts val="0"/>
              </a:spcBef>
              <a:spcAft>
                <a:spcPts val="0"/>
              </a:spcAft>
              <a:buClr>
                <a:schemeClr val="dk1"/>
              </a:buClr>
              <a:buSzPts val="700"/>
              <a:buFont typeface="Montserrat"/>
              <a:buAutoNum type="arabicPeriod"/>
            </a:pPr>
            <a:r>
              <a:rPr lang="es" sz="700">
                <a:solidFill>
                  <a:schemeClr val="dk1"/>
                </a:solidFill>
                <a:latin typeface="Montserrat"/>
                <a:ea typeface="Montserrat"/>
                <a:cs typeface="Montserrat"/>
                <a:sym typeface="Montserrat"/>
              </a:rPr>
              <a:t>Adrien Coquet de Noun Project</a:t>
            </a:r>
            <a:endParaRPr sz="700">
              <a:solidFill>
                <a:schemeClr val="dk1"/>
              </a:solidFill>
              <a:latin typeface="Montserrat"/>
              <a:ea typeface="Montserrat"/>
              <a:cs typeface="Montserrat"/>
              <a:sym typeface="Montserrat"/>
            </a:endParaRPr>
          </a:p>
          <a:p>
            <a:pPr indent="-234950" lvl="0" marL="381000" rtl="0" algn="l">
              <a:lnSpc>
                <a:spcPct val="115000"/>
              </a:lnSpc>
              <a:spcBef>
                <a:spcPts val="0"/>
              </a:spcBef>
              <a:spcAft>
                <a:spcPts val="0"/>
              </a:spcAft>
              <a:buClr>
                <a:schemeClr val="dk1"/>
              </a:buClr>
              <a:buSzPts val="700"/>
              <a:buFont typeface="Montserrat"/>
              <a:buAutoNum type="arabicPeriod"/>
            </a:pPr>
            <a:r>
              <a:rPr lang="es" sz="700">
                <a:solidFill>
                  <a:schemeClr val="dk1"/>
                </a:solidFill>
                <a:latin typeface="Montserrat"/>
                <a:ea typeface="Montserrat"/>
                <a:cs typeface="Montserrat"/>
                <a:sym typeface="Montserrat"/>
              </a:rPr>
              <a:t>Salvia Santos de Noun Project</a:t>
            </a:r>
            <a:endParaRPr sz="700">
              <a:solidFill>
                <a:schemeClr val="dk1"/>
              </a:solidFill>
              <a:latin typeface="Montserrat"/>
              <a:ea typeface="Montserrat"/>
              <a:cs typeface="Montserrat"/>
              <a:sym typeface="Montserrat"/>
            </a:endParaRPr>
          </a:p>
          <a:p>
            <a:pPr indent="-292100" lvl="0" marL="292100" rtl="0" algn="just">
              <a:spcBef>
                <a:spcPts val="0"/>
              </a:spcBef>
              <a:spcAft>
                <a:spcPts val="0"/>
              </a:spcAft>
              <a:buClr>
                <a:schemeClr val="dk1"/>
              </a:buClr>
              <a:buSzPts val="1100"/>
              <a:buFont typeface="Arial"/>
              <a:buNone/>
            </a:pPr>
            <a:r>
              <a:t/>
            </a:r>
            <a:endParaRPr sz="600">
              <a:solidFill>
                <a:schemeClr val="dk1"/>
              </a:solidFill>
              <a:latin typeface="Montserrat"/>
              <a:ea typeface="Montserrat"/>
              <a:cs typeface="Montserrat"/>
              <a:sym typeface="Montserrat"/>
            </a:endParaRPr>
          </a:p>
          <a:p>
            <a:pPr indent="0" lvl="0" marL="0" rtl="0" algn="l">
              <a:lnSpc>
                <a:spcPct val="115000"/>
              </a:lnSpc>
              <a:spcBef>
                <a:spcPts val="0"/>
              </a:spcBef>
              <a:spcAft>
                <a:spcPts val="800"/>
              </a:spcAft>
              <a:buNone/>
            </a:pPr>
            <a:r>
              <a:t/>
            </a:r>
            <a:endParaRPr sz="700">
              <a:latin typeface="Montserrat"/>
              <a:ea typeface="Montserrat"/>
              <a:cs typeface="Montserrat"/>
              <a:sym typeface="Montserrat"/>
            </a:endParaRPr>
          </a:p>
        </p:txBody>
      </p:sp>
      <p:sp>
        <p:nvSpPr>
          <p:cNvPr id="2697" name="Google Shape;2697;p152"/>
          <p:cNvSpPr/>
          <p:nvPr/>
        </p:nvSpPr>
        <p:spPr>
          <a:xfrm>
            <a:off x="5377500" y="607175"/>
            <a:ext cx="3073513" cy="4014035"/>
          </a:xfrm>
          <a:custGeom>
            <a:rect b="b" l="l" r="r" t="t"/>
            <a:pathLst>
              <a:path extrusionOk="0" h="8822055" w="6177915">
                <a:moveTo>
                  <a:pt x="0" y="8821720"/>
                </a:moveTo>
                <a:lnTo>
                  <a:pt x="6177822" y="8821720"/>
                </a:lnTo>
                <a:lnTo>
                  <a:pt x="6177822" y="0"/>
                </a:lnTo>
                <a:lnTo>
                  <a:pt x="0" y="0"/>
                </a:lnTo>
                <a:lnTo>
                  <a:pt x="0" y="882172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pic>
        <p:nvPicPr>
          <p:cNvPr id="2698" name="Google Shape;2698;p152"/>
          <p:cNvPicPr preferRelativeResize="0"/>
          <p:nvPr/>
        </p:nvPicPr>
        <p:blipFill rotWithShape="1">
          <a:blip r:embed="rId5">
            <a:alphaModFix/>
          </a:blip>
          <a:srcRect b="0" l="15269" r="35267" t="0"/>
          <a:stretch/>
        </p:blipFill>
        <p:spPr>
          <a:xfrm>
            <a:off x="5641175" y="852475"/>
            <a:ext cx="2551449" cy="3438524"/>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02" name="Shape 2702"/>
        <p:cNvGrpSpPr/>
        <p:nvPr/>
      </p:nvGrpSpPr>
      <p:grpSpPr>
        <a:xfrm>
          <a:off x="0" y="0"/>
          <a:ext cx="0" cy="0"/>
          <a:chOff x="0" y="0"/>
          <a:chExt cx="0" cy="0"/>
        </a:xfrm>
      </p:grpSpPr>
      <p:sp>
        <p:nvSpPr>
          <p:cNvPr id="2703" name="Google Shape;2703;p153"/>
          <p:cNvSpPr txBox="1"/>
          <p:nvPr/>
        </p:nvSpPr>
        <p:spPr>
          <a:xfrm>
            <a:off x="389421" y="1871653"/>
            <a:ext cx="2197800" cy="13713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900">
                <a:latin typeface="Montserrat"/>
                <a:ea typeface="Montserrat"/>
                <a:cs typeface="Montserrat"/>
                <a:sym typeface="Montserrat"/>
              </a:rPr>
              <a:t>Se utilizaron diferentes técnicas para levantar la información que se sistematizó en el diagnóstico y en recomendaciones para el sistema de formación y capacitación. A pesar de que se realizó una integración de la información recolectada, cada producto obtenido de las diferentes técnicas puede ser entendido por sí mismo, profundizando en cierto tipo de información.</a:t>
            </a:r>
            <a:endParaRPr sz="900">
              <a:latin typeface="Montserrat"/>
              <a:ea typeface="Montserrat"/>
              <a:cs typeface="Montserrat"/>
              <a:sym typeface="Montserrat"/>
            </a:endParaRPr>
          </a:p>
        </p:txBody>
      </p:sp>
      <p:graphicFrame>
        <p:nvGraphicFramePr>
          <p:cNvPr id="2704" name="Google Shape;2704;p153"/>
          <p:cNvGraphicFramePr/>
          <p:nvPr/>
        </p:nvGraphicFramePr>
        <p:xfrm>
          <a:off x="2764810" y="925023"/>
          <a:ext cx="3000000" cy="3000000"/>
        </p:xfrm>
        <a:graphic>
          <a:graphicData uri="http://schemas.openxmlformats.org/drawingml/2006/table">
            <a:tbl>
              <a:tblPr>
                <a:noFill/>
                <a:tableStyleId>{37A077D9-EE78-4FB7-A1BF-B7B25900B0D2}</a:tableStyleId>
              </a:tblPr>
              <a:tblGrid>
                <a:gridCol w="909700"/>
                <a:gridCol w="2374450"/>
                <a:gridCol w="1877775"/>
                <a:gridCol w="896750"/>
              </a:tblGrid>
              <a:tr h="149525">
                <a:tc>
                  <a:txBody>
                    <a:bodyPr/>
                    <a:lstStyle/>
                    <a:p>
                      <a:pPr indent="0" lvl="0" marL="0" rtl="0" algn="ctr">
                        <a:spcBef>
                          <a:spcPts val="0"/>
                        </a:spcBef>
                        <a:spcAft>
                          <a:spcPts val="0"/>
                        </a:spcAft>
                        <a:buNone/>
                      </a:pPr>
                      <a:r>
                        <a:rPr b="1" lang="es" sz="600">
                          <a:solidFill>
                            <a:srgbClr val="FA5936"/>
                          </a:solidFill>
                          <a:latin typeface="Montserrat"/>
                          <a:ea typeface="Montserrat"/>
                          <a:cs typeface="Montserrat"/>
                          <a:sym typeface="Montserrat"/>
                        </a:rPr>
                        <a:t>Técnica</a:t>
                      </a:r>
                      <a:endParaRPr b="1" sz="600">
                        <a:solidFill>
                          <a:srgbClr val="FA5936"/>
                        </a:solidFill>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c>
                  <a:txBody>
                    <a:bodyPr/>
                    <a:lstStyle/>
                    <a:p>
                      <a:pPr indent="0" lvl="0" marL="0" rtl="0" algn="ctr">
                        <a:spcBef>
                          <a:spcPts val="0"/>
                        </a:spcBef>
                        <a:spcAft>
                          <a:spcPts val="0"/>
                        </a:spcAft>
                        <a:buNone/>
                      </a:pPr>
                      <a:r>
                        <a:rPr b="1" lang="es" sz="600">
                          <a:solidFill>
                            <a:srgbClr val="FA5936"/>
                          </a:solidFill>
                          <a:latin typeface="Montserrat"/>
                          <a:ea typeface="Montserrat"/>
                          <a:cs typeface="Montserrat"/>
                          <a:sym typeface="Montserrat"/>
                        </a:rPr>
                        <a:t>Detalle</a:t>
                      </a:r>
                      <a:endParaRPr b="1" sz="600">
                        <a:solidFill>
                          <a:srgbClr val="FA5936"/>
                        </a:solidFill>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c>
                  <a:txBody>
                    <a:bodyPr/>
                    <a:lstStyle/>
                    <a:p>
                      <a:pPr indent="0" lvl="0" marL="0" rtl="0" algn="ctr">
                        <a:spcBef>
                          <a:spcPts val="0"/>
                        </a:spcBef>
                        <a:spcAft>
                          <a:spcPts val="0"/>
                        </a:spcAft>
                        <a:buNone/>
                      </a:pPr>
                      <a:r>
                        <a:rPr b="1" lang="es" sz="600">
                          <a:solidFill>
                            <a:srgbClr val="FA5936"/>
                          </a:solidFill>
                          <a:latin typeface="Montserrat"/>
                          <a:ea typeface="Montserrat"/>
                          <a:cs typeface="Montserrat"/>
                          <a:sym typeface="Montserrat"/>
                        </a:rPr>
                        <a:t>Entregable de valor</a:t>
                      </a:r>
                      <a:endParaRPr b="1" sz="600">
                        <a:solidFill>
                          <a:srgbClr val="FA5936"/>
                        </a:solidFill>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c>
                  <a:txBody>
                    <a:bodyPr/>
                    <a:lstStyle/>
                    <a:p>
                      <a:pPr indent="0" lvl="0" marL="0" rtl="0" algn="ctr">
                        <a:spcBef>
                          <a:spcPts val="0"/>
                        </a:spcBef>
                        <a:spcAft>
                          <a:spcPts val="0"/>
                        </a:spcAft>
                        <a:buNone/>
                      </a:pPr>
                      <a:r>
                        <a:rPr b="1" lang="es" sz="600">
                          <a:solidFill>
                            <a:srgbClr val="FA5936"/>
                          </a:solidFill>
                          <a:latin typeface="Montserrat"/>
                          <a:ea typeface="Montserrat"/>
                          <a:cs typeface="Montserrat"/>
                          <a:sym typeface="Montserrat"/>
                        </a:rPr>
                        <a:t>Product</a:t>
                      </a:r>
                      <a:r>
                        <a:rPr b="1" lang="es" sz="600">
                          <a:solidFill>
                            <a:srgbClr val="FA5936"/>
                          </a:solidFill>
                          <a:latin typeface="Montserrat"/>
                          <a:ea typeface="Montserrat"/>
                          <a:cs typeface="Montserrat"/>
                          <a:sym typeface="Montserrat"/>
                        </a:rPr>
                        <a:t>o</a:t>
                      </a:r>
                      <a:endParaRPr b="1" sz="600">
                        <a:solidFill>
                          <a:srgbClr val="FA5936"/>
                        </a:solidFill>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r>
              <a:tr h="205025">
                <a:tc>
                  <a:txBody>
                    <a:bodyPr/>
                    <a:lstStyle/>
                    <a:p>
                      <a:pPr indent="0" lvl="0" marL="25400" rtl="0" algn="l">
                        <a:spcBef>
                          <a:spcPts val="0"/>
                        </a:spcBef>
                        <a:spcAft>
                          <a:spcPts val="0"/>
                        </a:spcAft>
                        <a:buNone/>
                      </a:pPr>
                      <a:r>
                        <a:rPr b="1" lang="es" sz="500">
                          <a:solidFill>
                            <a:srgbClr val="9C1FF2"/>
                          </a:solidFill>
                          <a:latin typeface="Montserrat"/>
                          <a:ea typeface="Montserrat"/>
                          <a:cs typeface="Montserrat"/>
                          <a:sym typeface="Montserrat"/>
                        </a:rPr>
                        <a:t>Información sociodemográfica</a:t>
                      </a:r>
                      <a:endParaRPr b="1" sz="500">
                        <a:solidFill>
                          <a:srgbClr val="9C1FF2"/>
                        </a:solidFill>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c>
                  <a:txBody>
                    <a:bodyPr/>
                    <a:lstStyle/>
                    <a:p>
                      <a:pPr indent="0" lvl="0" marL="25400" rtl="0" algn="l">
                        <a:spcBef>
                          <a:spcPts val="0"/>
                        </a:spcBef>
                        <a:spcAft>
                          <a:spcPts val="0"/>
                        </a:spcAft>
                        <a:buNone/>
                      </a:pPr>
                      <a:r>
                        <a:rPr lang="es" sz="500">
                          <a:latin typeface="Montserrat"/>
                          <a:ea typeface="Montserrat"/>
                          <a:cs typeface="Montserrat"/>
                          <a:sym typeface="Montserrat"/>
                        </a:rPr>
                        <a:t>Sistematización de información sociodemográfica disponible respecto a los NNA en residencias, los/as trabajadores/as, y las residencias.</a:t>
                      </a:r>
                      <a:endParaRPr sz="500">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c>
                  <a:txBody>
                    <a:bodyPr/>
                    <a:lstStyle/>
                    <a:p>
                      <a:pPr indent="0" lvl="0" marL="25400" rtl="0" algn="l">
                        <a:spcBef>
                          <a:spcPts val="0"/>
                        </a:spcBef>
                        <a:spcAft>
                          <a:spcPts val="0"/>
                        </a:spcAft>
                        <a:buNone/>
                      </a:pPr>
                      <a:r>
                        <a:rPr lang="es" sz="500">
                          <a:latin typeface="Montserrat"/>
                          <a:ea typeface="Montserrat"/>
                          <a:cs typeface="Montserrat"/>
                          <a:sym typeface="Montserrat"/>
                        </a:rPr>
                        <a:t>Información mínima sobre quiénes son los usuarios del proyecto y el contexto en que se insertan.</a:t>
                      </a:r>
                      <a:endParaRPr sz="500">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c>
                  <a:txBody>
                    <a:bodyPr/>
                    <a:lstStyle/>
                    <a:p>
                      <a:pPr indent="0" lvl="0" marL="25400" rtl="0" algn="ctr">
                        <a:spcBef>
                          <a:spcPts val="0"/>
                        </a:spcBef>
                        <a:spcAft>
                          <a:spcPts val="0"/>
                        </a:spcAft>
                        <a:buNone/>
                      </a:pPr>
                      <a:r>
                        <a:rPr lang="es" sz="500" u="sng">
                          <a:solidFill>
                            <a:schemeClr val="hlink"/>
                          </a:solidFill>
                          <a:latin typeface="Montserrat"/>
                          <a:ea typeface="Montserrat"/>
                          <a:cs typeface="Montserrat"/>
                          <a:sym typeface="Montserrat"/>
                          <a:hlinkClick r:id="rId3"/>
                        </a:rPr>
                        <a:t>Información de caracterización de los usuarios (residencias, trabajadores y NNA)</a:t>
                      </a:r>
                      <a:endParaRPr sz="500">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r>
              <a:tr h="590925">
                <a:tc>
                  <a:txBody>
                    <a:bodyPr/>
                    <a:lstStyle/>
                    <a:p>
                      <a:pPr indent="0" lvl="0" marL="25400" rtl="0" algn="l">
                        <a:spcBef>
                          <a:spcPts val="0"/>
                        </a:spcBef>
                        <a:spcAft>
                          <a:spcPts val="0"/>
                        </a:spcAft>
                        <a:buNone/>
                      </a:pPr>
                      <a:r>
                        <a:rPr b="1" lang="es" sz="500">
                          <a:solidFill>
                            <a:srgbClr val="9C1FF2"/>
                          </a:solidFill>
                          <a:latin typeface="Montserrat"/>
                          <a:ea typeface="Montserrat"/>
                          <a:cs typeface="Montserrat"/>
                          <a:sym typeface="Montserrat"/>
                        </a:rPr>
                        <a:t>Encuesta</a:t>
                      </a:r>
                      <a:endParaRPr b="1" sz="500">
                        <a:solidFill>
                          <a:srgbClr val="9C1FF2"/>
                        </a:solidFill>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c>
                  <a:txBody>
                    <a:bodyPr/>
                    <a:lstStyle/>
                    <a:p>
                      <a:pPr indent="-82550" lvl="0" marL="76200" rtl="0" algn="l">
                        <a:spcBef>
                          <a:spcPts val="0"/>
                        </a:spcBef>
                        <a:spcAft>
                          <a:spcPts val="0"/>
                        </a:spcAft>
                        <a:buSzPts val="500"/>
                        <a:buFont typeface="Montserrat"/>
                        <a:buChar char="●"/>
                      </a:pPr>
                      <a:r>
                        <a:rPr lang="es" sz="500">
                          <a:latin typeface="Montserrat"/>
                          <a:ea typeface="Montserrat"/>
                          <a:cs typeface="Montserrat"/>
                          <a:sym typeface="Montserrat"/>
                        </a:rPr>
                        <a:t>Cuestionario online autoaplicado de aproximadamente 15 minutos. </a:t>
                      </a:r>
                      <a:endParaRPr sz="500">
                        <a:latin typeface="Montserrat"/>
                        <a:ea typeface="Montserrat"/>
                        <a:cs typeface="Montserrat"/>
                        <a:sym typeface="Montserrat"/>
                      </a:endParaRPr>
                    </a:p>
                    <a:p>
                      <a:pPr indent="-82550" lvl="0" marL="76200" rtl="0" algn="l">
                        <a:spcBef>
                          <a:spcPts val="0"/>
                        </a:spcBef>
                        <a:spcAft>
                          <a:spcPts val="0"/>
                        </a:spcAft>
                        <a:buSzPts val="500"/>
                        <a:buFont typeface="Montserrat"/>
                        <a:buChar char="●"/>
                      </a:pPr>
                      <a:r>
                        <a:rPr lang="es" sz="500">
                          <a:latin typeface="Montserrat"/>
                          <a:ea typeface="Montserrat"/>
                          <a:cs typeface="Montserrat"/>
                          <a:sym typeface="Montserrat"/>
                        </a:rPr>
                        <a:t>Participantes: Directores/as, dupla psicosocial, ETD, otros técnicos y profesionales, otros oficios (de OCAS a nivel nacional).</a:t>
                      </a:r>
                      <a:endParaRPr sz="500">
                        <a:latin typeface="Montserrat"/>
                        <a:ea typeface="Montserrat"/>
                        <a:cs typeface="Montserrat"/>
                        <a:sym typeface="Montserrat"/>
                      </a:endParaRPr>
                    </a:p>
                    <a:p>
                      <a:pPr indent="-82550" lvl="0" marL="76200" rtl="0" algn="l">
                        <a:spcBef>
                          <a:spcPts val="0"/>
                        </a:spcBef>
                        <a:spcAft>
                          <a:spcPts val="0"/>
                        </a:spcAft>
                        <a:buSzPts val="500"/>
                        <a:buFont typeface="Montserrat"/>
                        <a:buChar char="●"/>
                      </a:pPr>
                      <a:r>
                        <a:rPr lang="es" sz="500">
                          <a:latin typeface="Montserrat"/>
                          <a:ea typeface="Montserrat"/>
                          <a:cs typeface="Montserrat"/>
                          <a:sym typeface="Montserrat"/>
                        </a:rPr>
                        <a:t>Tasa de respuesta: 17,5% (n total= 856)</a:t>
                      </a:r>
                      <a:endParaRPr sz="500">
                        <a:latin typeface="Montserrat"/>
                        <a:ea typeface="Montserrat"/>
                        <a:cs typeface="Montserrat"/>
                        <a:sym typeface="Montserrat"/>
                      </a:endParaRPr>
                    </a:p>
                    <a:p>
                      <a:pPr indent="-82550" lvl="0" marL="76200" rtl="0" algn="l">
                        <a:spcBef>
                          <a:spcPts val="0"/>
                        </a:spcBef>
                        <a:spcAft>
                          <a:spcPts val="0"/>
                        </a:spcAft>
                        <a:buSzPts val="500"/>
                        <a:buFont typeface="Montserrat"/>
                        <a:buChar char="●"/>
                      </a:pPr>
                      <a:r>
                        <a:rPr lang="es" sz="500">
                          <a:latin typeface="Montserrat"/>
                          <a:ea typeface="Montserrat"/>
                          <a:cs typeface="Montserrat"/>
                          <a:sym typeface="Montserrat"/>
                        </a:rPr>
                        <a:t>Margen de error: 3,04% de error a un 95% nivel de confianza</a:t>
                      </a:r>
                      <a:endParaRPr sz="500">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c>
                  <a:txBody>
                    <a:bodyPr/>
                    <a:lstStyle/>
                    <a:p>
                      <a:pPr indent="0" lvl="0" marL="25400" rtl="0" algn="l">
                        <a:spcBef>
                          <a:spcPts val="0"/>
                        </a:spcBef>
                        <a:spcAft>
                          <a:spcPts val="0"/>
                        </a:spcAft>
                        <a:buNone/>
                      </a:pPr>
                      <a:r>
                        <a:rPr lang="es" sz="500">
                          <a:latin typeface="Montserrat"/>
                          <a:ea typeface="Montserrat"/>
                          <a:cs typeface="Montserrat"/>
                          <a:sym typeface="Montserrat"/>
                        </a:rPr>
                        <a:t>Profundización en las necesidades que los trabajadores manifiestan respecto a sus brechas en el conocimiento y herramientas necesarias para propiciar el bienestar de los NNA en residencias. Esto por medio del trabajo directo con ellos, con sus familias, con el equipo de trabajo de la residencia, y en su desarrollo personal y laboral.</a:t>
                      </a:r>
                      <a:endParaRPr sz="500">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c>
                  <a:txBody>
                    <a:bodyPr/>
                    <a:lstStyle/>
                    <a:p>
                      <a:pPr indent="0" lvl="0" marL="25400" rtl="0" algn="ctr">
                        <a:spcBef>
                          <a:spcPts val="0"/>
                        </a:spcBef>
                        <a:spcAft>
                          <a:spcPts val="0"/>
                        </a:spcAft>
                        <a:buNone/>
                      </a:pPr>
                      <a:r>
                        <a:rPr lang="es" sz="500" u="sng">
                          <a:solidFill>
                            <a:schemeClr val="hlink"/>
                          </a:solidFill>
                          <a:latin typeface="Montserrat"/>
                          <a:ea typeface="Montserrat"/>
                          <a:cs typeface="Montserrat"/>
                          <a:sym typeface="Montserrat"/>
                          <a:hlinkClick r:id="rId4"/>
                        </a:rPr>
                        <a:t>Síntesis de resultados Encuesta Nacional de Necesidades de Formación a Trabajadores/as de Residencias de OCAS</a:t>
                      </a:r>
                      <a:endParaRPr sz="500">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r>
              <a:tr h="462625">
                <a:tc>
                  <a:txBody>
                    <a:bodyPr/>
                    <a:lstStyle/>
                    <a:p>
                      <a:pPr indent="0" lvl="0" marL="25400" rtl="0" algn="l">
                        <a:spcBef>
                          <a:spcPts val="0"/>
                        </a:spcBef>
                        <a:spcAft>
                          <a:spcPts val="0"/>
                        </a:spcAft>
                        <a:buNone/>
                      </a:pPr>
                      <a:r>
                        <a:rPr b="1" lang="es" sz="500">
                          <a:solidFill>
                            <a:srgbClr val="9C1FF2"/>
                          </a:solidFill>
                          <a:latin typeface="Montserrat"/>
                          <a:ea typeface="Montserrat"/>
                          <a:cs typeface="Montserrat"/>
                          <a:sym typeface="Montserrat"/>
                        </a:rPr>
                        <a:t>Entrevistas</a:t>
                      </a:r>
                      <a:endParaRPr b="1" sz="500">
                        <a:solidFill>
                          <a:srgbClr val="9C1FF2"/>
                        </a:solidFill>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c>
                  <a:txBody>
                    <a:bodyPr/>
                    <a:lstStyle/>
                    <a:p>
                      <a:pPr indent="-82550" lvl="0" marL="76200" rtl="0" algn="l">
                        <a:spcBef>
                          <a:spcPts val="0"/>
                        </a:spcBef>
                        <a:spcAft>
                          <a:spcPts val="0"/>
                        </a:spcAft>
                        <a:buSzPts val="500"/>
                        <a:buFont typeface="Montserrat"/>
                        <a:buChar char="●"/>
                      </a:pPr>
                      <a:r>
                        <a:rPr lang="es" sz="500">
                          <a:latin typeface="Montserrat"/>
                          <a:ea typeface="Montserrat"/>
                          <a:cs typeface="Montserrat"/>
                          <a:sym typeface="Montserrat"/>
                        </a:rPr>
                        <a:t>45 entrevistas individuales y grupales semi-estructuradas realizadas de manera virtual y presencial. </a:t>
                      </a:r>
                      <a:endParaRPr sz="500">
                        <a:latin typeface="Montserrat"/>
                        <a:ea typeface="Montserrat"/>
                        <a:cs typeface="Montserrat"/>
                        <a:sym typeface="Montserrat"/>
                      </a:endParaRPr>
                    </a:p>
                    <a:p>
                      <a:pPr indent="-82550" lvl="0" marL="76200" rtl="0" algn="l">
                        <a:spcBef>
                          <a:spcPts val="0"/>
                        </a:spcBef>
                        <a:spcAft>
                          <a:spcPts val="0"/>
                        </a:spcAft>
                        <a:buSzPts val="500"/>
                        <a:buFont typeface="Montserrat"/>
                        <a:buChar char="●"/>
                      </a:pPr>
                      <a:r>
                        <a:rPr lang="es" sz="500">
                          <a:latin typeface="Montserrat"/>
                          <a:ea typeface="Montserrat"/>
                          <a:cs typeface="Montserrat"/>
                          <a:sym typeface="Montserrat"/>
                        </a:rPr>
                        <a:t>Tipo de actores entrevistados: Egresados/as, trabajadores de residencias, instituciones de capacitación, directores regionales de Sename, funcionarios de direcciones regionales, especialistas en formación de OCAS</a:t>
                      </a:r>
                      <a:endParaRPr sz="500">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c>
                  <a:txBody>
                    <a:bodyPr/>
                    <a:lstStyle/>
                    <a:p>
                      <a:pPr indent="0" lvl="0" marL="25400" rtl="0" algn="l">
                        <a:spcBef>
                          <a:spcPts val="0"/>
                        </a:spcBef>
                        <a:spcAft>
                          <a:spcPts val="0"/>
                        </a:spcAft>
                        <a:buNone/>
                      </a:pPr>
                      <a:r>
                        <a:rPr lang="es" sz="500">
                          <a:latin typeface="Montserrat"/>
                          <a:ea typeface="Montserrat"/>
                          <a:cs typeface="Montserrat"/>
                          <a:sym typeface="Montserrat"/>
                        </a:rPr>
                        <a:t>Profundización en las formas y dinámicas de trabajo entre los equipos de las residencias, la </a:t>
                      </a:r>
                      <a:r>
                        <a:rPr lang="es" sz="500">
                          <a:latin typeface="Montserrat"/>
                          <a:ea typeface="Montserrat"/>
                          <a:cs typeface="Montserrat"/>
                          <a:sym typeface="Montserrat"/>
                        </a:rPr>
                        <a:t>percepción</a:t>
                      </a:r>
                      <a:r>
                        <a:rPr lang="es" sz="500">
                          <a:latin typeface="Montserrat"/>
                          <a:ea typeface="Montserrat"/>
                          <a:cs typeface="Montserrat"/>
                          <a:sym typeface="Montserrat"/>
                        </a:rPr>
                        <a:t>  sobre el desempeño laboral entre los actores y la atención hacia los NNA, y los factores clave que determinan el desarrollo y bienestar de los NNA en residencias.</a:t>
                      </a:r>
                      <a:endParaRPr sz="500">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c>
                  <a:txBody>
                    <a:bodyPr/>
                    <a:lstStyle/>
                    <a:p>
                      <a:pPr indent="0" lvl="0" marL="25400" rtl="0" algn="ctr">
                        <a:spcBef>
                          <a:spcPts val="0"/>
                        </a:spcBef>
                        <a:spcAft>
                          <a:spcPts val="0"/>
                        </a:spcAft>
                        <a:buNone/>
                      </a:pPr>
                      <a:r>
                        <a:rPr lang="es" sz="500" u="sng">
                          <a:solidFill>
                            <a:schemeClr val="hlink"/>
                          </a:solidFill>
                          <a:latin typeface="Montserrat"/>
                          <a:ea typeface="Montserrat"/>
                          <a:cs typeface="Montserrat"/>
                          <a:sym typeface="Montserrat"/>
                          <a:hlinkClick r:id="rId5"/>
                        </a:rPr>
                        <a:t>Análisis de entrevistas a actores del sistema residencial</a:t>
                      </a:r>
                      <a:endParaRPr sz="500">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r>
              <a:tr h="65875">
                <a:tc>
                  <a:txBody>
                    <a:bodyPr/>
                    <a:lstStyle/>
                    <a:p>
                      <a:pPr indent="0" lvl="0" marL="25400" rtl="0" algn="l">
                        <a:spcBef>
                          <a:spcPts val="0"/>
                        </a:spcBef>
                        <a:spcAft>
                          <a:spcPts val="0"/>
                        </a:spcAft>
                        <a:buNone/>
                      </a:pPr>
                      <a:r>
                        <a:rPr b="1" lang="es" sz="500">
                          <a:solidFill>
                            <a:srgbClr val="9C1FF2"/>
                          </a:solidFill>
                          <a:latin typeface="Montserrat"/>
                          <a:ea typeface="Montserrat"/>
                          <a:cs typeface="Montserrat"/>
                          <a:sym typeface="Montserrat"/>
                        </a:rPr>
                        <a:t>Mapa de actores y redes</a:t>
                      </a:r>
                      <a:endParaRPr b="1" sz="500">
                        <a:solidFill>
                          <a:srgbClr val="9C1FF2"/>
                        </a:solidFill>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c>
                  <a:txBody>
                    <a:bodyPr/>
                    <a:lstStyle/>
                    <a:p>
                      <a:pPr indent="-82550" lvl="0" marL="76200" rtl="0" algn="l">
                        <a:spcBef>
                          <a:spcPts val="0"/>
                        </a:spcBef>
                        <a:spcAft>
                          <a:spcPts val="0"/>
                        </a:spcAft>
                        <a:buSzPts val="500"/>
                        <a:buFont typeface="Montserrat"/>
                        <a:buChar char="●"/>
                      </a:pPr>
                      <a:r>
                        <a:rPr lang="es" sz="500">
                          <a:latin typeface="Montserrat"/>
                          <a:ea typeface="Montserrat"/>
                          <a:cs typeface="Montserrat"/>
                          <a:sym typeface="Montserrat"/>
                        </a:rPr>
                        <a:t>Levantamiento de un catastro con los actores que rodean a las residencias y al futuro sistema de formación y capacitación de 214 actores que se agruparon en 14 clusters.</a:t>
                      </a:r>
                      <a:endParaRPr sz="500">
                        <a:latin typeface="Montserrat"/>
                        <a:ea typeface="Montserrat"/>
                        <a:cs typeface="Montserrat"/>
                        <a:sym typeface="Montserrat"/>
                      </a:endParaRPr>
                    </a:p>
                    <a:p>
                      <a:pPr indent="-82550" lvl="0" marL="76200" rtl="0" algn="l">
                        <a:spcBef>
                          <a:spcPts val="0"/>
                        </a:spcBef>
                        <a:spcAft>
                          <a:spcPts val="0"/>
                        </a:spcAft>
                        <a:buSzPts val="500"/>
                        <a:buFont typeface="Montserrat"/>
                        <a:buChar char="●"/>
                      </a:pPr>
                      <a:r>
                        <a:rPr lang="es" sz="500">
                          <a:latin typeface="Montserrat"/>
                          <a:ea typeface="Montserrat"/>
                          <a:cs typeface="Montserrat"/>
                          <a:sym typeface="Montserrat"/>
                        </a:rPr>
                        <a:t>Asignación de puntajes respecto al poder/influencia e interés que tiene cada actor en el proyecto.</a:t>
                      </a:r>
                      <a:endParaRPr sz="500">
                        <a:latin typeface="Montserrat"/>
                        <a:ea typeface="Montserrat"/>
                        <a:cs typeface="Montserrat"/>
                        <a:sym typeface="Montserrat"/>
                      </a:endParaRPr>
                    </a:p>
                    <a:p>
                      <a:pPr indent="-82550" lvl="0" marL="76200" rtl="0" algn="l">
                        <a:spcBef>
                          <a:spcPts val="0"/>
                        </a:spcBef>
                        <a:spcAft>
                          <a:spcPts val="0"/>
                        </a:spcAft>
                        <a:buSzPts val="500"/>
                        <a:buFont typeface="Montserrat"/>
                        <a:buChar char="●"/>
                      </a:pPr>
                      <a:r>
                        <a:rPr lang="es" sz="500">
                          <a:latin typeface="Montserrat"/>
                          <a:ea typeface="Montserrat"/>
                          <a:cs typeface="Montserrat"/>
                          <a:sym typeface="Montserrat"/>
                        </a:rPr>
                        <a:t>Clasificación de los actores en clusters que determinan la estrategia de vinculación que se debe adoptar con cada uno para constituirse como suma al proyecto.</a:t>
                      </a:r>
                      <a:endParaRPr sz="500">
                        <a:latin typeface="Montserrat"/>
                        <a:ea typeface="Montserrat"/>
                        <a:cs typeface="Montserrat"/>
                        <a:sym typeface="Montserrat"/>
                      </a:endParaRPr>
                    </a:p>
                    <a:p>
                      <a:pPr indent="-82550" lvl="0" marL="76200" rtl="0" algn="l">
                        <a:spcBef>
                          <a:spcPts val="0"/>
                        </a:spcBef>
                        <a:spcAft>
                          <a:spcPts val="0"/>
                        </a:spcAft>
                        <a:buSzPts val="500"/>
                        <a:buFont typeface="Montserrat"/>
                        <a:buChar char="●"/>
                      </a:pPr>
                      <a:r>
                        <a:rPr lang="es" sz="500">
                          <a:solidFill>
                            <a:schemeClr val="dk1"/>
                          </a:solidFill>
                          <a:latin typeface="Montserrat"/>
                          <a:ea typeface="Montserrat"/>
                          <a:cs typeface="Montserrat"/>
                          <a:sym typeface="Montserrat"/>
                        </a:rPr>
                        <a:t>Se establecen las relaciones actu</a:t>
                      </a:r>
                      <a:r>
                        <a:rPr lang="es" sz="500">
                          <a:solidFill>
                            <a:schemeClr val="dk1"/>
                          </a:solidFill>
                          <a:latin typeface="Montserrat"/>
                          <a:ea typeface="Montserrat"/>
                          <a:cs typeface="Montserrat"/>
                          <a:sym typeface="Montserrat"/>
                        </a:rPr>
                        <a:t>ales entr</a:t>
                      </a:r>
                      <a:r>
                        <a:rPr lang="es" sz="500">
                          <a:solidFill>
                            <a:schemeClr val="dk1"/>
                          </a:solidFill>
                          <a:latin typeface="Montserrat"/>
                          <a:ea typeface="Montserrat"/>
                          <a:cs typeface="Montserrat"/>
                          <a:sym typeface="Montserrat"/>
                        </a:rPr>
                        <a:t>e los actore, evidenciando la centralidad de algunos de ellos en el terreno. </a:t>
                      </a:r>
                      <a:endParaRPr sz="500">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c>
                  <a:txBody>
                    <a:bodyPr/>
                    <a:lstStyle/>
                    <a:p>
                      <a:pPr indent="0" lvl="0" marL="25400" rtl="0" algn="l">
                        <a:spcBef>
                          <a:spcPts val="0"/>
                        </a:spcBef>
                        <a:spcAft>
                          <a:spcPts val="0"/>
                        </a:spcAft>
                        <a:buNone/>
                      </a:pPr>
                      <a:r>
                        <a:rPr lang="es" sz="500">
                          <a:latin typeface="Montserrat"/>
                          <a:ea typeface="Montserrat"/>
                          <a:cs typeface="Montserrat"/>
                          <a:sym typeface="Montserrat"/>
                        </a:rPr>
                        <a:t>Análisis de los actores que interactúan de alguna manera con el sistema de formación, en torno al poder/influencia y el interés en el proyecto. Y </a:t>
                      </a:r>
                      <a:r>
                        <a:rPr lang="es" sz="500">
                          <a:solidFill>
                            <a:schemeClr val="dk1"/>
                          </a:solidFill>
                          <a:latin typeface="Montserrat"/>
                          <a:ea typeface="Montserrat"/>
                          <a:cs typeface="Montserrat"/>
                          <a:sym typeface="Montserrat"/>
                        </a:rPr>
                        <a:t>análisis de las relaciones que actualmente se dan entre los actores.</a:t>
                      </a:r>
                      <a:endParaRPr sz="500">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c>
                  <a:txBody>
                    <a:bodyPr/>
                    <a:lstStyle/>
                    <a:p>
                      <a:pPr indent="0" lvl="0" marL="25400" rtl="0" algn="ctr">
                        <a:spcBef>
                          <a:spcPts val="0"/>
                        </a:spcBef>
                        <a:spcAft>
                          <a:spcPts val="0"/>
                        </a:spcAft>
                        <a:buNone/>
                      </a:pPr>
                      <a:r>
                        <a:rPr lang="es" sz="500" u="sng">
                          <a:solidFill>
                            <a:schemeClr val="hlink"/>
                          </a:solidFill>
                          <a:latin typeface="Montserrat"/>
                          <a:ea typeface="Montserrat"/>
                          <a:cs typeface="Montserrat"/>
                          <a:sym typeface="Montserrat"/>
                          <a:hlinkClick r:id="rId6"/>
                        </a:rPr>
                        <a:t>Análisis de mapa de actores y relaciones del sistema residencial</a:t>
                      </a:r>
                      <a:endParaRPr sz="500">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r>
              <a:tr h="748200">
                <a:tc>
                  <a:txBody>
                    <a:bodyPr/>
                    <a:lstStyle/>
                    <a:p>
                      <a:pPr indent="0" lvl="0" marL="25400" rtl="0" algn="l">
                        <a:spcBef>
                          <a:spcPts val="0"/>
                        </a:spcBef>
                        <a:spcAft>
                          <a:spcPts val="0"/>
                        </a:spcAft>
                        <a:buNone/>
                      </a:pPr>
                      <a:r>
                        <a:rPr b="1" lang="es" sz="500">
                          <a:solidFill>
                            <a:srgbClr val="9C1FF2"/>
                          </a:solidFill>
                          <a:latin typeface="Montserrat"/>
                          <a:ea typeface="Montserrat"/>
                          <a:cs typeface="Montserrat"/>
                          <a:sym typeface="Montserrat"/>
                        </a:rPr>
                        <a:t>Revisión bibliográfica: estudios anteriores y evidencia de resultados</a:t>
                      </a:r>
                      <a:endParaRPr b="1" sz="500">
                        <a:solidFill>
                          <a:srgbClr val="9C1FF2"/>
                        </a:solidFill>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c>
                  <a:txBody>
                    <a:bodyPr/>
                    <a:lstStyle/>
                    <a:p>
                      <a:pPr indent="-82550" lvl="0" marL="76200" rtl="0" algn="l">
                        <a:spcBef>
                          <a:spcPts val="0"/>
                        </a:spcBef>
                        <a:spcAft>
                          <a:spcPts val="0"/>
                        </a:spcAft>
                        <a:buClr>
                          <a:schemeClr val="dk1"/>
                        </a:buClr>
                        <a:buSzPts val="500"/>
                        <a:buFont typeface="Montserrat"/>
                        <a:buChar char="●"/>
                      </a:pPr>
                      <a:r>
                        <a:rPr lang="es" sz="500">
                          <a:solidFill>
                            <a:schemeClr val="dk1"/>
                          </a:solidFill>
                          <a:latin typeface="Montserrat"/>
                          <a:ea typeface="Montserrat"/>
                          <a:cs typeface="Montserrat"/>
                          <a:sym typeface="Montserrat"/>
                        </a:rPr>
                        <a:t>Observaciones respecto a los NNA en acogimiento alternativo y percepción de ellos sobre el sistema de protección.</a:t>
                      </a:r>
                      <a:endParaRPr sz="500">
                        <a:solidFill>
                          <a:schemeClr val="dk1"/>
                        </a:solidFill>
                        <a:latin typeface="Montserrat"/>
                        <a:ea typeface="Montserrat"/>
                        <a:cs typeface="Montserrat"/>
                        <a:sym typeface="Montserrat"/>
                      </a:endParaRPr>
                    </a:p>
                    <a:p>
                      <a:pPr indent="-82550" lvl="0" marL="76200" rtl="0" algn="l">
                        <a:spcBef>
                          <a:spcPts val="0"/>
                        </a:spcBef>
                        <a:spcAft>
                          <a:spcPts val="0"/>
                        </a:spcAft>
                        <a:buClr>
                          <a:schemeClr val="dk1"/>
                        </a:buClr>
                        <a:buSzPts val="500"/>
                        <a:buFont typeface="Montserrat"/>
                        <a:buChar char="●"/>
                      </a:pPr>
                      <a:r>
                        <a:rPr lang="es" sz="500">
                          <a:solidFill>
                            <a:schemeClr val="dk1"/>
                          </a:solidFill>
                          <a:latin typeface="Montserrat"/>
                          <a:ea typeface="Montserrat"/>
                          <a:cs typeface="Montserrat"/>
                          <a:sym typeface="Montserrat"/>
                        </a:rPr>
                        <a:t>Necesidades de capacitación de personas que trabajan con NNA en cuidado alternativo a nivel internacional.</a:t>
                      </a:r>
                      <a:endParaRPr sz="500">
                        <a:solidFill>
                          <a:schemeClr val="dk1"/>
                        </a:solidFill>
                        <a:latin typeface="Montserrat"/>
                        <a:ea typeface="Montserrat"/>
                        <a:cs typeface="Montserrat"/>
                        <a:sym typeface="Montserrat"/>
                      </a:endParaRPr>
                    </a:p>
                    <a:p>
                      <a:pPr indent="-82550" lvl="0" marL="76200" rtl="0" algn="l">
                        <a:spcBef>
                          <a:spcPts val="0"/>
                        </a:spcBef>
                        <a:spcAft>
                          <a:spcPts val="0"/>
                        </a:spcAft>
                        <a:buClr>
                          <a:schemeClr val="dk1"/>
                        </a:buClr>
                        <a:buSzPts val="500"/>
                        <a:buFont typeface="Montserrat"/>
                        <a:buChar char="●"/>
                      </a:pPr>
                      <a:r>
                        <a:rPr lang="es" sz="500">
                          <a:solidFill>
                            <a:schemeClr val="dk1"/>
                          </a:solidFill>
                          <a:latin typeface="Montserrat"/>
                          <a:ea typeface="Montserrat"/>
                          <a:cs typeface="Montserrat"/>
                          <a:sym typeface="Montserrat"/>
                        </a:rPr>
                        <a:t>Aprendizaje de adultos: teoría y práctica.</a:t>
                      </a:r>
                      <a:endParaRPr sz="500">
                        <a:solidFill>
                          <a:schemeClr val="dk1"/>
                        </a:solidFill>
                        <a:latin typeface="Montserrat"/>
                        <a:ea typeface="Montserrat"/>
                        <a:cs typeface="Montserrat"/>
                        <a:sym typeface="Montserrat"/>
                      </a:endParaRPr>
                    </a:p>
                    <a:p>
                      <a:pPr indent="-82550" lvl="0" marL="76200" rtl="0" algn="l">
                        <a:spcBef>
                          <a:spcPts val="0"/>
                        </a:spcBef>
                        <a:spcAft>
                          <a:spcPts val="0"/>
                        </a:spcAft>
                        <a:buClr>
                          <a:schemeClr val="dk1"/>
                        </a:buClr>
                        <a:buSzPts val="500"/>
                        <a:buFont typeface="Montserrat"/>
                        <a:buChar char="●"/>
                      </a:pPr>
                      <a:r>
                        <a:rPr lang="es" sz="500">
                          <a:solidFill>
                            <a:schemeClr val="dk1"/>
                          </a:solidFill>
                          <a:latin typeface="Montserrat"/>
                          <a:ea typeface="Montserrat"/>
                          <a:cs typeface="Montserrat"/>
                          <a:sym typeface="Montserrat"/>
                        </a:rPr>
                        <a:t>Evaluación de resultados de actividades de formación en adultos que trabajan con NNA en cuidado alternativos.</a:t>
                      </a:r>
                      <a:endParaRPr sz="500">
                        <a:solidFill>
                          <a:schemeClr val="dk1"/>
                        </a:solidFill>
                        <a:latin typeface="Montserrat"/>
                        <a:ea typeface="Montserrat"/>
                        <a:cs typeface="Montserrat"/>
                        <a:sym typeface="Montserrat"/>
                      </a:endParaRPr>
                    </a:p>
                    <a:p>
                      <a:pPr indent="-82550" lvl="0" marL="76200" rtl="0" algn="l">
                        <a:spcBef>
                          <a:spcPts val="0"/>
                        </a:spcBef>
                        <a:spcAft>
                          <a:spcPts val="0"/>
                        </a:spcAft>
                        <a:buClr>
                          <a:schemeClr val="dk1"/>
                        </a:buClr>
                        <a:buSzPts val="500"/>
                        <a:buFont typeface="Montserrat"/>
                        <a:buChar char="●"/>
                      </a:pPr>
                      <a:r>
                        <a:rPr lang="es" sz="500">
                          <a:solidFill>
                            <a:schemeClr val="dk1"/>
                          </a:solidFill>
                          <a:latin typeface="Montserrat"/>
                          <a:ea typeface="Montserrat"/>
                          <a:cs typeface="Montserrat"/>
                          <a:sym typeface="Montserrat"/>
                        </a:rPr>
                        <a:t>Sistemas de formación para personas que trabajan en acogimiento alternativo a nivel internacional</a:t>
                      </a:r>
                      <a:endParaRPr sz="500">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c>
                  <a:txBody>
                    <a:bodyPr/>
                    <a:lstStyle/>
                    <a:p>
                      <a:pPr indent="0" lvl="0" marL="25400" rtl="0" algn="l">
                        <a:spcBef>
                          <a:spcPts val="0"/>
                        </a:spcBef>
                        <a:spcAft>
                          <a:spcPts val="0"/>
                        </a:spcAft>
                        <a:buNone/>
                      </a:pPr>
                      <a:r>
                        <a:rPr lang="es" sz="500">
                          <a:latin typeface="Montserrat"/>
                          <a:ea typeface="Montserrat"/>
                          <a:cs typeface="Montserrat"/>
                          <a:sym typeface="Montserrat"/>
                        </a:rPr>
                        <a:t>Profundización en estudios anteriores y evidencia de resultados para establecer estado del arte, referentes y antecedentes respecto al sistema de formación que se quiere implementar.</a:t>
                      </a:r>
                      <a:endParaRPr sz="500">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c>
                  <a:txBody>
                    <a:bodyPr/>
                    <a:lstStyle/>
                    <a:p>
                      <a:pPr indent="0" lvl="0" marL="25400" rtl="0" algn="ctr">
                        <a:spcBef>
                          <a:spcPts val="0"/>
                        </a:spcBef>
                        <a:spcAft>
                          <a:spcPts val="0"/>
                        </a:spcAft>
                        <a:buNone/>
                      </a:pPr>
                      <a:r>
                        <a:rPr lang="es" sz="500" u="sng">
                          <a:solidFill>
                            <a:schemeClr val="hlink"/>
                          </a:solidFill>
                          <a:latin typeface="Montserrat"/>
                          <a:ea typeface="Montserrat"/>
                          <a:cs typeface="Montserrat"/>
                          <a:sym typeface="Montserrat"/>
                          <a:hlinkClick r:id="rId7"/>
                        </a:rPr>
                        <a:t>Revisión bibliográfica</a:t>
                      </a:r>
                      <a:endParaRPr sz="500">
                        <a:latin typeface="Montserrat"/>
                        <a:ea typeface="Montserrat"/>
                        <a:cs typeface="Montserrat"/>
                        <a:sym typeface="Montserrat"/>
                      </a:endParaRPr>
                    </a:p>
                  </a:txBody>
                  <a:tcPr marT="60225" marB="60225" marR="83225" marL="83225" anchor="ctr">
                    <a:lnL cap="flat" cmpd="sng" w="9525">
                      <a:solidFill>
                        <a:srgbClr val="C1CFF4"/>
                      </a:solidFill>
                      <a:prstDash val="solid"/>
                      <a:round/>
                      <a:headEnd len="sm" w="sm" type="none"/>
                      <a:tailEnd len="sm" w="sm" type="none"/>
                    </a:lnL>
                    <a:lnR cap="flat" cmpd="sng" w="9525">
                      <a:solidFill>
                        <a:srgbClr val="C1CFF4"/>
                      </a:solidFill>
                      <a:prstDash val="solid"/>
                      <a:round/>
                      <a:headEnd len="sm" w="sm" type="none"/>
                      <a:tailEnd len="sm" w="sm" type="none"/>
                    </a:lnR>
                    <a:lnT cap="flat" cmpd="sng" w="9525">
                      <a:solidFill>
                        <a:srgbClr val="C1CFF4"/>
                      </a:solidFill>
                      <a:prstDash val="solid"/>
                      <a:round/>
                      <a:headEnd len="sm" w="sm" type="none"/>
                      <a:tailEnd len="sm" w="sm" type="none"/>
                    </a:lnT>
                    <a:lnB cap="flat" cmpd="sng" w="9525">
                      <a:solidFill>
                        <a:srgbClr val="C1CFF4"/>
                      </a:solidFill>
                      <a:prstDash val="solid"/>
                      <a:round/>
                      <a:headEnd len="sm" w="sm" type="none"/>
                      <a:tailEnd len="sm" w="sm" type="none"/>
                    </a:lnB>
                  </a:tcPr>
                </a:tc>
              </a:tr>
            </a:tbl>
          </a:graphicData>
        </a:graphic>
      </p:graphicFrame>
      <p:sp>
        <p:nvSpPr>
          <p:cNvPr id="2705" name="Google Shape;2705;p153"/>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Técnicas utilizadas</a:t>
            </a:r>
            <a:endParaRPr b="1" i="1" sz="1200">
              <a:solidFill>
                <a:srgbClr val="055CF2"/>
              </a:solidFill>
              <a:latin typeface="Bitter"/>
              <a:ea typeface="Bitter"/>
              <a:cs typeface="Bitter"/>
              <a:sym typeface="Bitte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DEF0F5"/>
        </a:solidFill>
      </p:bgPr>
    </p:bg>
    <p:spTree>
      <p:nvGrpSpPr>
        <p:cNvPr id="2709" name="Shape 2709"/>
        <p:cNvGrpSpPr/>
        <p:nvPr/>
      </p:nvGrpSpPr>
      <p:grpSpPr>
        <a:xfrm>
          <a:off x="0" y="0"/>
          <a:ext cx="0" cy="0"/>
          <a:chOff x="0" y="0"/>
          <a:chExt cx="0" cy="0"/>
        </a:xfrm>
      </p:grpSpPr>
      <p:sp>
        <p:nvSpPr>
          <p:cNvPr id="2710" name="Google Shape;2710;p154"/>
          <p:cNvSpPr txBox="1"/>
          <p:nvPr>
            <p:ph type="title"/>
          </p:nvPr>
        </p:nvSpPr>
        <p:spPr>
          <a:xfrm>
            <a:off x="351396" y="434175"/>
            <a:ext cx="6805200" cy="1185300"/>
          </a:xfrm>
          <a:prstGeom prst="rect">
            <a:avLst/>
          </a:prstGeom>
          <a:noFill/>
          <a:ln>
            <a:noFill/>
          </a:ln>
        </p:spPr>
        <p:txBody>
          <a:bodyPr anchorCtr="0" anchor="t" bIns="0" lIns="0" spcFirstLastPara="1" rIns="0" wrap="square" tIns="5475">
            <a:noAutofit/>
          </a:bodyPr>
          <a:lstStyle/>
          <a:p>
            <a:pPr indent="0" lvl="0" marL="0" rtl="0" algn="l">
              <a:lnSpc>
                <a:spcPct val="105285"/>
              </a:lnSpc>
              <a:spcBef>
                <a:spcPts val="0"/>
              </a:spcBef>
              <a:spcAft>
                <a:spcPts val="0"/>
              </a:spcAft>
              <a:buNone/>
            </a:pPr>
            <a:r>
              <a:rPr lang="es">
                <a:solidFill>
                  <a:srgbClr val="FA5936"/>
                </a:solidFill>
                <a:latin typeface="Bitter"/>
                <a:ea typeface="Bitter"/>
                <a:cs typeface="Bitter"/>
                <a:sym typeface="Bitter"/>
              </a:rPr>
              <a:t>Síntesis de resultados</a:t>
            </a:r>
            <a:endParaRPr>
              <a:solidFill>
                <a:srgbClr val="FA5936"/>
              </a:solidFill>
              <a:latin typeface="Bitter"/>
              <a:ea typeface="Bitter"/>
              <a:cs typeface="Bitter"/>
              <a:sym typeface="Bitter"/>
            </a:endParaRPr>
          </a:p>
          <a:p>
            <a:pPr indent="0" lvl="0" marL="0" rtl="0" algn="l">
              <a:lnSpc>
                <a:spcPct val="105285"/>
              </a:lnSpc>
              <a:spcBef>
                <a:spcPts val="0"/>
              </a:spcBef>
              <a:spcAft>
                <a:spcPts val="0"/>
              </a:spcAft>
              <a:buNone/>
            </a:pPr>
            <a:r>
              <a:rPr lang="es" sz="4400">
                <a:solidFill>
                  <a:srgbClr val="FA5936"/>
                </a:solidFill>
                <a:latin typeface="Bitter"/>
                <a:ea typeface="Bitter"/>
                <a:cs typeface="Bitter"/>
                <a:sym typeface="Bitter"/>
              </a:rPr>
              <a:t>Fase diagnóstico</a:t>
            </a:r>
            <a:endParaRPr sz="4400">
              <a:latin typeface="Bitter"/>
              <a:ea typeface="Bitter"/>
              <a:cs typeface="Bitter"/>
              <a:sym typeface="Bitter"/>
            </a:endParaRPr>
          </a:p>
        </p:txBody>
      </p:sp>
      <p:pic>
        <p:nvPicPr>
          <p:cNvPr id="2711" name="Google Shape;2711;p154"/>
          <p:cNvPicPr preferRelativeResize="0"/>
          <p:nvPr/>
        </p:nvPicPr>
        <p:blipFill>
          <a:blip r:embed="rId3">
            <a:alphaModFix/>
          </a:blip>
          <a:stretch>
            <a:fillRect/>
          </a:stretch>
        </p:blipFill>
        <p:spPr>
          <a:xfrm>
            <a:off x="8344150" y="171875"/>
            <a:ext cx="623225" cy="932125"/>
          </a:xfrm>
          <a:prstGeom prst="rect">
            <a:avLst/>
          </a:prstGeom>
          <a:noFill/>
          <a:ln>
            <a:noFill/>
          </a:ln>
        </p:spPr>
      </p:pic>
      <p:pic>
        <p:nvPicPr>
          <p:cNvPr id="2712" name="Google Shape;2712;p154"/>
          <p:cNvPicPr preferRelativeResize="0"/>
          <p:nvPr/>
        </p:nvPicPr>
        <p:blipFill>
          <a:blip r:embed="rId4">
            <a:alphaModFix/>
          </a:blip>
          <a:stretch>
            <a:fillRect/>
          </a:stretch>
        </p:blipFill>
        <p:spPr>
          <a:xfrm>
            <a:off x="152400" y="1771875"/>
            <a:ext cx="7230294" cy="3219225"/>
          </a:xfrm>
          <a:prstGeom prst="rect">
            <a:avLst/>
          </a:prstGeom>
          <a:noFill/>
          <a:ln>
            <a:noFill/>
          </a:ln>
        </p:spPr>
      </p:pic>
      <p:sp>
        <p:nvSpPr>
          <p:cNvPr id="2713" name="Google Shape;2713;p154"/>
          <p:cNvSpPr txBox="1"/>
          <p:nvPr>
            <p:ph type="title"/>
          </p:nvPr>
        </p:nvSpPr>
        <p:spPr>
          <a:xfrm>
            <a:off x="7306872" y="4661400"/>
            <a:ext cx="1660500" cy="367800"/>
          </a:xfrm>
          <a:prstGeom prst="rect">
            <a:avLst/>
          </a:prstGeom>
          <a:noFill/>
          <a:ln>
            <a:noFill/>
          </a:ln>
        </p:spPr>
        <p:txBody>
          <a:bodyPr anchorCtr="0" anchor="t" bIns="0" lIns="0" spcFirstLastPara="1" rIns="0" wrap="square" tIns="5475">
            <a:noAutofit/>
          </a:bodyPr>
          <a:lstStyle/>
          <a:p>
            <a:pPr indent="0" lvl="0" marL="0" rtl="0" algn="r">
              <a:lnSpc>
                <a:spcPct val="105285"/>
              </a:lnSpc>
              <a:spcBef>
                <a:spcPts val="0"/>
              </a:spcBef>
              <a:spcAft>
                <a:spcPts val="0"/>
              </a:spcAft>
              <a:buNone/>
            </a:pPr>
            <a:r>
              <a:rPr lang="es" sz="1500">
                <a:solidFill>
                  <a:srgbClr val="21217F"/>
                </a:solidFill>
                <a:latin typeface="Bitter"/>
                <a:ea typeface="Bitter"/>
                <a:cs typeface="Bitter"/>
                <a:sym typeface="Bitter"/>
              </a:rPr>
              <a:t>Mayo 2020</a:t>
            </a:r>
            <a:endParaRPr sz="3300">
              <a:solidFill>
                <a:srgbClr val="21217F"/>
              </a:solidFill>
              <a:latin typeface="Bitter"/>
              <a:ea typeface="Bitter"/>
              <a:cs typeface="Bitter"/>
              <a:sym typeface="Bitt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6" name="Shape 276"/>
        <p:cNvGrpSpPr/>
        <p:nvPr/>
      </p:nvGrpSpPr>
      <p:grpSpPr>
        <a:xfrm>
          <a:off x="0" y="0"/>
          <a:ext cx="0" cy="0"/>
          <a:chOff x="0" y="0"/>
          <a:chExt cx="0" cy="0"/>
        </a:xfrm>
      </p:grpSpPr>
      <p:sp>
        <p:nvSpPr>
          <p:cNvPr id="277" name="Google Shape;277;p36"/>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78" name="Google Shape;278;p36"/>
          <p:cNvSpPr txBox="1"/>
          <p:nvPr/>
        </p:nvSpPr>
        <p:spPr>
          <a:xfrm flipH="1">
            <a:off x="675200" y="721137"/>
            <a:ext cx="1655700" cy="240600"/>
          </a:xfrm>
          <a:prstGeom prst="rect">
            <a:avLst/>
          </a:prstGeom>
          <a:noFill/>
          <a:ln>
            <a:noFill/>
          </a:ln>
        </p:spPr>
        <p:txBody>
          <a:bodyPr anchorCtr="0" anchor="t" bIns="0" lIns="0" spcFirstLastPara="1" rIns="0" wrap="square" tIns="5775">
            <a:noAutofit/>
          </a:bodyPr>
          <a:lstStyle/>
          <a:p>
            <a:pPr indent="0" lvl="0" marL="0" marR="0" rtl="0" algn="l">
              <a:lnSpc>
                <a:spcPct val="100000"/>
              </a:lnSpc>
              <a:spcBef>
                <a:spcPts val="0"/>
              </a:spcBef>
              <a:spcAft>
                <a:spcPts val="0"/>
              </a:spcAft>
              <a:buNone/>
            </a:pPr>
            <a:r>
              <a:rPr b="1" lang="es" sz="1200">
                <a:solidFill>
                  <a:srgbClr val="FA5936"/>
                </a:solidFill>
                <a:latin typeface="Bitter"/>
                <a:ea typeface="Bitter"/>
                <a:cs typeface="Bitter"/>
                <a:sym typeface="Bitter"/>
              </a:rPr>
              <a:t>Encuesta</a:t>
            </a:r>
            <a:endParaRPr sz="1200">
              <a:latin typeface="Bitter"/>
              <a:ea typeface="Bitter"/>
              <a:cs typeface="Bitter"/>
              <a:sym typeface="Bitter"/>
            </a:endParaRPr>
          </a:p>
        </p:txBody>
      </p:sp>
      <p:sp>
        <p:nvSpPr>
          <p:cNvPr id="279" name="Google Shape;279;p36"/>
          <p:cNvSpPr txBox="1"/>
          <p:nvPr/>
        </p:nvSpPr>
        <p:spPr>
          <a:xfrm>
            <a:off x="675201" y="2681375"/>
            <a:ext cx="952500" cy="240600"/>
          </a:xfrm>
          <a:prstGeom prst="rect">
            <a:avLst/>
          </a:prstGeom>
          <a:noFill/>
          <a:ln>
            <a:noFill/>
          </a:ln>
        </p:spPr>
        <p:txBody>
          <a:bodyPr anchorCtr="0" anchor="t" bIns="0" lIns="0" spcFirstLastPara="1" rIns="0" wrap="square" tIns="5775">
            <a:noAutofit/>
          </a:bodyPr>
          <a:lstStyle/>
          <a:p>
            <a:pPr indent="0" lvl="0" marL="0" marR="0" rtl="0" algn="l">
              <a:lnSpc>
                <a:spcPct val="100000"/>
              </a:lnSpc>
              <a:spcBef>
                <a:spcPts val="0"/>
              </a:spcBef>
              <a:spcAft>
                <a:spcPts val="0"/>
              </a:spcAft>
              <a:buNone/>
            </a:pPr>
            <a:r>
              <a:rPr b="1" lang="es" sz="1200">
                <a:solidFill>
                  <a:srgbClr val="F20A66"/>
                </a:solidFill>
                <a:latin typeface="Bitter"/>
                <a:ea typeface="Bitter"/>
                <a:cs typeface="Bitter"/>
                <a:sym typeface="Bitter"/>
              </a:rPr>
              <a:t>Entrevista</a:t>
            </a:r>
            <a:endParaRPr sz="1200">
              <a:latin typeface="Bitter"/>
              <a:ea typeface="Bitter"/>
              <a:cs typeface="Bitter"/>
              <a:sym typeface="Bitter"/>
            </a:endParaRPr>
          </a:p>
        </p:txBody>
      </p:sp>
      <p:sp>
        <p:nvSpPr>
          <p:cNvPr id="280" name="Google Shape;280;p36"/>
          <p:cNvSpPr txBox="1"/>
          <p:nvPr/>
        </p:nvSpPr>
        <p:spPr>
          <a:xfrm>
            <a:off x="2033675" y="1394666"/>
            <a:ext cx="2182800" cy="391200"/>
          </a:xfrm>
          <a:prstGeom prst="rect">
            <a:avLst/>
          </a:prstGeom>
          <a:noFill/>
          <a:ln>
            <a:noFill/>
          </a:ln>
        </p:spPr>
        <p:txBody>
          <a:bodyPr anchorCtr="0" anchor="t" bIns="0" lIns="0" spcFirstLastPara="1" rIns="0" wrap="square" tIns="26550">
            <a:noAutofit/>
          </a:bodyPr>
          <a:lstStyle/>
          <a:p>
            <a:pPr indent="0" lvl="0" marL="0" marR="0" rtl="0" algn="l">
              <a:lnSpc>
                <a:spcPct val="100000"/>
              </a:lnSpc>
              <a:spcBef>
                <a:spcPts val="100"/>
              </a:spcBef>
              <a:spcAft>
                <a:spcPts val="0"/>
              </a:spcAft>
              <a:buNone/>
            </a:pPr>
            <a:r>
              <a:rPr lang="es" sz="900">
                <a:solidFill>
                  <a:srgbClr val="414140"/>
                </a:solidFill>
                <a:latin typeface="Montserrat"/>
                <a:ea typeface="Montserrat"/>
                <a:cs typeface="Montserrat"/>
                <a:sym typeface="Montserrat"/>
              </a:rPr>
              <a:t>Directores/as, dupla psicosocial, ETD, otros  técnicos y profesionales, otros oficios (de OCAS a  nivel nacional). </a:t>
            </a:r>
            <a:endParaRPr sz="900">
              <a:solidFill>
                <a:srgbClr val="414140"/>
              </a:solidFill>
              <a:latin typeface="Montserrat"/>
              <a:ea typeface="Montserrat"/>
              <a:cs typeface="Montserrat"/>
              <a:sym typeface="Montserrat"/>
            </a:endParaRPr>
          </a:p>
          <a:p>
            <a:pPr indent="0" lvl="0" marL="0" marR="0" rtl="0" algn="l">
              <a:lnSpc>
                <a:spcPct val="100000"/>
              </a:lnSpc>
              <a:spcBef>
                <a:spcPts val="100"/>
              </a:spcBef>
              <a:spcAft>
                <a:spcPts val="0"/>
              </a:spcAft>
              <a:buNone/>
            </a:pPr>
            <a:r>
              <a:t/>
            </a:r>
            <a:endParaRPr sz="900">
              <a:solidFill>
                <a:srgbClr val="414140"/>
              </a:solidFill>
              <a:latin typeface="Montserrat"/>
              <a:ea typeface="Montserrat"/>
              <a:cs typeface="Montserrat"/>
              <a:sym typeface="Montserrat"/>
            </a:endParaRPr>
          </a:p>
        </p:txBody>
      </p:sp>
      <p:sp>
        <p:nvSpPr>
          <p:cNvPr id="281" name="Google Shape;281;p36"/>
          <p:cNvSpPr txBox="1"/>
          <p:nvPr/>
        </p:nvSpPr>
        <p:spPr>
          <a:xfrm>
            <a:off x="751400" y="899350"/>
            <a:ext cx="2749200" cy="34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900">
                <a:solidFill>
                  <a:srgbClr val="414140"/>
                </a:solidFill>
                <a:latin typeface="Montserrat"/>
                <a:ea typeface="Montserrat"/>
                <a:cs typeface="Montserrat"/>
                <a:sym typeface="Montserrat"/>
              </a:rPr>
              <a:t>Se realizó un cuestionario online autoaplicado en el que participaron:</a:t>
            </a:r>
            <a:endParaRPr sz="900">
              <a:solidFill>
                <a:srgbClr val="414140"/>
              </a:solidFill>
              <a:latin typeface="Montserrat"/>
              <a:ea typeface="Montserrat"/>
              <a:cs typeface="Montserrat"/>
              <a:sym typeface="Montserrat"/>
            </a:endParaRPr>
          </a:p>
          <a:p>
            <a:pPr indent="0" lvl="0" marL="0" rtl="0" algn="l">
              <a:spcBef>
                <a:spcPts val="0"/>
              </a:spcBef>
              <a:spcAft>
                <a:spcPts val="0"/>
              </a:spcAft>
              <a:buNone/>
            </a:pPr>
            <a:r>
              <a:t/>
            </a:r>
            <a:endParaRPr sz="900">
              <a:solidFill>
                <a:srgbClr val="414140"/>
              </a:solidFill>
              <a:latin typeface="Montserrat"/>
              <a:ea typeface="Montserrat"/>
              <a:cs typeface="Montserrat"/>
              <a:sym typeface="Montserrat"/>
            </a:endParaRPr>
          </a:p>
        </p:txBody>
      </p:sp>
      <p:sp>
        <p:nvSpPr>
          <p:cNvPr id="282" name="Google Shape;282;p36"/>
          <p:cNvSpPr/>
          <p:nvPr/>
        </p:nvSpPr>
        <p:spPr>
          <a:xfrm>
            <a:off x="855925" y="1357575"/>
            <a:ext cx="1074300" cy="574800"/>
          </a:xfrm>
          <a:prstGeom prst="rect">
            <a:avLst/>
          </a:prstGeom>
          <a:solidFill>
            <a:srgbClr val="FA59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6"/>
          <p:cNvSpPr txBox="1"/>
          <p:nvPr/>
        </p:nvSpPr>
        <p:spPr>
          <a:xfrm>
            <a:off x="762475" y="2208988"/>
            <a:ext cx="1458600" cy="27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 sz="800">
                <a:solidFill>
                  <a:srgbClr val="D99466"/>
                </a:solidFill>
                <a:latin typeface="Bitter"/>
                <a:ea typeface="Bitter"/>
                <a:cs typeface="Bitter"/>
                <a:sym typeface="Bitter"/>
              </a:rPr>
              <a:t>Tasa de respuesta</a:t>
            </a:r>
            <a:endParaRPr b="1" sz="800">
              <a:solidFill>
                <a:srgbClr val="D99466"/>
              </a:solidFill>
              <a:latin typeface="Bitter"/>
              <a:ea typeface="Bitter"/>
              <a:cs typeface="Bitter"/>
              <a:sym typeface="Bitter"/>
            </a:endParaRPr>
          </a:p>
        </p:txBody>
      </p:sp>
      <p:sp>
        <p:nvSpPr>
          <p:cNvPr id="284" name="Google Shape;284;p36"/>
          <p:cNvSpPr txBox="1"/>
          <p:nvPr>
            <p:ph type="title"/>
          </p:nvPr>
        </p:nvSpPr>
        <p:spPr>
          <a:xfrm>
            <a:off x="872166" y="1898784"/>
            <a:ext cx="952500" cy="473100"/>
          </a:xfrm>
          <a:prstGeom prst="rect">
            <a:avLst/>
          </a:prstGeom>
          <a:noFill/>
          <a:ln>
            <a:noFill/>
          </a:ln>
        </p:spPr>
        <p:txBody>
          <a:bodyPr anchorCtr="0" anchor="ctr" bIns="0" lIns="0" spcFirstLastPara="1" rIns="0" wrap="square" tIns="5775">
            <a:noAutofit/>
          </a:bodyPr>
          <a:lstStyle/>
          <a:p>
            <a:pPr indent="0" lvl="0" marL="0" rtl="0" algn="l">
              <a:lnSpc>
                <a:spcPct val="100000"/>
              </a:lnSpc>
              <a:spcBef>
                <a:spcPts val="0"/>
              </a:spcBef>
              <a:spcAft>
                <a:spcPts val="0"/>
              </a:spcAft>
              <a:buNone/>
            </a:pPr>
            <a:r>
              <a:rPr b="1" lang="es" sz="1800">
                <a:solidFill>
                  <a:srgbClr val="FCD608"/>
                </a:solidFill>
                <a:latin typeface="Bitter"/>
                <a:ea typeface="Bitter"/>
                <a:cs typeface="Bitter"/>
                <a:sym typeface="Bitter"/>
              </a:rPr>
              <a:t>17,5%</a:t>
            </a:r>
            <a:endParaRPr sz="1800">
              <a:solidFill>
                <a:srgbClr val="FCD608"/>
              </a:solidFill>
              <a:latin typeface="Bitter"/>
              <a:ea typeface="Bitter"/>
              <a:cs typeface="Bitter"/>
              <a:sym typeface="Bitter"/>
            </a:endParaRPr>
          </a:p>
        </p:txBody>
      </p:sp>
      <p:cxnSp>
        <p:nvCxnSpPr>
          <p:cNvPr id="285" name="Google Shape;285;p36"/>
          <p:cNvCxnSpPr/>
          <p:nvPr/>
        </p:nvCxnSpPr>
        <p:spPr>
          <a:xfrm>
            <a:off x="4469359" y="502728"/>
            <a:ext cx="0" cy="4225500"/>
          </a:xfrm>
          <a:prstGeom prst="straightConnector1">
            <a:avLst/>
          </a:prstGeom>
          <a:noFill/>
          <a:ln cap="flat" cmpd="sng" w="9525">
            <a:solidFill>
              <a:srgbClr val="888888"/>
            </a:solidFill>
            <a:prstDash val="solid"/>
            <a:round/>
            <a:headEnd len="med" w="med" type="none"/>
            <a:tailEnd len="med" w="med" type="none"/>
          </a:ln>
        </p:spPr>
      </p:cxnSp>
      <p:sp>
        <p:nvSpPr>
          <p:cNvPr id="286" name="Google Shape;286;p36"/>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Síntesis de resultados  Fase Diagnóstico</a:t>
            </a:r>
            <a:endParaRPr sz="700">
              <a:latin typeface="Montserrat Light"/>
              <a:ea typeface="Montserrat Light"/>
              <a:cs typeface="Montserrat Light"/>
              <a:sym typeface="Montserrat Light"/>
            </a:endParaRPr>
          </a:p>
        </p:txBody>
      </p:sp>
      <p:sp>
        <p:nvSpPr>
          <p:cNvPr id="287" name="Google Shape;287;p36"/>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4FC9A3"/>
                </a:solidFill>
                <a:latin typeface="Bitter"/>
                <a:ea typeface="Bitter"/>
                <a:cs typeface="Bitter"/>
                <a:sym typeface="Bitter"/>
              </a:rPr>
              <a:t>Técnicas utilizadas:</a:t>
            </a:r>
            <a:endParaRPr b="1" i="1" sz="1200">
              <a:solidFill>
                <a:srgbClr val="4FC9A3"/>
              </a:solidFill>
              <a:latin typeface="Bitter"/>
              <a:ea typeface="Bitter"/>
              <a:cs typeface="Bitter"/>
              <a:sym typeface="Bitter"/>
            </a:endParaRPr>
          </a:p>
        </p:txBody>
      </p:sp>
      <p:sp>
        <p:nvSpPr>
          <p:cNvPr id="288" name="Google Shape;288;p36"/>
          <p:cNvSpPr txBox="1"/>
          <p:nvPr/>
        </p:nvSpPr>
        <p:spPr>
          <a:xfrm>
            <a:off x="885952" y="1391114"/>
            <a:ext cx="1014300" cy="54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3200">
                <a:solidFill>
                  <a:srgbClr val="FFFFFF"/>
                </a:solidFill>
                <a:latin typeface="Bitter"/>
                <a:ea typeface="Bitter"/>
                <a:cs typeface="Bitter"/>
                <a:sym typeface="Bitter"/>
              </a:rPr>
              <a:t>8</a:t>
            </a:r>
            <a:r>
              <a:rPr b="1" lang="es" sz="3200">
                <a:solidFill>
                  <a:srgbClr val="FFFFFF"/>
                </a:solidFill>
                <a:latin typeface="Bitter"/>
                <a:ea typeface="Bitter"/>
                <a:cs typeface="Bitter"/>
                <a:sym typeface="Bitter"/>
              </a:rPr>
              <a:t>56</a:t>
            </a:r>
            <a:endParaRPr>
              <a:latin typeface="Times New Roman"/>
              <a:ea typeface="Times New Roman"/>
              <a:cs typeface="Times New Roman"/>
              <a:sym typeface="Times New Roman"/>
            </a:endParaRPr>
          </a:p>
        </p:txBody>
      </p:sp>
      <p:sp>
        <p:nvSpPr>
          <p:cNvPr id="289" name="Google Shape;289;p36"/>
          <p:cNvSpPr/>
          <p:nvPr/>
        </p:nvSpPr>
        <p:spPr>
          <a:xfrm>
            <a:off x="885950" y="3193650"/>
            <a:ext cx="1074300" cy="574800"/>
          </a:xfrm>
          <a:prstGeom prst="rect">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6"/>
          <p:cNvSpPr txBox="1"/>
          <p:nvPr/>
        </p:nvSpPr>
        <p:spPr>
          <a:xfrm>
            <a:off x="915977" y="3227189"/>
            <a:ext cx="1014300" cy="54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3200">
                <a:solidFill>
                  <a:srgbClr val="FFFFFF"/>
                </a:solidFill>
                <a:latin typeface="Bitter"/>
                <a:ea typeface="Bitter"/>
                <a:cs typeface="Bitter"/>
                <a:sym typeface="Bitter"/>
              </a:rPr>
              <a:t>45</a:t>
            </a:r>
            <a:endParaRPr>
              <a:latin typeface="Times New Roman"/>
              <a:ea typeface="Times New Roman"/>
              <a:cs typeface="Times New Roman"/>
              <a:sym typeface="Times New Roman"/>
            </a:endParaRPr>
          </a:p>
        </p:txBody>
      </p:sp>
      <p:sp>
        <p:nvSpPr>
          <p:cNvPr id="291" name="Google Shape;291;p36"/>
          <p:cNvSpPr txBox="1"/>
          <p:nvPr/>
        </p:nvSpPr>
        <p:spPr>
          <a:xfrm>
            <a:off x="785900" y="2845775"/>
            <a:ext cx="2426400" cy="24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900">
                <a:solidFill>
                  <a:srgbClr val="414140"/>
                </a:solidFill>
                <a:latin typeface="Montserrat"/>
                <a:ea typeface="Montserrat"/>
                <a:cs typeface="Montserrat"/>
                <a:sym typeface="Montserrat"/>
              </a:rPr>
              <a:t>Se realizaron:</a:t>
            </a:r>
            <a:endParaRPr sz="900">
              <a:solidFill>
                <a:srgbClr val="414140"/>
              </a:solidFill>
              <a:latin typeface="Montserrat"/>
              <a:ea typeface="Montserrat"/>
              <a:cs typeface="Montserrat"/>
              <a:sym typeface="Montserrat"/>
            </a:endParaRPr>
          </a:p>
        </p:txBody>
      </p:sp>
      <p:sp>
        <p:nvSpPr>
          <p:cNvPr id="292" name="Google Shape;292;p36"/>
          <p:cNvSpPr txBox="1"/>
          <p:nvPr/>
        </p:nvSpPr>
        <p:spPr>
          <a:xfrm>
            <a:off x="2045675" y="3193650"/>
            <a:ext cx="2272800" cy="478800"/>
          </a:xfrm>
          <a:prstGeom prst="rect">
            <a:avLst/>
          </a:prstGeom>
          <a:noFill/>
          <a:ln>
            <a:noFill/>
          </a:ln>
        </p:spPr>
        <p:txBody>
          <a:bodyPr anchorCtr="0" anchor="t" bIns="0" lIns="0" spcFirstLastPara="1" rIns="0" wrap="square" tIns="26550">
            <a:noAutofit/>
          </a:bodyPr>
          <a:lstStyle/>
          <a:p>
            <a:pPr indent="0" lvl="0" marL="0" marR="0" rtl="0" algn="l">
              <a:lnSpc>
                <a:spcPct val="100000"/>
              </a:lnSpc>
              <a:spcBef>
                <a:spcPts val="100"/>
              </a:spcBef>
              <a:spcAft>
                <a:spcPts val="0"/>
              </a:spcAft>
              <a:buNone/>
            </a:pPr>
            <a:r>
              <a:rPr lang="es" sz="900">
                <a:solidFill>
                  <a:srgbClr val="414140"/>
                </a:solidFill>
                <a:latin typeface="Montserrat"/>
                <a:ea typeface="Montserrat"/>
                <a:cs typeface="Montserrat"/>
                <a:sym typeface="Montserrat"/>
              </a:rPr>
              <a:t>Entrevistas individuales y grupales semi-estructuradas realizadas de manera virtual y  presencial. </a:t>
            </a:r>
            <a:endParaRPr sz="900">
              <a:solidFill>
                <a:srgbClr val="414140"/>
              </a:solidFill>
              <a:latin typeface="Montserrat"/>
              <a:ea typeface="Montserrat"/>
              <a:cs typeface="Montserrat"/>
              <a:sym typeface="Montserrat"/>
            </a:endParaRPr>
          </a:p>
        </p:txBody>
      </p:sp>
      <p:sp>
        <p:nvSpPr>
          <p:cNvPr id="293" name="Google Shape;293;p36"/>
          <p:cNvSpPr txBox="1"/>
          <p:nvPr/>
        </p:nvSpPr>
        <p:spPr>
          <a:xfrm>
            <a:off x="1935987" y="2208988"/>
            <a:ext cx="1458600" cy="27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 sz="800">
                <a:solidFill>
                  <a:srgbClr val="D99466"/>
                </a:solidFill>
                <a:latin typeface="Bitter"/>
                <a:ea typeface="Bitter"/>
                <a:cs typeface="Bitter"/>
                <a:sym typeface="Bitter"/>
              </a:rPr>
              <a:t>Margen de error</a:t>
            </a:r>
            <a:endParaRPr b="1" sz="800">
              <a:solidFill>
                <a:srgbClr val="D99466"/>
              </a:solidFill>
              <a:latin typeface="Bitter"/>
              <a:ea typeface="Bitter"/>
              <a:cs typeface="Bitter"/>
              <a:sym typeface="Bitter"/>
            </a:endParaRPr>
          </a:p>
        </p:txBody>
      </p:sp>
      <p:sp>
        <p:nvSpPr>
          <p:cNvPr id="294" name="Google Shape;294;p36"/>
          <p:cNvSpPr txBox="1"/>
          <p:nvPr>
            <p:ph type="title"/>
          </p:nvPr>
        </p:nvSpPr>
        <p:spPr>
          <a:xfrm>
            <a:off x="2045677" y="1898784"/>
            <a:ext cx="952500" cy="473100"/>
          </a:xfrm>
          <a:prstGeom prst="rect">
            <a:avLst/>
          </a:prstGeom>
          <a:noFill/>
          <a:ln>
            <a:noFill/>
          </a:ln>
        </p:spPr>
        <p:txBody>
          <a:bodyPr anchorCtr="0" anchor="ctr" bIns="0" lIns="0" spcFirstLastPara="1" rIns="0" wrap="square" tIns="5775">
            <a:noAutofit/>
          </a:bodyPr>
          <a:lstStyle/>
          <a:p>
            <a:pPr indent="0" lvl="0" marL="0" rtl="0" algn="l">
              <a:lnSpc>
                <a:spcPct val="100000"/>
              </a:lnSpc>
              <a:spcBef>
                <a:spcPts val="0"/>
              </a:spcBef>
              <a:spcAft>
                <a:spcPts val="0"/>
              </a:spcAft>
              <a:buNone/>
            </a:pPr>
            <a:r>
              <a:rPr b="1" lang="es" sz="1800">
                <a:solidFill>
                  <a:srgbClr val="FCD608"/>
                </a:solidFill>
                <a:latin typeface="Bitter"/>
                <a:ea typeface="Bitter"/>
                <a:cs typeface="Bitter"/>
                <a:sym typeface="Bitter"/>
              </a:rPr>
              <a:t>3,04%</a:t>
            </a:r>
            <a:endParaRPr sz="1800">
              <a:solidFill>
                <a:srgbClr val="FCD608"/>
              </a:solidFill>
              <a:latin typeface="Bitter"/>
              <a:ea typeface="Bitter"/>
              <a:cs typeface="Bitter"/>
              <a:sym typeface="Bitter"/>
            </a:endParaRPr>
          </a:p>
        </p:txBody>
      </p:sp>
      <p:sp>
        <p:nvSpPr>
          <p:cNvPr id="295" name="Google Shape;295;p36"/>
          <p:cNvSpPr txBox="1"/>
          <p:nvPr/>
        </p:nvSpPr>
        <p:spPr>
          <a:xfrm>
            <a:off x="4853525" y="797325"/>
            <a:ext cx="32943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sz="1200">
                <a:solidFill>
                  <a:srgbClr val="0F7AFF"/>
                </a:solidFill>
                <a:latin typeface="Bitter"/>
                <a:ea typeface="Bitter"/>
                <a:cs typeface="Bitter"/>
                <a:sym typeface="Bitter"/>
              </a:rPr>
              <a:t>Información sociodemográfica:</a:t>
            </a:r>
            <a:endParaRPr b="1" sz="1200">
              <a:solidFill>
                <a:srgbClr val="0F7AFF"/>
              </a:solidFill>
              <a:latin typeface="Bitter"/>
              <a:ea typeface="Bitter"/>
              <a:cs typeface="Bitter"/>
              <a:sym typeface="Bitter"/>
            </a:endParaRPr>
          </a:p>
          <a:p>
            <a:pPr indent="0" lvl="0" marL="0" marR="0" rtl="0" algn="l">
              <a:lnSpc>
                <a:spcPct val="115000"/>
              </a:lnSpc>
              <a:spcBef>
                <a:spcPts val="100"/>
              </a:spcBef>
              <a:spcAft>
                <a:spcPts val="0"/>
              </a:spcAft>
              <a:buClr>
                <a:schemeClr val="dk1"/>
              </a:buClr>
              <a:buSzPts val="1100"/>
              <a:buFont typeface="Arial"/>
              <a:buNone/>
            </a:pPr>
            <a:r>
              <a:rPr lang="es" sz="900">
                <a:solidFill>
                  <a:srgbClr val="414140"/>
                </a:solidFill>
                <a:latin typeface="Montserrat"/>
                <a:ea typeface="Montserrat"/>
                <a:cs typeface="Montserrat"/>
                <a:sym typeface="Montserrat"/>
              </a:rPr>
              <a:t>Sistematización de información sociodemográfica disponible respecto a los NNA en residencias, los/as trabajadores/as, y las residencias.</a:t>
            </a:r>
            <a:endParaRPr sz="9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900">
              <a:solidFill>
                <a:srgbClr val="888888"/>
              </a:solidFill>
              <a:latin typeface="Montserrat"/>
              <a:ea typeface="Montserrat"/>
              <a:cs typeface="Montserrat"/>
              <a:sym typeface="Montserrat"/>
            </a:endParaRPr>
          </a:p>
        </p:txBody>
      </p:sp>
      <p:sp>
        <p:nvSpPr>
          <p:cNvPr id="296" name="Google Shape;296;p36"/>
          <p:cNvSpPr txBox="1"/>
          <p:nvPr/>
        </p:nvSpPr>
        <p:spPr>
          <a:xfrm>
            <a:off x="4879450" y="1812075"/>
            <a:ext cx="32685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sz="1200">
                <a:solidFill>
                  <a:srgbClr val="9C1FF2"/>
                </a:solidFill>
                <a:latin typeface="Bitter"/>
                <a:ea typeface="Bitter"/>
                <a:cs typeface="Bitter"/>
                <a:sym typeface="Bitter"/>
              </a:rPr>
              <a:t>Mapa de actores y redes:</a:t>
            </a:r>
            <a:endParaRPr b="1" sz="1200">
              <a:solidFill>
                <a:srgbClr val="9C1FF2"/>
              </a:solidFill>
              <a:latin typeface="Bitter"/>
              <a:ea typeface="Bitter"/>
              <a:cs typeface="Bitter"/>
              <a:sym typeface="Bitter"/>
            </a:endParaRPr>
          </a:p>
          <a:p>
            <a:pPr indent="0" lvl="0" marL="0" marR="0" rtl="0" algn="l">
              <a:lnSpc>
                <a:spcPct val="115000"/>
              </a:lnSpc>
              <a:spcBef>
                <a:spcPts val="100"/>
              </a:spcBef>
              <a:spcAft>
                <a:spcPts val="0"/>
              </a:spcAft>
              <a:buSzPts val="1100"/>
              <a:buNone/>
            </a:pPr>
            <a:r>
              <a:rPr lang="es" sz="900">
                <a:solidFill>
                  <a:srgbClr val="414140"/>
                </a:solidFill>
                <a:latin typeface="Montserrat"/>
                <a:ea typeface="Montserrat"/>
                <a:cs typeface="Montserrat"/>
                <a:sym typeface="Montserrat"/>
              </a:rPr>
              <a:t>Se hizo un catastro de </a:t>
            </a:r>
            <a:r>
              <a:rPr b="1" lang="es">
                <a:solidFill>
                  <a:srgbClr val="414140"/>
                </a:solidFill>
                <a:latin typeface="Montserrat"/>
                <a:ea typeface="Montserrat"/>
                <a:cs typeface="Montserrat"/>
                <a:sym typeface="Montserrat"/>
              </a:rPr>
              <a:t>214 </a:t>
            </a:r>
            <a:r>
              <a:rPr lang="es" sz="900">
                <a:solidFill>
                  <a:srgbClr val="414140"/>
                </a:solidFill>
                <a:latin typeface="Montserrat"/>
                <a:ea typeface="Montserrat"/>
                <a:cs typeface="Montserrat"/>
                <a:sym typeface="Montserrat"/>
              </a:rPr>
              <a:t>actores que rodean las residencias y la formación de las mismas, agrupándolos en </a:t>
            </a:r>
            <a:r>
              <a:rPr b="1" lang="es" sz="900">
                <a:solidFill>
                  <a:srgbClr val="414140"/>
                </a:solidFill>
                <a:latin typeface="Montserrat"/>
                <a:ea typeface="Montserrat"/>
                <a:cs typeface="Montserrat"/>
                <a:sym typeface="Montserrat"/>
              </a:rPr>
              <a:t>14 categorías</a:t>
            </a:r>
            <a:r>
              <a:rPr lang="es" sz="900">
                <a:solidFill>
                  <a:srgbClr val="414140"/>
                </a:solidFill>
                <a:latin typeface="Montserrat"/>
                <a:ea typeface="Montserrat"/>
                <a:cs typeface="Montserrat"/>
                <a:sym typeface="Montserrat"/>
              </a:rPr>
              <a:t>.</a:t>
            </a:r>
            <a:endParaRPr sz="9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sz="900">
              <a:solidFill>
                <a:srgbClr val="888888"/>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900">
              <a:solidFill>
                <a:srgbClr val="888888"/>
              </a:solidFill>
              <a:latin typeface="Montserrat"/>
              <a:ea typeface="Montserrat"/>
              <a:cs typeface="Montserrat"/>
              <a:sym typeface="Montserrat"/>
            </a:endParaRPr>
          </a:p>
        </p:txBody>
      </p:sp>
      <p:sp>
        <p:nvSpPr>
          <p:cNvPr id="297" name="Google Shape;297;p36"/>
          <p:cNvSpPr txBox="1"/>
          <p:nvPr/>
        </p:nvSpPr>
        <p:spPr>
          <a:xfrm>
            <a:off x="4879450" y="2998175"/>
            <a:ext cx="32685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sz="1200">
                <a:solidFill>
                  <a:srgbClr val="A4DB3B"/>
                </a:solidFill>
                <a:latin typeface="Bitter"/>
                <a:ea typeface="Bitter"/>
                <a:cs typeface="Bitter"/>
                <a:sym typeface="Bitter"/>
              </a:rPr>
              <a:t>Revisión bibliográfica:</a:t>
            </a:r>
            <a:endParaRPr b="1" sz="1200">
              <a:solidFill>
                <a:srgbClr val="A4DB3B"/>
              </a:solidFill>
              <a:latin typeface="Bitter"/>
              <a:ea typeface="Bitter"/>
              <a:cs typeface="Bitter"/>
              <a:sym typeface="Bitter"/>
            </a:endParaRPr>
          </a:p>
          <a:p>
            <a:pPr indent="0" lvl="0" marL="0" marR="0" rtl="0" algn="l">
              <a:lnSpc>
                <a:spcPct val="115000"/>
              </a:lnSpc>
              <a:spcBef>
                <a:spcPts val="100"/>
              </a:spcBef>
              <a:spcAft>
                <a:spcPts val="0"/>
              </a:spcAft>
              <a:buSzPts val="1100"/>
              <a:buNone/>
            </a:pPr>
            <a:r>
              <a:rPr b="1" lang="es" sz="900">
                <a:solidFill>
                  <a:srgbClr val="414140"/>
                </a:solidFill>
                <a:latin typeface="Montserrat"/>
                <a:ea typeface="Montserrat"/>
                <a:cs typeface="Montserrat"/>
                <a:sym typeface="Montserrat"/>
              </a:rPr>
              <a:t>Se analizaron fuentes y evidencia en temáticas relacionadas:</a:t>
            </a:r>
            <a:endParaRPr b="1" sz="900">
              <a:solidFill>
                <a:srgbClr val="414140"/>
              </a:solidFill>
              <a:latin typeface="Montserrat"/>
              <a:ea typeface="Montserrat"/>
              <a:cs typeface="Montserrat"/>
              <a:sym typeface="Montserrat"/>
            </a:endParaRPr>
          </a:p>
          <a:p>
            <a:pPr indent="-142875" lvl="0" marL="179999" marR="0" rtl="0" algn="l">
              <a:lnSpc>
                <a:spcPct val="115000"/>
              </a:lnSpc>
              <a:spcBef>
                <a:spcPts val="100"/>
              </a:spcBef>
              <a:spcAft>
                <a:spcPts val="0"/>
              </a:spcAft>
              <a:buClr>
                <a:srgbClr val="414140"/>
              </a:buClr>
              <a:buSzPts val="900"/>
              <a:buFont typeface="Montserrat"/>
              <a:buChar char="●"/>
            </a:pPr>
            <a:r>
              <a:rPr lang="es" sz="900">
                <a:solidFill>
                  <a:srgbClr val="414140"/>
                </a:solidFill>
                <a:latin typeface="Montserrat"/>
                <a:ea typeface="Montserrat"/>
                <a:cs typeface="Montserrat"/>
                <a:sym typeface="Montserrat"/>
              </a:rPr>
              <a:t>NNA en acogimiento alternativo</a:t>
            </a:r>
            <a:endParaRPr sz="900">
              <a:solidFill>
                <a:srgbClr val="414140"/>
              </a:solidFill>
              <a:latin typeface="Montserrat"/>
              <a:ea typeface="Montserrat"/>
              <a:cs typeface="Montserrat"/>
              <a:sym typeface="Montserrat"/>
            </a:endParaRPr>
          </a:p>
          <a:p>
            <a:pPr indent="-142875" lvl="0" marL="179999" marR="0" rtl="0" algn="l">
              <a:lnSpc>
                <a:spcPct val="115000"/>
              </a:lnSpc>
              <a:spcBef>
                <a:spcPts val="0"/>
              </a:spcBef>
              <a:spcAft>
                <a:spcPts val="0"/>
              </a:spcAft>
              <a:buClr>
                <a:srgbClr val="414140"/>
              </a:buClr>
              <a:buSzPts val="900"/>
              <a:buFont typeface="Montserrat"/>
              <a:buChar char="●"/>
            </a:pPr>
            <a:r>
              <a:rPr lang="es" sz="900">
                <a:solidFill>
                  <a:srgbClr val="414140"/>
                </a:solidFill>
                <a:latin typeface="Montserrat"/>
                <a:ea typeface="Montserrat"/>
                <a:cs typeface="Montserrat"/>
                <a:sym typeface="Montserrat"/>
              </a:rPr>
              <a:t>Necesidades de capacitación a nivel internacional</a:t>
            </a:r>
            <a:endParaRPr sz="900">
              <a:solidFill>
                <a:srgbClr val="414140"/>
              </a:solidFill>
              <a:latin typeface="Montserrat"/>
              <a:ea typeface="Montserrat"/>
              <a:cs typeface="Montserrat"/>
              <a:sym typeface="Montserrat"/>
            </a:endParaRPr>
          </a:p>
          <a:p>
            <a:pPr indent="-142875" lvl="0" marL="179999" marR="0" rtl="0" algn="l">
              <a:lnSpc>
                <a:spcPct val="115000"/>
              </a:lnSpc>
              <a:spcBef>
                <a:spcPts val="0"/>
              </a:spcBef>
              <a:spcAft>
                <a:spcPts val="0"/>
              </a:spcAft>
              <a:buClr>
                <a:srgbClr val="414140"/>
              </a:buClr>
              <a:buSzPts val="900"/>
              <a:buFont typeface="Montserrat"/>
              <a:buChar char="●"/>
            </a:pPr>
            <a:r>
              <a:rPr lang="es" sz="900">
                <a:solidFill>
                  <a:srgbClr val="414140"/>
                </a:solidFill>
                <a:latin typeface="Montserrat"/>
                <a:ea typeface="Montserrat"/>
                <a:cs typeface="Montserrat"/>
                <a:sym typeface="Montserrat"/>
              </a:rPr>
              <a:t>Evaluación de resultados de actividades de formación</a:t>
            </a:r>
            <a:endParaRPr sz="900">
              <a:solidFill>
                <a:srgbClr val="414140"/>
              </a:solidFill>
              <a:latin typeface="Montserrat"/>
              <a:ea typeface="Montserrat"/>
              <a:cs typeface="Montserrat"/>
              <a:sym typeface="Montserrat"/>
            </a:endParaRPr>
          </a:p>
          <a:p>
            <a:pPr indent="-142875" lvl="0" marL="179999" marR="0" rtl="0" algn="l">
              <a:lnSpc>
                <a:spcPct val="115000"/>
              </a:lnSpc>
              <a:spcBef>
                <a:spcPts val="0"/>
              </a:spcBef>
              <a:spcAft>
                <a:spcPts val="0"/>
              </a:spcAft>
              <a:buClr>
                <a:srgbClr val="414140"/>
              </a:buClr>
              <a:buSzPts val="900"/>
              <a:buFont typeface="Montserrat"/>
              <a:buChar char="●"/>
            </a:pPr>
            <a:r>
              <a:rPr lang="es" sz="900">
                <a:solidFill>
                  <a:srgbClr val="414140"/>
                </a:solidFill>
                <a:latin typeface="Montserrat"/>
                <a:ea typeface="Montserrat"/>
                <a:cs typeface="Montserrat"/>
                <a:sym typeface="Montserrat"/>
              </a:rPr>
              <a:t>Sistemas de formación para trabajadores a nivel internacional</a:t>
            </a:r>
            <a:endParaRPr sz="900">
              <a:solidFill>
                <a:srgbClr val="414140"/>
              </a:solidFill>
              <a:latin typeface="Montserrat"/>
              <a:ea typeface="Montserrat"/>
              <a:cs typeface="Montserrat"/>
              <a:sym typeface="Montserrat"/>
            </a:endParaRPr>
          </a:p>
          <a:p>
            <a:pPr indent="-142875" lvl="0" marL="179999" marR="0" rtl="0" algn="l">
              <a:lnSpc>
                <a:spcPct val="115000"/>
              </a:lnSpc>
              <a:spcBef>
                <a:spcPts val="0"/>
              </a:spcBef>
              <a:spcAft>
                <a:spcPts val="0"/>
              </a:spcAft>
              <a:buClr>
                <a:srgbClr val="414140"/>
              </a:buClr>
              <a:buSzPts val="900"/>
              <a:buFont typeface="Montserrat"/>
              <a:buChar char="●"/>
            </a:pPr>
            <a:r>
              <a:rPr lang="es" sz="900">
                <a:solidFill>
                  <a:srgbClr val="414140"/>
                </a:solidFill>
                <a:latin typeface="Montserrat"/>
                <a:ea typeface="Montserrat"/>
                <a:cs typeface="Montserrat"/>
                <a:sym typeface="Montserrat"/>
              </a:rPr>
              <a:t>Aprendizaje de adultos</a:t>
            </a:r>
            <a:endParaRPr sz="9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sz="900">
              <a:solidFill>
                <a:srgbClr val="888888"/>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900">
              <a:solidFill>
                <a:srgbClr val="888888"/>
              </a:solidFill>
              <a:latin typeface="Montserrat"/>
              <a:ea typeface="Montserrat"/>
              <a:cs typeface="Montserrat"/>
              <a:sym typeface="Montserrat"/>
            </a:endParaRPr>
          </a:p>
        </p:txBody>
      </p:sp>
      <p:sp>
        <p:nvSpPr>
          <p:cNvPr id="298" name="Google Shape;298;p36"/>
          <p:cNvSpPr txBox="1"/>
          <p:nvPr/>
        </p:nvSpPr>
        <p:spPr>
          <a:xfrm>
            <a:off x="758225" y="3875725"/>
            <a:ext cx="3458100" cy="99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000">
                <a:solidFill>
                  <a:srgbClr val="F20A66"/>
                </a:solidFill>
                <a:latin typeface="Bitter"/>
                <a:ea typeface="Bitter"/>
                <a:cs typeface="Bitter"/>
                <a:sym typeface="Bitter"/>
              </a:rPr>
              <a:t>Participantes:</a:t>
            </a:r>
            <a:endParaRPr b="1" sz="1000">
              <a:solidFill>
                <a:srgbClr val="F20A66"/>
              </a:solidFill>
              <a:latin typeface="Bitter"/>
              <a:ea typeface="Bitter"/>
              <a:cs typeface="Bitter"/>
              <a:sym typeface="Bitter"/>
            </a:endParaRPr>
          </a:p>
          <a:p>
            <a:pPr indent="0" lvl="0" marL="0" rtl="0" algn="l">
              <a:spcBef>
                <a:spcPts val="100"/>
              </a:spcBef>
              <a:spcAft>
                <a:spcPts val="0"/>
              </a:spcAft>
              <a:buNone/>
            </a:pPr>
            <a:r>
              <a:rPr lang="es" sz="900">
                <a:solidFill>
                  <a:srgbClr val="414140"/>
                </a:solidFill>
                <a:latin typeface="Montserrat"/>
                <a:ea typeface="Montserrat"/>
                <a:cs typeface="Montserrat"/>
                <a:sym typeface="Montserrat"/>
              </a:rPr>
              <a:t>Egresados/as, trabajadores de residencias, instituciones  de capacitación, directores regionales de Sename,  funcionarios de direcciones regionales y especialistas en  formación de OCAS. </a:t>
            </a:r>
            <a:endParaRPr>
              <a:solidFill>
                <a:srgbClr val="414140"/>
              </a:solidFill>
            </a:endParaRPr>
          </a:p>
        </p:txBody>
      </p:sp>
      <p:sp>
        <p:nvSpPr>
          <p:cNvPr id="299" name="Google Shape;299;p36"/>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14</a:t>
            </a:r>
            <a:endParaRPr sz="1500">
              <a:latin typeface="Bitter"/>
              <a:ea typeface="Bitter"/>
              <a:cs typeface="Bitter"/>
              <a:sym typeface="Bitte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3" name="Shape 303"/>
        <p:cNvGrpSpPr/>
        <p:nvPr/>
      </p:nvGrpSpPr>
      <p:grpSpPr>
        <a:xfrm>
          <a:off x="0" y="0"/>
          <a:ext cx="0" cy="0"/>
          <a:chOff x="0" y="0"/>
          <a:chExt cx="0" cy="0"/>
        </a:xfrm>
      </p:grpSpPr>
      <p:sp>
        <p:nvSpPr>
          <p:cNvPr id="304" name="Google Shape;304;p37"/>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Síntesis de resultados  Fase Diagnóstico</a:t>
            </a:r>
            <a:endParaRPr sz="700">
              <a:latin typeface="Montserrat Light"/>
              <a:ea typeface="Montserrat Light"/>
              <a:cs typeface="Montserrat Light"/>
              <a:sym typeface="Montserrat Light"/>
            </a:endParaRPr>
          </a:p>
        </p:txBody>
      </p:sp>
      <p:sp>
        <p:nvSpPr>
          <p:cNvPr id="305" name="Google Shape;305;p37"/>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Metodología de la investigación:</a:t>
            </a:r>
            <a:endParaRPr b="1" i="1" sz="1200">
              <a:solidFill>
                <a:srgbClr val="055CF2"/>
              </a:solidFill>
              <a:latin typeface="Bitter"/>
              <a:ea typeface="Bitter"/>
              <a:cs typeface="Bitter"/>
              <a:sym typeface="Bitter"/>
            </a:endParaRPr>
          </a:p>
        </p:txBody>
      </p:sp>
      <p:sp>
        <p:nvSpPr>
          <p:cNvPr id="306" name="Google Shape;306;p37"/>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20A66"/>
                </a:solidFill>
                <a:latin typeface="Bitter"/>
                <a:ea typeface="Bitter"/>
                <a:cs typeface="Bitter"/>
                <a:sym typeface="Bitter"/>
              </a:rPr>
              <a:t>15</a:t>
            </a:r>
            <a:endParaRPr sz="1500">
              <a:solidFill>
                <a:srgbClr val="F20A66"/>
              </a:solidFill>
              <a:latin typeface="Bitter"/>
              <a:ea typeface="Bitter"/>
              <a:cs typeface="Bitter"/>
              <a:sym typeface="Bitter"/>
            </a:endParaRPr>
          </a:p>
        </p:txBody>
      </p:sp>
      <p:sp>
        <p:nvSpPr>
          <p:cNvPr id="307" name="Google Shape;307;p37"/>
          <p:cNvSpPr/>
          <p:nvPr/>
        </p:nvSpPr>
        <p:spPr>
          <a:xfrm>
            <a:off x="614575" y="620975"/>
            <a:ext cx="3555405" cy="4278401"/>
          </a:xfrm>
          <a:custGeom>
            <a:rect b="b" l="l" r="r" t="t"/>
            <a:pathLst>
              <a:path extrusionOk="0" h="9403080" w="6937375">
                <a:moveTo>
                  <a:pt x="0" y="9402855"/>
                </a:moveTo>
                <a:lnTo>
                  <a:pt x="6936961" y="9402855"/>
                </a:lnTo>
                <a:lnTo>
                  <a:pt x="6936961" y="0"/>
                </a:lnTo>
                <a:lnTo>
                  <a:pt x="0" y="0"/>
                </a:lnTo>
                <a:lnTo>
                  <a:pt x="0" y="9402855"/>
                </a:lnTo>
                <a:close/>
              </a:path>
            </a:pathLst>
          </a:custGeom>
          <a:solidFill>
            <a:srgbClr val="FF575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08" name="Google Shape;308;p37"/>
          <p:cNvSpPr/>
          <p:nvPr/>
        </p:nvSpPr>
        <p:spPr>
          <a:xfrm>
            <a:off x="3071812" y="848865"/>
            <a:ext cx="1758109" cy="0"/>
          </a:xfrm>
          <a:custGeom>
            <a:rect b="b" l="l" r="r" t="t"/>
            <a:pathLst>
              <a:path extrusionOk="0" h="120000" w="3863975">
                <a:moveTo>
                  <a:pt x="0" y="0"/>
                </a:moveTo>
                <a:lnTo>
                  <a:pt x="3863756" y="0"/>
                </a:lnTo>
              </a:path>
            </a:pathLst>
          </a:custGeom>
          <a:noFill/>
          <a:ln cap="flat" cmpd="sng" w="83750">
            <a:solidFill>
              <a:srgbClr val="FCD60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309" name="Google Shape;309;p37"/>
          <p:cNvSpPr/>
          <p:nvPr/>
        </p:nvSpPr>
        <p:spPr>
          <a:xfrm>
            <a:off x="8761375" y="254600"/>
            <a:ext cx="57300" cy="57300"/>
          </a:xfrm>
          <a:prstGeom prst="ellipse">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7"/>
          <p:cNvSpPr txBox="1"/>
          <p:nvPr/>
        </p:nvSpPr>
        <p:spPr>
          <a:xfrm>
            <a:off x="874625" y="1076775"/>
            <a:ext cx="3052500" cy="22503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lang="es" sz="1000">
                <a:solidFill>
                  <a:srgbClr val="FFFFFF"/>
                </a:solidFill>
                <a:latin typeface="Bitter"/>
                <a:ea typeface="Bitter"/>
                <a:cs typeface="Bitter"/>
                <a:sym typeface="Bitter"/>
              </a:rPr>
              <a:t>Para la presentación del diagnóstico del proyecto, se realizó el análisis transversal de todos los productos generados a partir de las diferentes técnicas de levantamiento de información: entrevistas, encuesta, mapa de actores y redes, información sociodemográfica (de NNAs, residencias, y trabajadores) y revisión bibliográfica (estudios disponibles y evidencia de resultados).</a:t>
            </a:r>
            <a:endParaRPr sz="1000">
              <a:solidFill>
                <a:srgbClr val="FFFFFF"/>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000">
              <a:solidFill>
                <a:srgbClr val="FFFFFF"/>
              </a:solidFill>
              <a:latin typeface="Bitter"/>
              <a:ea typeface="Bitter"/>
              <a:cs typeface="Bitter"/>
              <a:sym typeface="Bitter"/>
            </a:endParaRPr>
          </a:p>
          <a:p>
            <a:pPr indent="0" lvl="0" marL="0" marR="0" rtl="0" algn="l">
              <a:lnSpc>
                <a:spcPct val="115000"/>
              </a:lnSpc>
              <a:spcBef>
                <a:spcPts val="100"/>
              </a:spcBef>
              <a:spcAft>
                <a:spcPts val="0"/>
              </a:spcAft>
              <a:buNone/>
            </a:pPr>
            <a:r>
              <a:rPr lang="es" sz="1000">
                <a:solidFill>
                  <a:srgbClr val="FFFFFF"/>
                </a:solidFill>
                <a:latin typeface="Bitter"/>
                <a:ea typeface="Bitter"/>
                <a:cs typeface="Bitter"/>
                <a:sym typeface="Bitter"/>
              </a:rPr>
              <a:t>Luego se realizó un análisis en conjunto con el equipo de trabajo a partir de categorías definidas, para identificar información relevante, hallazgos de la investigación y recomendaciones para el sistema de formación y capacitación.</a:t>
            </a:r>
            <a:endParaRPr sz="1000">
              <a:solidFill>
                <a:srgbClr val="FFFFFF"/>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000">
              <a:solidFill>
                <a:srgbClr val="FFFFFF"/>
              </a:solidFill>
              <a:latin typeface="Bitter"/>
              <a:ea typeface="Bitter"/>
              <a:cs typeface="Bitter"/>
              <a:sym typeface="Bitter"/>
            </a:endParaRPr>
          </a:p>
          <a:p>
            <a:pPr indent="0" lvl="0" marL="0" marR="0" rtl="0" algn="l">
              <a:lnSpc>
                <a:spcPct val="115000"/>
              </a:lnSpc>
              <a:spcBef>
                <a:spcPts val="100"/>
              </a:spcBef>
              <a:spcAft>
                <a:spcPts val="0"/>
              </a:spcAft>
              <a:buNone/>
            </a:pPr>
            <a:r>
              <a:rPr lang="es" sz="1000">
                <a:solidFill>
                  <a:srgbClr val="FFFFFF"/>
                </a:solidFill>
                <a:latin typeface="Bitter"/>
                <a:ea typeface="Bitter"/>
                <a:cs typeface="Bitter"/>
                <a:sym typeface="Bitter"/>
              </a:rPr>
              <a:t>Considerando la información levantada en el proceso mencionado anteriormente, se diseñó una estructura y relato del diagnóstico, basado en la perspectiva de los diferentes usuarios y sus necesidades.</a:t>
            </a:r>
            <a:endParaRPr sz="1000">
              <a:solidFill>
                <a:srgbClr val="FFFFFF"/>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000">
              <a:solidFill>
                <a:srgbClr val="FFFFFF"/>
              </a:solidFill>
              <a:latin typeface="Bitter"/>
              <a:ea typeface="Bitter"/>
              <a:cs typeface="Bitter"/>
              <a:sym typeface="Bitter"/>
            </a:endParaRPr>
          </a:p>
        </p:txBody>
      </p:sp>
      <p:sp>
        <p:nvSpPr>
          <p:cNvPr id="311" name="Google Shape;311;p37"/>
          <p:cNvSpPr txBox="1"/>
          <p:nvPr/>
        </p:nvSpPr>
        <p:spPr>
          <a:xfrm>
            <a:off x="7011370" y="1390408"/>
            <a:ext cx="1107900" cy="2202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800">
                <a:solidFill>
                  <a:srgbClr val="FF5757"/>
                </a:solidFill>
                <a:latin typeface="Montserrat"/>
                <a:ea typeface="Montserrat"/>
                <a:cs typeface="Montserrat"/>
                <a:sym typeface="Montserrat"/>
              </a:rPr>
              <a:t>ENTREVISTAS</a:t>
            </a:r>
            <a:endParaRPr b="1" sz="800">
              <a:solidFill>
                <a:srgbClr val="FF5757"/>
              </a:solidFill>
              <a:latin typeface="Montserrat"/>
              <a:ea typeface="Montserrat"/>
              <a:cs typeface="Montserrat"/>
              <a:sym typeface="Montserrat"/>
            </a:endParaRPr>
          </a:p>
        </p:txBody>
      </p:sp>
      <p:sp>
        <p:nvSpPr>
          <p:cNvPr id="312" name="Google Shape;312;p37"/>
          <p:cNvSpPr txBox="1"/>
          <p:nvPr/>
        </p:nvSpPr>
        <p:spPr>
          <a:xfrm>
            <a:off x="6055765" y="984423"/>
            <a:ext cx="1107900" cy="4311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800">
                <a:solidFill>
                  <a:srgbClr val="FF5757"/>
                </a:solidFill>
                <a:latin typeface="Montserrat"/>
                <a:ea typeface="Montserrat"/>
                <a:cs typeface="Montserrat"/>
                <a:sym typeface="Montserrat"/>
              </a:rPr>
              <a:t>REVISIÓN BIBLIOGRÁFICA</a:t>
            </a:r>
            <a:endParaRPr b="1" sz="800">
              <a:solidFill>
                <a:srgbClr val="FF5757"/>
              </a:solidFill>
              <a:latin typeface="Montserrat"/>
              <a:ea typeface="Montserrat"/>
              <a:cs typeface="Montserrat"/>
              <a:sym typeface="Montserrat"/>
            </a:endParaRPr>
          </a:p>
        </p:txBody>
      </p:sp>
      <p:sp>
        <p:nvSpPr>
          <p:cNvPr id="313" name="Google Shape;313;p37"/>
          <p:cNvSpPr txBox="1"/>
          <p:nvPr/>
        </p:nvSpPr>
        <p:spPr>
          <a:xfrm>
            <a:off x="4729918" y="1342838"/>
            <a:ext cx="1559400" cy="2202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800">
                <a:solidFill>
                  <a:srgbClr val="FF5757"/>
                </a:solidFill>
                <a:latin typeface="Montserrat"/>
                <a:ea typeface="Montserrat"/>
                <a:cs typeface="Montserrat"/>
                <a:sym typeface="Montserrat"/>
              </a:rPr>
              <a:t>INFORMACIÓN SOCIODEMOGRÁFICA</a:t>
            </a:r>
            <a:endParaRPr b="1" sz="800">
              <a:solidFill>
                <a:srgbClr val="FF5757"/>
              </a:solidFill>
              <a:latin typeface="Montserrat"/>
              <a:ea typeface="Montserrat"/>
              <a:cs typeface="Montserrat"/>
              <a:sym typeface="Montserrat"/>
            </a:endParaRPr>
          </a:p>
        </p:txBody>
      </p:sp>
      <p:sp>
        <p:nvSpPr>
          <p:cNvPr id="314" name="Google Shape;314;p37"/>
          <p:cNvSpPr txBox="1"/>
          <p:nvPr/>
        </p:nvSpPr>
        <p:spPr>
          <a:xfrm>
            <a:off x="4402058" y="2045152"/>
            <a:ext cx="1155600" cy="2202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800">
                <a:solidFill>
                  <a:srgbClr val="FF5757"/>
                </a:solidFill>
                <a:latin typeface="Montserrat"/>
                <a:ea typeface="Montserrat"/>
                <a:cs typeface="Montserrat"/>
                <a:sym typeface="Montserrat"/>
              </a:rPr>
              <a:t>MAPA DE ACTORES Y REDES</a:t>
            </a:r>
            <a:endParaRPr b="1" sz="800">
              <a:solidFill>
                <a:srgbClr val="FF5757"/>
              </a:solidFill>
              <a:latin typeface="Montserrat"/>
              <a:ea typeface="Montserrat"/>
              <a:cs typeface="Montserrat"/>
              <a:sym typeface="Montserrat"/>
            </a:endParaRPr>
          </a:p>
        </p:txBody>
      </p:sp>
      <p:sp>
        <p:nvSpPr>
          <p:cNvPr id="315" name="Google Shape;315;p37"/>
          <p:cNvSpPr txBox="1"/>
          <p:nvPr/>
        </p:nvSpPr>
        <p:spPr>
          <a:xfrm>
            <a:off x="7432250" y="2121344"/>
            <a:ext cx="1107900" cy="4311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800">
                <a:solidFill>
                  <a:srgbClr val="FF5757"/>
                </a:solidFill>
                <a:latin typeface="Montserrat"/>
                <a:ea typeface="Montserrat"/>
                <a:cs typeface="Montserrat"/>
                <a:sym typeface="Montserrat"/>
              </a:rPr>
              <a:t>ENCUESTA</a:t>
            </a:r>
            <a:endParaRPr b="1" sz="800">
              <a:solidFill>
                <a:srgbClr val="FF5757"/>
              </a:solidFill>
              <a:latin typeface="Montserrat"/>
              <a:ea typeface="Montserrat"/>
              <a:cs typeface="Montserrat"/>
              <a:sym typeface="Montserrat"/>
            </a:endParaRPr>
          </a:p>
        </p:txBody>
      </p:sp>
      <p:sp>
        <p:nvSpPr>
          <p:cNvPr id="316" name="Google Shape;316;p37"/>
          <p:cNvSpPr txBox="1"/>
          <p:nvPr/>
        </p:nvSpPr>
        <p:spPr>
          <a:xfrm>
            <a:off x="5446824" y="3019638"/>
            <a:ext cx="2325900" cy="4311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1100">
                <a:solidFill>
                  <a:srgbClr val="055CF2"/>
                </a:solidFill>
                <a:latin typeface="Bitter"/>
                <a:ea typeface="Bitter"/>
                <a:cs typeface="Bitter"/>
                <a:sym typeface="Bitter"/>
              </a:rPr>
              <a:t>ANÁLISIS Y ESTRUCTURA DE LA INFORMACIÓN</a:t>
            </a:r>
            <a:endParaRPr b="1" sz="1100">
              <a:solidFill>
                <a:srgbClr val="055CF2"/>
              </a:solidFill>
              <a:latin typeface="Bitter"/>
              <a:ea typeface="Bitter"/>
              <a:cs typeface="Bitter"/>
              <a:sym typeface="Bitter"/>
            </a:endParaRPr>
          </a:p>
        </p:txBody>
      </p:sp>
      <p:sp>
        <p:nvSpPr>
          <p:cNvPr id="317" name="Google Shape;317;p37"/>
          <p:cNvSpPr txBox="1"/>
          <p:nvPr/>
        </p:nvSpPr>
        <p:spPr>
          <a:xfrm>
            <a:off x="4892815" y="3681090"/>
            <a:ext cx="3433800" cy="723000"/>
          </a:xfrm>
          <a:prstGeom prst="rect">
            <a:avLst/>
          </a:prstGeom>
          <a:noFill/>
          <a:ln>
            <a:noFill/>
          </a:ln>
        </p:spPr>
        <p:txBody>
          <a:bodyPr anchorCtr="0" anchor="t" bIns="75575" lIns="75575" spcFirstLastPara="1" rIns="75575" wrap="square" tIns="75575">
            <a:noAutofit/>
          </a:bodyPr>
          <a:lstStyle/>
          <a:p>
            <a:pPr indent="0" lvl="0" marL="0" rtl="0" algn="ctr">
              <a:lnSpc>
                <a:spcPct val="115000"/>
              </a:lnSpc>
              <a:spcBef>
                <a:spcPts val="0"/>
              </a:spcBef>
              <a:spcAft>
                <a:spcPts val="0"/>
              </a:spcAft>
              <a:buNone/>
            </a:pPr>
            <a:r>
              <a:rPr b="1" lang="es" sz="1100">
                <a:solidFill>
                  <a:srgbClr val="9C1FF2"/>
                </a:solidFill>
                <a:latin typeface="Bitter"/>
                <a:ea typeface="Bitter"/>
                <a:cs typeface="Bitter"/>
                <a:sym typeface="Bitter"/>
              </a:rPr>
              <a:t>OBJETIVO:</a:t>
            </a:r>
            <a:endParaRPr b="1" sz="1200">
              <a:solidFill>
                <a:srgbClr val="9C1FF2"/>
              </a:solidFill>
              <a:latin typeface="Bitter"/>
              <a:ea typeface="Bitter"/>
              <a:cs typeface="Bitter"/>
              <a:sym typeface="Bitter"/>
            </a:endParaRPr>
          </a:p>
          <a:p>
            <a:pPr indent="0" lvl="0" marL="0" rtl="0" algn="ctr">
              <a:lnSpc>
                <a:spcPct val="115000"/>
              </a:lnSpc>
              <a:spcBef>
                <a:spcPts val="0"/>
              </a:spcBef>
              <a:spcAft>
                <a:spcPts val="0"/>
              </a:spcAft>
              <a:buNone/>
            </a:pPr>
            <a:r>
              <a:rPr lang="es" sz="800">
                <a:solidFill>
                  <a:srgbClr val="414140"/>
                </a:solidFill>
                <a:latin typeface="Montserrat"/>
                <a:ea typeface="Montserrat"/>
                <a:cs typeface="Montserrat"/>
                <a:sym typeface="Montserrat"/>
              </a:rPr>
              <a:t>Contar con insumos relevantes desde la perspectiva de los usuarios y la evidencia, que permitan dimensionar y caracterizar el problema de la formación de las personas que trabajan en residencias, y guiar la toma de decisiones </a:t>
            </a:r>
            <a:r>
              <a:rPr lang="es" sz="800">
                <a:solidFill>
                  <a:srgbClr val="414140"/>
                </a:solidFill>
                <a:latin typeface="Montserrat"/>
                <a:ea typeface="Montserrat"/>
                <a:cs typeface="Montserrat"/>
                <a:sym typeface="Montserrat"/>
              </a:rPr>
              <a:t>en el diseño e implementación de la solución.</a:t>
            </a:r>
            <a:endParaRPr sz="800">
              <a:solidFill>
                <a:srgbClr val="414140"/>
              </a:solidFill>
              <a:latin typeface="Montserrat"/>
              <a:ea typeface="Montserrat"/>
              <a:cs typeface="Montserrat"/>
              <a:sym typeface="Montserrat"/>
            </a:endParaRPr>
          </a:p>
        </p:txBody>
      </p:sp>
      <p:cxnSp>
        <p:nvCxnSpPr>
          <p:cNvPr id="318" name="Google Shape;318;p37"/>
          <p:cNvCxnSpPr/>
          <p:nvPr/>
        </p:nvCxnSpPr>
        <p:spPr>
          <a:xfrm>
            <a:off x="5576376" y="2339575"/>
            <a:ext cx="987900" cy="122400"/>
          </a:xfrm>
          <a:prstGeom prst="straightConnector1">
            <a:avLst/>
          </a:prstGeom>
          <a:noFill/>
          <a:ln cap="flat" cmpd="sng" w="9525">
            <a:solidFill>
              <a:srgbClr val="888888"/>
            </a:solidFill>
            <a:prstDash val="solid"/>
            <a:round/>
            <a:headEnd len="med" w="med" type="oval"/>
            <a:tailEnd len="med" w="med" type="none"/>
          </a:ln>
        </p:spPr>
      </p:cxnSp>
      <p:cxnSp>
        <p:nvCxnSpPr>
          <p:cNvPr id="319" name="Google Shape;319;p37"/>
          <p:cNvCxnSpPr/>
          <p:nvPr/>
        </p:nvCxnSpPr>
        <p:spPr>
          <a:xfrm>
            <a:off x="6123400" y="1743450"/>
            <a:ext cx="481800" cy="775500"/>
          </a:xfrm>
          <a:prstGeom prst="straightConnector1">
            <a:avLst/>
          </a:prstGeom>
          <a:noFill/>
          <a:ln cap="flat" cmpd="sng" w="9525">
            <a:solidFill>
              <a:srgbClr val="888888"/>
            </a:solidFill>
            <a:prstDash val="solid"/>
            <a:round/>
            <a:headEnd len="med" w="med" type="oval"/>
            <a:tailEnd len="med" w="med" type="none"/>
          </a:ln>
        </p:spPr>
      </p:cxnSp>
      <p:cxnSp>
        <p:nvCxnSpPr>
          <p:cNvPr id="320" name="Google Shape;320;p37"/>
          <p:cNvCxnSpPr>
            <a:stCxn id="312" idx="2"/>
          </p:cNvCxnSpPr>
          <p:nvPr/>
        </p:nvCxnSpPr>
        <p:spPr>
          <a:xfrm>
            <a:off x="6609715" y="1415523"/>
            <a:ext cx="0" cy="1119900"/>
          </a:xfrm>
          <a:prstGeom prst="straightConnector1">
            <a:avLst/>
          </a:prstGeom>
          <a:noFill/>
          <a:ln cap="flat" cmpd="sng" w="9525">
            <a:solidFill>
              <a:srgbClr val="888888"/>
            </a:solidFill>
            <a:prstDash val="solid"/>
            <a:round/>
            <a:headEnd len="med" w="med" type="oval"/>
            <a:tailEnd len="med" w="med" type="none"/>
          </a:ln>
        </p:spPr>
      </p:cxnSp>
      <p:cxnSp>
        <p:nvCxnSpPr>
          <p:cNvPr id="321" name="Google Shape;321;p37"/>
          <p:cNvCxnSpPr/>
          <p:nvPr/>
        </p:nvCxnSpPr>
        <p:spPr>
          <a:xfrm flipH="1">
            <a:off x="6605050" y="1759775"/>
            <a:ext cx="489900" cy="743100"/>
          </a:xfrm>
          <a:prstGeom prst="straightConnector1">
            <a:avLst/>
          </a:prstGeom>
          <a:noFill/>
          <a:ln cap="flat" cmpd="sng" w="9525">
            <a:solidFill>
              <a:srgbClr val="888888"/>
            </a:solidFill>
            <a:prstDash val="solid"/>
            <a:round/>
            <a:headEnd len="med" w="med" type="oval"/>
            <a:tailEnd len="med" w="med" type="none"/>
          </a:ln>
        </p:spPr>
      </p:cxnSp>
      <p:cxnSp>
        <p:nvCxnSpPr>
          <p:cNvPr id="322" name="Google Shape;322;p37"/>
          <p:cNvCxnSpPr/>
          <p:nvPr/>
        </p:nvCxnSpPr>
        <p:spPr>
          <a:xfrm flipH="1">
            <a:off x="6621400" y="2314950"/>
            <a:ext cx="987900" cy="187800"/>
          </a:xfrm>
          <a:prstGeom prst="straightConnector1">
            <a:avLst/>
          </a:prstGeom>
          <a:noFill/>
          <a:ln cap="flat" cmpd="sng" w="9525">
            <a:solidFill>
              <a:srgbClr val="888888"/>
            </a:solidFill>
            <a:prstDash val="solid"/>
            <a:round/>
            <a:headEnd len="med" w="med" type="oval"/>
            <a:tailEnd len="med" w="med" type="none"/>
          </a:ln>
        </p:spPr>
      </p:cxnSp>
      <p:sp>
        <p:nvSpPr>
          <p:cNvPr id="323" name="Google Shape;323;p37"/>
          <p:cNvSpPr/>
          <p:nvPr/>
        </p:nvSpPr>
        <p:spPr>
          <a:xfrm>
            <a:off x="6123276" y="2019175"/>
            <a:ext cx="958200" cy="958200"/>
          </a:xfrm>
          <a:prstGeom prst="ellipse">
            <a:avLst/>
          </a:prstGeom>
          <a:solidFill>
            <a:srgbClr val="FFFFFF"/>
          </a:solidFill>
          <a:ln>
            <a:noFill/>
          </a:ln>
          <a:effectLst>
            <a:outerShdw blurRad="57150" rotWithShape="0" algn="bl" dir="5400000" dist="19050">
              <a:srgbClr val="888888">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89E234"/>
              </a:solidFill>
            </a:endParaRPr>
          </a:p>
        </p:txBody>
      </p:sp>
      <p:pic>
        <p:nvPicPr>
          <p:cNvPr id="324" name="Google Shape;324;p37"/>
          <p:cNvPicPr preferRelativeResize="0"/>
          <p:nvPr/>
        </p:nvPicPr>
        <p:blipFill>
          <a:blip r:embed="rId3">
            <a:alphaModFix/>
          </a:blip>
          <a:stretch>
            <a:fillRect/>
          </a:stretch>
        </p:blipFill>
        <p:spPr>
          <a:xfrm>
            <a:off x="6276768" y="2172663"/>
            <a:ext cx="651210" cy="651210"/>
          </a:xfrm>
          <a:prstGeom prst="rect">
            <a:avLst/>
          </a:prstGeom>
          <a:noFill/>
          <a:ln>
            <a:noFill/>
          </a:ln>
        </p:spPr>
      </p:pic>
      <p:cxnSp>
        <p:nvCxnSpPr>
          <p:cNvPr id="325" name="Google Shape;325;p37"/>
          <p:cNvCxnSpPr>
            <a:stCxn id="316" idx="2"/>
            <a:endCxn id="317" idx="0"/>
          </p:cNvCxnSpPr>
          <p:nvPr/>
        </p:nvCxnSpPr>
        <p:spPr>
          <a:xfrm>
            <a:off x="6609774" y="3450738"/>
            <a:ext cx="0" cy="230400"/>
          </a:xfrm>
          <a:prstGeom prst="straightConnector1">
            <a:avLst/>
          </a:prstGeom>
          <a:noFill/>
          <a:ln cap="flat" cmpd="sng" w="9525">
            <a:solidFill>
              <a:srgbClr val="888888"/>
            </a:solidFill>
            <a:prstDash val="solid"/>
            <a:round/>
            <a:headEnd len="med" w="med" type="none"/>
            <a:tailEnd len="med" w="med" type="oval"/>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055CF2"/>
        </a:solidFill>
      </p:bgPr>
    </p:bg>
    <p:spTree>
      <p:nvGrpSpPr>
        <p:cNvPr id="329" name="Shape 329"/>
        <p:cNvGrpSpPr/>
        <p:nvPr/>
      </p:nvGrpSpPr>
      <p:grpSpPr>
        <a:xfrm>
          <a:off x="0" y="0"/>
          <a:ext cx="0" cy="0"/>
          <a:chOff x="0" y="0"/>
          <a:chExt cx="0" cy="0"/>
        </a:xfrm>
      </p:grpSpPr>
      <p:sp>
        <p:nvSpPr>
          <p:cNvPr id="330" name="Google Shape;330;p38"/>
          <p:cNvSpPr txBox="1"/>
          <p:nvPr/>
        </p:nvSpPr>
        <p:spPr>
          <a:xfrm>
            <a:off x="4909125" y="1122100"/>
            <a:ext cx="4006800" cy="1325100"/>
          </a:xfrm>
          <a:prstGeom prst="rect">
            <a:avLst/>
          </a:prstGeom>
          <a:noFill/>
          <a:ln>
            <a:noFill/>
          </a:ln>
        </p:spPr>
        <p:txBody>
          <a:bodyPr anchorCtr="0" anchor="t" bIns="0" lIns="0" spcFirstLastPara="1" rIns="0" wrap="square" tIns="235075">
            <a:noAutofit/>
          </a:bodyPr>
          <a:lstStyle/>
          <a:p>
            <a:pPr indent="0" lvl="0" marL="0" marR="0" rtl="0" algn="l">
              <a:lnSpc>
                <a:spcPct val="100000"/>
              </a:lnSpc>
              <a:spcBef>
                <a:spcPts val="0"/>
              </a:spcBef>
              <a:spcAft>
                <a:spcPts val="0"/>
              </a:spcAft>
              <a:buNone/>
            </a:pPr>
            <a:r>
              <a:rPr lang="es" sz="3600">
                <a:solidFill>
                  <a:srgbClr val="FFFFFF"/>
                </a:solidFill>
                <a:latin typeface="Bitter"/>
                <a:ea typeface="Bitter"/>
                <a:cs typeface="Bitter"/>
                <a:sym typeface="Bitter"/>
              </a:rPr>
              <a:t>3.</a:t>
            </a:r>
            <a:endParaRPr sz="3600">
              <a:solidFill>
                <a:srgbClr val="FFFFFF"/>
              </a:solidFill>
              <a:latin typeface="Bitter"/>
              <a:ea typeface="Bitter"/>
              <a:cs typeface="Bitter"/>
              <a:sym typeface="Bitter"/>
            </a:endParaRPr>
          </a:p>
          <a:p>
            <a:pPr indent="0" lvl="0" marL="0" marR="0" rtl="0" algn="l">
              <a:lnSpc>
                <a:spcPct val="100000"/>
              </a:lnSpc>
              <a:spcBef>
                <a:spcPts val="0"/>
              </a:spcBef>
              <a:spcAft>
                <a:spcPts val="0"/>
              </a:spcAft>
              <a:buNone/>
            </a:pPr>
            <a:r>
              <a:rPr lang="es" sz="3600">
                <a:solidFill>
                  <a:srgbClr val="FFFFFF"/>
                </a:solidFill>
                <a:latin typeface="Bitter"/>
                <a:ea typeface="Bitter"/>
                <a:cs typeface="Bitter"/>
                <a:sym typeface="Bitter"/>
              </a:rPr>
              <a:t>Enfoque</a:t>
            </a:r>
            <a:endParaRPr sz="3600">
              <a:solidFill>
                <a:srgbClr val="FFFFFF"/>
              </a:solidFill>
              <a:latin typeface="Bitter"/>
              <a:ea typeface="Bitter"/>
              <a:cs typeface="Bitter"/>
              <a:sym typeface="Bitter"/>
            </a:endParaRPr>
          </a:p>
          <a:p>
            <a:pPr indent="0" lvl="0" marL="0" marR="0" rtl="0" algn="l">
              <a:lnSpc>
                <a:spcPct val="100000"/>
              </a:lnSpc>
              <a:spcBef>
                <a:spcPts val="0"/>
              </a:spcBef>
              <a:spcAft>
                <a:spcPts val="0"/>
              </a:spcAft>
              <a:buNone/>
            </a:pPr>
            <a:r>
              <a:rPr lang="es" sz="3600">
                <a:solidFill>
                  <a:srgbClr val="FFFFFF"/>
                </a:solidFill>
                <a:latin typeface="Bitter"/>
                <a:ea typeface="Bitter"/>
                <a:cs typeface="Bitter"/>
                <a:sym typeface="Bitter"/>
              </a:rPr>
              <a:t>de la </a:t>
            </a:r>
            <a:endParaRPr sz="3600">
              <a:solidFill>
                <a:srgbClr val="FFFFFF"/>
              </a:solidFill>
              <a:latin typeface="Bitter"/>
              <a:ea typeface="Bitter"/>
              <a:cs typeface="Bitter"/>
              <a:sym typeface="Bitter"/>
            </a:endParaRPr>
          </a:p>
          <a:p>
            <a:pPr indent="0" lvl="0" marL="0" marR="0" rtl="0" algn="l">
              <a:lnSpc>
                <a:spcPct val="100000"/>
              </a:lnSpc>
              <a:spcBef>
                <a:spcPts val="0"/>
              </a:spcBef>
              <a:spcAft>
                <a:spcPts val="0"/>
              </a:spcAft>
              <a:buNone/>
            </a:pPr>
            <a:r>
              <a:rPr lang="es" sz="3600">
                <a:solidFill>
                  <a:srgbClr val="FFFFFF"/>
                </a:solidFill>
                <a:latin typeface="Bitter"/>
                <a:ea typeface="Bitter"/>
                <a:cs typeface="Bitter"/>
                <a:sym typeface="Bitter"/>
              </a:rPr>
              <a:t>investigación</a:t>
            </a:r>
            <a:endParaRPr sz="3600">
              <a:solidFill>
                <a:srgbClr val="FFFFFF"/>
              </a:solidFill>
              <a:latin typeface="Bitter"/>
              <a:ea typeface="Bitter"/>
              <a:cs typeface="Bitter"/>
              <a:sym typeface="Bitter"/>
            </a:endParaRPr>
          </a:p>
        </p:txBody>
      </p:sp>
      <p:sp>
        <p:nvSpPr>
          <p:cNvPr id="331" name="Google Shape;331;p38"/>
          <p:cNvSpPr txBox="1"/>
          <p:nvPr/>
        </p:nvSpPr>
        <p:spPr>
          <a:xfrm>
            <a:off x="8633550" y="4577325"/>
            <a:ext cx="2382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FFFFF"/>
                </a:solidFill>
                <a:latin typeface="Bitter"/>
                <a:ea typeface="Bitter"/>
                <a:cs typeface="Bitter"/>
                <a:sym typeface="Bitter"/>
              </a:rPr>
              <a:t>16 </a:t>
            </a:r>
            <a:endParaRPr sz="1500">
              <a:solidFill>
                <a:srgbClr val="FFFFFF"/>
              </a:solidFill>
              <a:latin typeface="Bitter"/>
              <a:ea typeface="Bitter"/>
              <a:cs typeface="Bitter"/>
              <a:sym typeface="Bitter"/>
            </a:endParaRPr>
          </a:p>
        </p:txBody>
      </p:sp>
      <p:pic>
        <p:nvPicPr>
          <p:cNvPr id="332" name="Google Shape;332;p38"/>
          <p:cNvPicPr preferRelativeResize="0"/>
          <p:nvPr/>
        </p:nvPicPr>
        <p:blipFill>
          <a:blip r:embed="rId3">
            <a:alphaModFix/>
          </a:blip>
          <a:stretch>
            <a:fillRect/>
          </a:stretch>
        </p:blipFill>
        <p:spPr>
          <a:xfrm>
            <a:off x="775675" y="146800"/>
            <a:ext cx="2505075" cy="4524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6" name="Shape 336"/>
        <p:cNvGrpSpPr/>
        <p:nvPr/>
      </p:nvGrpSpPr>
      <p:grpSpPr>
        <a:xfrm>
          <a:off x="0" y="0"/>
          <a:ext cx="0" cy="0"/>
          <a:chOff x="0" y="0"/>
          <a:chExt cx="0" cy="0"/>
        </a:xfrm>
      </p:grpSpPr>
      <p:sp>
        <p:nvSpPr>
          <p:cNvPr id="337" name="Google Shape;337;p39"/>
          <p:cNvSpPr/>
          <p:nvPr/>
        </p:nvSpPr>
        <p:spPr>
          <a:xfrm>
            <a:off x="5273675" y="900175"/>
            <a:ext cx="2997000" cy="770100"/>
          </a:xfrm>
          <a:prstGeom prst="rect">
            <a:avLst/>
          </a:prstGeom>
          <a:solidFill>
            <a:srgbClr val="FF57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9"/>
          <p:cNvSpPr/>
          <p:nvPr/>
        </p:nvSpPr>
        <p:spPr>
          <a:xfrm>
            <a:off x="5273675" y="1755563"/>
            <a:ext cx="2997000" cy="770100"/>
          </a:xfrm>
          <a:prstGeom prst="rect">
            <a:avLst/>
          </a:prstGeom>
          <a:solidFill>
            <a:srgbClr val="FCD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9"/>
          <p:cNvSpPr/>
          <p:nvPr/>
        </p:nvSpPr>
        <p:spPr>
          <a:xfrm>
            <a:off x="5273675" y="2610975"/>
            <a:ext cx="2997000" cy="770100"/>
          </a:xfrm>
          <a:prstGeom prst="rect">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9"/>
          <p:cNvSpPr/>
          <p:nvPr/>
        </p:nvSpPr>
        <p:spPr>
          <a:xfrm>
            <a:off x="5273675" y="3514975"/>
            <a:ext cx="2997000" cy="770100"/>
          </a:xfrm>
          <a:prstGeom prst="rect">
            <a:avLst/>
          </a:prstGeom>
          <a:solidFill>
            <a:srgbClr val="9C1F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9"/>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Enfoque de la investigación:</a:t>
            </a:r>
            <a:endParaRPr b="1" i="1" sz="1200">
              <a:solidFill>
                <a:srgbClr val="055CF2"/>
              </a:solidFill>
              <a:latin typeface="Bitter"/>
              <a:ea typeface="Bitter"/>
              <a:cs typeface="Bitter"/>
              <a:sym typeface="Bitter"/>
            </a:endParaRPr>
          </a:p>
        </p:txBody>
      </p:sp>
      <p:sp>
        <p:nvSpPr>
          <p:cNvPr id="342" name="Google Shape;342;p39"/>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20A66"/>
                </a:solidFill>
                <a:latin typeface="Bitter"/>
                <a:ea typeface="Bitter"/>
                <a:cs typeface="Bitter"/>
                <a:sym typeface="Bitter"/>
              </a:rPr>
              <a:t>17</a:t>
            </a:r>
            <a:endParaRPr sz="1500">
              <a:solidFill>
                <a:srgbClr val="F20A66"/>
              </a:solidFill>
              <a:latin typeface="Bitter"/>
              <a:ea typeface="Bitter"/>
              <a:cs typeface="Bitter"/>
              <a:sym typeface="Bitter"/>
            </a:endParaRPr>
          </a:p>
        </p:txBody>
      </p:sp>
      <p:sp>
        <p:nvSpPr>
          <p:cNvPr id="343" name="Google Shape;343;p39"/>
          <p:cNvSpPr/>
          <p:nvPr/>
        </p:nvSpPr>
        <p:spPr>
          <a:xfrm>
            <a:off x="8761375" y="254600"/>
            <a:ext cx="57300" cy="57300"/>
          </a:xfrm>
          <a:prstGeom prst="ellipse">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9"/>
          <p:cNvSpPr txBox="1"/>
          <p:nvPr/>
        </p:nvSpPr>
        <p:spPr>
          <a:xfrm>
            <a:off x="698625" y="961275"/>
            <a:ext cx="3930600" cy="36888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900">
                <a:solidFill>
                  <a:srgbClr val="414140"/>
                </a:solidFill>
                <a:latin typeface="Montserrat"/>
                <a:ea typeface="Montserrat"/>
                <a:cs typeface="Montserrat"/>
                <a:sym typeface="Montserrat"/>
              </a:rPr>
              <a:t>Tomando como punto de partida el propósito de contribuir a mejorar la calidad de vida de los niños, niñas y adolescentes, considerando su desarrollo integral, la resignificación del daño producto de vulneraciones de derechos, la restitución del derecho de vivir en familia y la preparación para la vida independiente; es necesario considerar su punto de vista, comprender sus necesidades y anhelos, para luego comprender a los usuarios que influyen directamente en su cuidado y educación, e interactúan en el día a día con ellos.</a:t>
            </a:r>
            <a:endParaRPr sz="9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9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rPr lang="es" sz="900">
                <a:solidFill>
                  <a:srgbClr val="414140"/>
                </a:solidFill>
                <a:latin typeface="Montserrat"/>
                <a:ea typeface="Montserrat"/>
                <a:cs typeface="Montserrat"/>
                <a:sym typeface="Montserrat"/>
              </a:rPr>
              <a:t>Así, al conocer los problemas de los trabajadores en relación a los resultados que se obtienen del trabajo con los NNA, es posible identificar las competencias idóneas para la intervención y relación con los niños, así como para las dinámicas que se deben propiciar en la residencia. </a:t>
            </a:r>
            <a:endParaRPr sz="9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9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rPr lang="es" sz="900">
                <a:solidFill>
                  <a:srgbClr val="414140"/>
                </a:solidFill>
                <a:latin typeface="Montserrat"/>
                <a:ea typeface="Montserrat"/>
                <a:cs typeface="Montserrat"/>
                <a:sym typeface="Montserrat"/>
              </a:rPr>
              <a:t>A su vez, es relevante entender el contexto en el que se desenvuelven los trabajadores y NNA, respecto a la residencia y su relación con otros servicios y actores del territorio, y también el contexto en el que se enmarca el sistema de protección de infancia en donde conviven todos los actores mencionados anteriormente.</a:t>
            </a:r>
            <a:endParaRPr sz="9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900">
              <a:solidFill>
                <a:srgbClr val="414140"/>
              </a:solidFill>
              <a:latin typeface="Montserrat"/>
              <a:ea typeface="Montserrat"/>
              <a:cs typeface="Montserrat"/>
              <a:sym typeface="Montserrat"/>
            </a:endParaRPr>
          </a:p>
        </p:txBody>
      </p:sp>
      <p:sp>
        <p:nvSpPr>
          <p:cNvPr id="345" name="Google Shape;345;p39"/>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346" name="Google Shape;346;p39"/>
          <p:cNvSpPr txBox="1"/>
          <p:nvPr/>
        </p:nvSpPr>
        <p:spPr>
          <a:xfrm>
            <a:off x="5421275" y="943900"/>
            <a:ext cx="1993500" cy="4287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lang="es" sz="900">
                <a:solidFill>
                  <a:srgbClr val="FFFFFF"/>
                </a:solidFill>
                <a:latin typeface="Montserrat"/>
                <a:ea typeface="Montserrat"/>
                <a:cs typeface="Montserrat"/>
                <a:sym typeface="Montserrat"/>
              </a:rPr>
              <a:t>Comprende</a:t>
            </a:r>
            <a:r>
              <a:rPr lang="es" sz="900">
                <a:solidFill>
                  <a:srgbClr val="FFFFFF"/>
                </a:solidFill>
                <a:latin typeface="Montserrat"/>
                <a:ea typeface="Montserrat"/>
                <a:cs typeface="Montserrat"/>
                <a:sym typeface="Montserrat"/>
              </a:rPr>
              <a:t>r </a:t>
            </a:r>
            <a:r>
              <a:rPr lang="es" sz="900">
                <a:solidFill>
                  <a:srgbClr val="FFFFFF"/>
                </a:solidFill>
                <a:latin typeface="Montserrat"/>
                <a:ea typeface="Montserrat"/>
                <a:cs typeface="Montserrat"/>
                <a:sym typeface="Montserrat"/>
              </a:rPr>
              <a:t>a los niños, niñas y adolescentes y sus familias, y las condiciones y situaciones que han vivido.</a:t>
            </a:r>
            <a:endParaRPr sz="900">
              <a:solidFill>
                <a:srgbClr val="FFFFFF"/>
              </a:solidFill>
              <a:latin typeface="Montserrat"/>
              <a:ea typeface="Montserrat"/>
              <a:cs typeface="Montserrat"/>
              <a:sym typeface="Montserrat"/>
            </a:endParaRPr>
          </a:p>
        </p:txBody>
      </p:sp>
      <p:sp>
        <p:nvSpPr>
          <p:cNvPr id="347" name="Google Shape;347;p39"/>
          <p:cNvSpPr txBox="1"/>
          <p:nvPr/>
        </p:nvSpPr>
        <p:spPr>
          <a:xfrm>
            <a:off x="5421275" y="1777450"/>
            <a:ext cx="2702400" cy="4287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lang="es" sz="900">
                <a:solidFill>
                  <a:srgbClr val="414140"/>
                </a:solidFill>
                <a:latin typeface="Montserrat"/>
                <a:ea typeface="Montserrat"/>
                <a:cs typeface="Montserrat"/>
                <a:sym typeface="Montserrat"/>
              </a:rPr>
              <a:t>Comprende</a:t>
            </a:r>
            <a:r>
              <a:rPr lang="es" sz="900">
                <a:solidFill>
                  <a:srgbClr val="414140"/>
                </a:solidFill>
                <a:latin typeface="Montserrat"/>
                <a:ea typeface="Montserrat"/>
                <a:cs typeface="Montserrat"/>
                <a:sym typeface="Montserrat"/>
              </a:rPr>
              <a:t>r</a:t>
            </a:r>
            <a:r>
              <a:rPr lang="es" sz="900">
                <a:solidFill>
                  <a:srgbClr val="414140"/>
                </a:solidFill>
                <a:latin typeface="Montserrat"/>
                <a:ea typeface="Montserrat"/>
                <a:cs typeface="Montserrat"/>
                <a:sym typeface="Montserrat"/>
              </a:rPr>
              <a:t> a las personas que intervienen y se relacionan con los NNA; los problemas, necesidades y experiencias a los que se enfrentan en el ejercicio de su labor</a:t>
            </a:r>
            <a:endParaRPr sz="900">
              <a:solidFill>
                <a:srgbClr val="414140"/>
              </a:solidFill>
              <a:latin typeface="Montserrat"/>
              <a:ea typeface="Montserrat"/>
              <a:cs typeface="Montserrat"/>
              <a:sym typeface="Montserrat"/>
            </a:endParaRPr>
          </a:p>
        </p:txBody>
      </p:sp>
      <p:sp>
        <p:nvSpPr>
          <p:cNvPr id="348" name="Google Shape;348;p39"/>
          <p:cNvSpPr txBox="1"/>
          <p:nvPr/>
        </p:nvSpPr>
        <p:spPr>
          <a:xfrm>
            <a:off x="5421275" y="2712518"/>
            <a:ext cx="1993500" cy="4287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lang="es" sz="900">
                <a:solidFill>
                  <a:srgbClr val="FFFFFF"/>
                </a:solidFill>
                <a:latin typeface="Montserrat"/>
                <a:ea typeface="Montserrat"/>
                <a:cs typeface="Montserrat"/>
                <a:sym typeface="Montserrat"/>
              </a:rPr>
              <a:t>Comprender cómo funcionan las residencias y el territorio donde se insertan</a:t>
            </a:r>
            <a:endParaRPr sz="900">
              <a:solidFill>
                <a:srgbClr val="FFFFFF"/>
              </a:solidFill>
              <a:latin typeface="Montserrat"/>
              <a:ea typeface="Montserrat"/>
              <a:cs typeface="Montserrat"/>
              <a:sym typeface="Montserrat"/>
            </a:endParaRPr>
          </a:p>
        </p:txBody>
      </p:sp>
      <p:sp>
        <p:nvSpPr>
          <p:cNvPr id="349" name="Google Shape;349;p39"/>
          <p:cNvSpPr txBox="1"/>
          <p:nvPr/>
        </p:nvSpPr>
        <p:spPr>
          <a:xfrm>
            <a:off x="5421275" y="3596826"/>
            <a:ext cx="1993500" cy="4287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lang="es" sz="900">
                <a:solidFill>
                  <a:srgbClr val="FFFFFF"/>
                </a:solidFill>
                <a:latin typeface="Montserrat"/>
                <a:ea typeface="Montserrat"/>
                <a:cs typeface="Montserrat"/>
                <a:sym typeface="Montserrat"/>
              </a:rPr>
              <a:t>Comprender el contexto en el que se enmarca el sistema de protección de niñez</a:t>
            </a:r>
            <a:endParaRPr sz="900">
              <a:solidFill>
                <a:srgbClr val="FFFFFF"/>
              </a:solidFill>
              <a:latin typeface="Montserrat"/>
              <a:ea typeface="Montserrat"/>
              <a:cs typeface="Montserrat"/>
              <a:sym typeface="Montserrat"/>
            </a:endParaRPr>
          </a:p>
        </p:txBody>
      </p:sp>
      <p:cxnSp>
        <p:nvCxnSpPr>
          <p:cNvPr id="350" name="Google Shape;350;p39"/>
          <p:cNvCxnSpPr/>
          <p:nvPr/>
        </p:nvCxnSpPr>
        <p:spPr>
          <a:xfrm>
            <a:off x="5086550" y="1310750"/>
            <a:ext cx="0" cy="767400"/>
          </a:xfrm>
          <a:prstGeom prst="straightConnector1">
            <a:avLst/>
          </a:prstGeom>
          <a:noFill/>
          <a:ln cap="flat" cmpd="sng" w="9525">
            <a:solidFill>
              <a:srgbClr val="FA5936"/>
            </a:solidFill>
            <a:prstDash val="solid"/>
            <a:round/>
            <a:headEnd len="med" w="med" type="none"/>
            <a:tailEnd len="med" w="med" type="triangle"/>
          </a:ln>
        </p:spPr>
      </p:cxnSp>
      <p:cxnSp>
        <p:nvCxnSpPr>
          <p:cNvPr id="351" name="Google Shape;351;p39"/>
          <p:cNvCxnSpPr/>
          <p:nvPr/>
        </p:nvCxnSpPr>
        <p:spPr>
          <a:xfrm>
            <a:off x="5086550" y="2256900"/>
            <a:ext cx="0" cy="767400"/>
          </a:xfrm>
          <a:prstGeom prst="straightConnector1">
            <a:avLst/>
          </a:prstGeom>
          <a:noFill/>
          <a:ln cap="flat" cmpd="sng" w="9525">
            <a:solidFill>
              <a:srgbClr val="FA5936"/>
            </a:solidFill>
            <a:prstDash val="solid"/>
            <a:round/>
            <a:headEnd len="med" w="med" type="none"/>
            <a:tailEnd len="med" w="med" type="triangle"/>
          </a:ln>
        </p:spPr>
      </p:cxnSp>
      <p:cxnSp>
        <p:nvCxnSpPr>
          <p:cNvPr id="352" name="Google Shape;352;p39"/>
          <p:cNvCxnSpPr/>
          <p:nvPr/>
        </p:nvCxnSpPr>
        <p:spPr>
          <a:xfrm>
            <a:off x="5086550" y="3141225"/>
            <a:ext cx="0" cy="767400"/>
          </a:xfrm>
          <a:prstGeom prst="straightConnector1">
            <a:avLst/>
          </a:prstGeom>
          <a:noFill/>
          <a:ln cap="flat" cmpd="sng" w="9525">
            <a:solidFill>
              <a:srgbClr val="FA5936"/>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9E9E9E">
            <a:alpha val="0"/>
          </a:srgbClr>
        </a:solidFill>
      </p:bgPr>
    </p:bg>
    <p:spTree>
      <p:nvGrpSpPr>
        <p:cNvPr id="356" name="Shape 356"/>
        <p:cNvGrpSpPr/>
        <p:nvPr/>
      </p:nvGrpSpPr>
      <p:grpSpPr>
        <a:xfrm>
          <a:off x="0" y="0"/>
          <a:ext cx="0" cy="0"/>
          <a:chOff x="0" y="0"/>
          <a:chExt cx="0" cy="0"/>
        </a:xfrm>
      </p:grpSpPr>
      <p:sp>
        <p:nvSpPr>
          <p:cNvPr id="357" name="Google Shape;357;p40"/>
          <p:cNvSpPr/>
          <p:nvPr/>
        </p:nvSpPr>
        <p:spPr>
          <a:xfrm>
            <a:off x="1086050" y="1251450"/>
            <a:ext cx="6952500" cy="2908500"/>
          </a:xfrm>
          <a:prstGeom prst="rect">
            <a:avLst/>
          </a:prstGeom>
          <a:solidFill>
            <a:srgbClr val="26BD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0"/>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Enfoque de la investigación:</a:t>
            </a:r>
            <a:endParaRPr b="1" i="1" sz="1200">
              <a:solidFill>
                <a:srgbClr val="055CF2"/>
              </a:solidFill>
              <a:latin typeface="Bitter"/>
              <a:ea typeface="Bitter"/>
              <a:cs typeface="Bitter"/>
              <a:sym typeface="Bitter"/>
            </a:endParaRPr>
          </a:p>
        </p:txBody>
      </p:sp>
      <p:sp>
        <p:nvSpPr>
          <p:cNvPr id="359" name="Google Shape;359;p40"/>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20A66"/>
                </a:solidFill>
                <a:latin typeface="Bitter"/>
                <a:ea typeface="Bitter"/>
                <a:cs typeface="Bitter"/>
                <a:sym typeface="Bitter"/>
              </a:rPr>
              <a:t>18</a:t>
            </a:r>
            <a:endParaRPr sz="1500">
              <a:solidFill>
                <a:srgbClr val="F20A66"/>
              </a:solidFill>
              <a:latin typeface="Bitter"/>
              <a:ea typeface="Bitter"/>
              <a:cs typeface="Bitter"/>
              <a:sym typeface="Bitter"/>
            </a:endParaRPr>
          </a:p>
        </p:txBody>
      </p:sp>
      <p:sp>
        <p:nvSpPr>
          <p:cNvPr id="360" name="Google Shape;360;p40"/>
          <p:cNvSpPr/>
          <p:nvPr/>
        </p:nvSpPr>
        <p:spPr>
          <a:xfrm>
            <a:off x="8761375" y="254600"/>
            <a:ext cx="57300" cy="57300"/>
          </a:xfrm>
          <a:prstGeom prst="ellipse">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0"/>
          <p:cNvSpPr txBox="1"/>
          <p:nvPr/>
        </p:nvSpPr>
        <p:spPr>
          <a:xfrm>
            <a:off x="1781351" y="1552361"/>
            <a:ext cx="5517600" cy="1218900"/>
          </a:xfrm>
          <a:prstGeom prst="rect">
            <a:avLst/>
          </a:prstGeom>
          <a:noFill/>
          <a:ln>
            <a:noFill/>
          </a:ln>
        </p:spPr>
        <p:txBody>
          <a:bodyPr anchorCtr="0" anchor="t" bIns="75575" lIns="75575" spcFirstLastPara="1" rIns="75575" wrap="square" tIns="75575">
            <a:noAutofit/>
          </a:bodyPr>
          <a:lstStyle/>
          <a:p>
            <a:pPr indent="0" lvl="0" marL="0" rtl="0" algn="ctr">
              <a:lnSpc>
                <a:spcPct val="115000"/>
              </a:lnSpc>
              <a:spcBef>
                <a:spcPts val="0"/>
              </a:spcBef>
              <a:spcAft>
                <a:spcPts val="0"/>
              </a:spcAft>
              <a:buNone/>
            </a:pPr>
            <a:r>
              <a:rPr lang="es" sz="1000">
                <a:solidFill>
                  <a:srgbClr val="FFFFFF"/>
                </a:solidFill>
                <a:latin typeface="Montserrat"/>
                <a:ea typeface="Montserrat"/>
                <a:cs typeface="Montserrat"/>
                <a:sym typeface="Montserrat"/>
              </a:rPr>
              <a:t>De acuerdo a lo anterior, para la presentación de la fase diagnóstico, nos basaremos en el enfoque ecológico, que sugiere que el desarrollo del ser humano solo se puede entender en su contexto social. </a:t>
            </a:r>
            <a:endParaRPr sz="1000">
              <a:solidFill>
                <a:srgbClr val="FFFFFF"/>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1000">
              <a:solidFill>
                <a:srgbClr val="FFFFFF"/>
              </a:solidFill>
              <a:latin typeface="Montserrat"/>
              <a:ea typeface="Montserrat"/>
              <a:cs typeface="Montserrat"/>
              <a:sym typeface="Montserrat"/>
            </a:endParaRPr>
          </a:p>
          <a:p>
            <a:pPr indent="0" lvl="0" marL="0" rtl="0" algn="ctr">
              <a:lnSpc>
                <a:spcPct val="115000"/>
              </a:lnSpc>
              <a:spcBef>
                <a:spcPts val="0"/>
              </a:spcBef>
              <a:spcAft>
                <a:spcPts val="0"/>
              </a:spcAft>
              <a:buNone/>
            </a:pPr>
            <a:r>
              <a:rPr lang="es" sz="1000">
                <a:solidFill>
                  <a:srgbClr val="FFFFFF"/>
                </a:solidFill>
                <a:latin typeface="Montserrat"/>
                <a:ea typeface="Montserrat"/>
                <a:cs typeface="Montserrat"/>
                <a:sym typeface="Montserrat"/>
              </a:rPr>
              <a:t>La persona no es una entidad independiente que interactúa con el ambiente, sino que es parte inseparable de éste. Dentro de esta perspectiva se integra la teoría bioecológica, del psicólogo estadounidense Urie Bronfenbrenner (1979, 1986, 1994; Bronfenbrenner y Morris, 1998), que destaca cinco niveles de influencia ambiental, que van del contexto más cercano a la persona al más amplio: microsistema, mesosistema, exosistema, macrosistema y cronosistema. Para entender la complejidad de las influencias en el desarrollo, tenemos que considerar a la persona en el contexto de estos sistemas (Papalia, 2017).</a:t>
            </a:r>
            <a:endParaRPr sz="1000">
              <a:solidFill>
                <a:srgbClr val="FFFFFF"/>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1000">
              <a:solidFill>
                <a:srgbClr val="FFFFFF"/>
              </a:solidFill>
              <a:latin typeface="Montserrat"/>
              <a:ea typeface="Montserrat"/>
              <a:cs typeface="Montserrat"/>
              <a:sym typeface="Montserrat"/>
            </a:endParaRPr>
          </a:p>
        </p:txBody>
      </p:sp>
      <p:pic>
        <p:nvPicPr>
          <p:cNvPr id="362" name="Google Shape;362;p40"/>
          <p:cNvPicPr preferRelativeResize="0"/>
          <p:nvPr/>
        </p:nvPicPr>
        <p:blipFill>
          <a:blip r:embed="rId3">
            <a:alphaModFix/>
          </a:blip>
          <a:stretch>
            <a:fillRect/>
          </a:stretch>
        </p:blipFill>
        <p:spPr>
          <a:xfrm>
            <a:off x="612225" y="2374825"/>
            <a:ext cx="1120500" cy="3478000"/>
          </a:xfrm>
          <a:prstGeom prst="rect">
            <a:avLst/>
          </a:prstGeom>
          <a:noFill/>
          <a:ln>
            <a:noFill/>
          </a:ln>
        </p:spPr>
      </p:pic>
      <p:sp>
        <p:nvSpPr>
          <p:cNvPr id="363" name="Google Shape;363;p40"/>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67" name="Shape 367"/>
        <p:cNvGrpSpPr/>
        <p:nvPr/>
      </p:nvGrpSpPr>
      <p:grpSpPr>
        <a:xfrm>
          <a:off x="0" y="0"/>
          <a:ext cx="0" cy="0"/>
          <a:chOff x="0" y="0"/>
          <a:chExt cx="0" cy="0"/>
        </a:xfrm>
      </p:grpSpPr>
      <p:sp>
        <p:nvSpPr>
          <p:cNvPr id="368" name="Google Shape;368;p41"/>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Enfoque de la investigación:</a:t>
            </a:r>
            <a:endParaRPr b="1" i="1" sz="1200">
              <a:solidFill>
                <a:srgbClr val="055CF2"/>
              </a:solidFill>
              <a:latin typeface="Bitter"/>
              <a:ea typeface="Bitter"/>
              <a:cs typeface="Bitter"/>
              <a:sym typeface="Bitter"/>
            </a:endParaRPr>
          </a:p>
        </p:txBody>
      </p:sp>
      <p:sp>
        <p:nvSpPr>
          <p:cNvPr id="369" name="Google Shape;369;p41"/>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20A66"/>
                </a:solidFill>
                <a:latin typeface="Bitter"/>
                <a:ea typeface="Bitter"/>
                <a:cs typeface="Bitter"/>
                <a:sym typeface="Bitter"/>
              </a:rPr>
              <a:t>19</a:t>
            </a:r>
            <a:endParaRPr sz="1500">
              <a:solidFill>
                <a:srgbClr val="F20A66"/>
              </a:solidFill>
              <a:latin typeface="Bitter"/>
              <a:ea typeface="Bitter"/>
              <a:cs typeface="Bitter"/>
              <a:sym typeface="Bitter"/>
            </a:endParaRPr>
          </a:p>
        </p:txBody>
      </p:sp>
      <p:sp>
        <p:nvSpPr>
          <p:cNvPr id="370" name="Google Shape;370;p41"/>
          <p:cNvSpPr/>
          <p:nvPr/>
        </p:nvSpPr>
        <p:spPr>
          <a:xfrm>
            <a:off x="8761375" y="254600"/>
            <a:ext cx="57300" cy="57300"/>
          </a:xfrm>
          <a:prstGeom prst="ellipse">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41"/>
          <p:cNvSpPr txBox="1"/>
          <p:nvPr/>
        </p:nvSpPr>
        <p:spPr>
          <a:xfrm>
            <a:off x="3457500" y="993451"/>
            <a:ext cx="3231300" cy="8124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lang="es" sz="1200">
                <a:solidFill>
                  <a:srgbClr val="888888"/>
                </a:solidFill>
                <a:latin typeface="Bitter"/>
                <a:ea typeface="Bitter"/>
                <a:cs typeface="Bitter"/>
                <a:sym typeface="Bitter"/>
              </a:rPr>
              <a:t>Considerando lo anterior, se construyeron </a:t>
            </a:r>
            <a:endParaRPr sz="1200">
              <a:solidFill>
                <a:srgbClr val="888888"/>
              </a:solidFill>
              <a:latin typeface="Bitter"/>
              <a:ea typeface="Bitter"/>
              <a:cs typeface="Bitter"/>
              <a:sym typeface="Bitter"/>
            </a:endParaRPr>
          </a:p>
          <a:p>
            <a:pPr indent="0" lvl="0" marL="0" marR="0" rtl="0" algn="l">
              <a:lnSpc>
                <a:spcPct val="115000"/>
              </a:lnSpc>
              <a:spcBef>
                <a:spcPts val="100"/>
              </a:spcBef>
              <a:spcAft>
                <a:spcPts val="0"/>
              </a:spcAft>
              <a:buClr>
                <a:schemeClr val="dk1"/>
              </a:buClr>
              <a:buSzPts val="1100"/>
              <a:buFont typeface="Arial"/>
              <a:buNone/>
            </a:pPr>
            <a:r>
              <a:rPr b="1" lang="es" sz="1200">
                <a:solidFill>
                  <a:srgbClr val="F20A66"/>
                </a:solidFill>
                <a:latin typeface="Bitter"/>
                <a:ea typeface="Bitter"/>
                <a:cs typeface="Bitter"/>
                <a:sym typeface="Bitter"/>
              </a:rPr>
              <a:t>4 diferentes niveles</a:t>
            </a:r>
            <a:r>
              <a:rPr b="1" lang="es" sz="1200">
                <a:solidFill>
                  <a:schemeClr val="accent6"/>
                </a:solidFill>
                <a:latin typeface="Bitter"/>
                <a:ea typeface="Bitter"/>
                <a:cs typeface="Bitter"/>
                <a:sym typeface="Bitter"/>
              </a:rPr>
              <a:t> </a:t>
            </a:r>
            <a:r>
              <a:rPr lang="es" sz="1200">
                <a:solidFill>
                  <a:srgbClr val="888888"/>
                </a:solidFill>
                <a:latin typeface="Bitter"/>
                <a:ea typeface="Bitter"/>
                <a:cs typeface="Bitter"/>
                <a:sym typeface="Bitter"/>
              </a:rPr>
              <a:t>en torno a los niños, niñas y adolescentes.</a:t>
            </a:r>
            <a:endParaRPr sz="1200">
              <a:solidFill>
                <a:srgbClr val="888888"/>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200">
              <a:solidFill>
                <a:srgbClr val="888888"/>
              </a:solidFill>
              <a:latin typeface="Bitter"/>
              <a:ea typeface="Bitter"/>
              <a:cs typeface="Bitter"/>
              <a:sym typeface="Bitter"/>
            </a:endParaRPr>
          </a:p>
        </p:txBody>
      </p:sp>
      <p:sp>
        <p:nvSpPr>
          <p:cNvPr id="372" name="Google Shape;372;p41"/>
          <p:cNvSpPr/>
          <p:nvPr/>
        </p:nvSpPr>
        <p:spPr>
          <a:xfrm>
            <a:off x="-634800" y="1130764"/>
            <a:ext cx="3753300" cy="3753300"/>
          </a:xfrm>
          <a:prstGeom prst="ellipse">
            <a:avLst/>
          </a:prstGeom>
          <a:solidFill>
            <a:srgbClr val="FFFFFF"/>
          </a:solidFill>
          <a:ln cap="flat" cmpd="sng" w="28575">
            <a:solidFill>
              <a:srgbClr val="DEF0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1"/>
          <p:cNvSpPr/>
          <p:nvPr/>
        </p:nvSpPr>
        <p:spPr>
          <a:xfrm>
            <a:off x="-214923" y="1550641"/>
            <a:ext cx="2913600" cy="2913600"/>
          </a:xfrm>
          <a:prstGeom prst="ellipse">
            <a:avLst/>
          </a:prstGeom>
          <a:solidFill>
            <a:srgbClr val="FFFFFF"/>
          </a:solidFill>
          <a:ln cap="flat" cmpd="sng" w="28575">
            <a:solidFill>
              <a:srgbClr val="E5FF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1"/>
          <p:cNvSpPr/>
          <p:nvPr/>
        </p:nvSpPr>
        <p:spPr>
          <a:xfrm>
            <a:off x="243187" y="2008779"/>
            <a:ext cx="1997400" cy="1997400"/>
          </a:xfrm>
          <a:prstGeom prst="ellipse">
            <a:avLst/>
          </a:prstGeom>
          <a:solidFill>
            <a:srgbClr val="FFFFFF"/>
          </a:solidFill>
          <a:ln cap="flat" cmpd="sng" w="28575">
            <a:solidFill>
              <a:srgbClr val="4FC9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1"/>
          <p:cNvSpPr txBox="1"/>
          <p:nvPr/>
        </p:nvSpPr>
        <p:spPr>
          <a:xfrm>
            <a:off x="4037075" y="2002445"/>
            <a:ext cx="1872600" cy="190800"/>
          </a:xfrm>
          <a:prstGeom prst="rect">
            <a:avLst/>
          </a:prstGeom>
          <a:noFill/>
          <a:ln>
            <a:noFill/>
          </a:ln>
        </p:spPr>
        <p:txBody>
          <a:bodyPr anchorCtr="0" anchor="ctr" bIns="0" lIns="0" spcFirstLastPara="1" rIns="0" wrap="square" tIns="26550">
            <a:noAutofit/>
          </a:bodyPr>
          <a:lstStyle/>
          <a:p>
            <a:pPr indent="0" lvl="0" marL="0" marR="0" rtl="0" algn="l">
              <a:lnSpc>
                <a:spcPct val="115000"/>
              </a:lnSpc>
              <a:spcBef>
                <a:spcPts val="100"/>
              </a:spcBef>
              <a:spcAft>
                <a:spcPts val="0"/>
              </a:spcAft>
              <a:buNone/>
            </a:pPr>
            <a:r>
              <a:rPr b="1" lang="es" sz="1000">
                <a:solidFill>
                  <a:srgbClr val="414140"/>
                </a:solidFill>
                <a:latin typeface="Bitter"/>
                <a:ea typeface="Bitter"/>
                <a:cs typeface="Bitter"/>
                <a:sym typeface="Bitter"/>
              </a:rPr>
              <a:t>Contexto político-social </a:t>
            </a:r>
            <a:endParaRPr b="1" sz="1000">
              <a:solidFill>
                <a:srgbClr val="414140"/>
              </a:solidFill>
              <a:latin typeface="Bitter"/>
              <a:ea typeface="Bitter"/>
              <a:cs typeface="Bitter"/>
              <a:sym typeface="Bitter"/>
            </a:endParaRPr>
          </a:p>
          <a:p>
            <a:pPr indent="0" lvl="0" marL="0" marR="0" rtl="0" algn="l">
              <a:lnSpc>
                <a:spcPct val="115000"/>
              </a:lnSpc>
              <a:spcBef>
                <a:spcPts val="100"/>
              </a:spcBef>
              <a:spcAft>
                <a:spcPts val="0"/>
              </a:spcAft>
              <a:buNone/>
            </a:pPr>
            <a:r>
              <a:t/>
            </a:r>
            <a:endParaRPr b="1" sz="1000">
              <a:solidFill>
                <a:srgbClr val="414140"/>
              </a:solidFill>
              <a:latin typeface="Bitter"/>
              <a:ea typeface="Bitter"/>
              <a:cs typeface="Bitter"/>
              <a:sym typeface="Bitter"/>
            </a:endParaRPr>
          </a:p>
        </p:txBody>
      </p:sp>
      <p:sp>
        <p:nvSpPr>
          <p:cNvPr id="376" name="Google Shape;376;p41"/>
          <p:cNvSpPr txBox="1"/>
          <p:nvPr/>
        </p:nvSpPr>
        <p:spPr>
          <a:xfrm>
            <a:off x="4037082" y="2440433"/>
            <a:ext cx="1972800" cy="318300"/>
          </a:xfrm>
          <a:prstGeom prst="rect">
            <a:avLst/>
          </a:prstGeom>
          <a:noFill/>
          <a:ln>
            <a:noFill/>
          </a:ln>
        </p:spPr>
        <p:txBody>
          <a:bodyPr anchorCtr="0" anchor="ctr" bIns="0" lIns="0" spcFirstLastPara="1" rIns="0" wrap="square" tIns="26550">
            <a:noAutofit/>
          </a:bodyPr>
          <a:lstStyle/>
          <a:p>
            <a:pPr indent="0" lvl="0" marL="0" marR="0" rtl="0" algn="l">
              <a:lnSpc>
                <a:spcPct val="115000"/>
              </a:lnSpc>
              <a:spcBef>
                <a:spcPts val="100"/>
              </a:spcBef>
              <a:spcAft>
                <a:spcPts val="0"/>
              </a:spcAft>
              <a:buNone/>
            </a:pPr>
            <a:r>
              <a:rPr b="1" lang="es" sz="1000">
                <a:solidFill>
                  <a:srgbClr val="414140"/>
                </a:solidFill>
                <a:latin typeface="Bitter"/>
                <a:ea typeface="Bitter"/>
                <a:cs typeface="Bitter"/>
                <a:sym typeface="Bitter"/>
              </a:rPr>
              <a:t>Contexto de las residencias </a:t>
            </a:r>
            <a:endParaRPr b="1" sz="1000">
              <a:solidFill>
                <a:srgbClr val="414140"/>
              </a:solidFill>
              <a:latin typeface="Bitter"/>
              <a:ea typeface="Bitter"/>
              <a:cs typeface="Bitter"/>
              <a:sym typeface="Bitter"/>
            </a:endParaRPr>
          </a:p>
          <a:p>
            <a:pPr indent="0" lvl="0" marL="0" marR="0" rtl="0" algn="l">
              <a:lnSpc>
                <a:spcPct val="115000"/>
              </a:lnSpc>
              <a:spcBef>
                <a:spcPts val="100"/>
              </a:spcBef>
              <a:spcAft>
                <a:spcPts val="0"/>
              </a:spcAft>
              <a:buNone/>
            </a:pPr>
            <a:r>
              <a:t/>
            </a:r>
            <a:endParaRPr b="1" sz="1000">
              <a:solidFill>
                <a:srgbClr val="414140"/>
              </a:solidFill>
              <a:latin typeface="Bitter"/>
              <a:ea typeface="Bitter"/>
              <a:cs typeface="Bitter"/>
              <a:sym typeface="Bitter"/>
            </a:endParaRPr>
          </a:p>
        </p:txBody>
      </p:sp>
      <p:sp>
        <p:nvSpPr>
          <p:cNvPr id="377" name="Google Shape;377;p41"/>
          <p:cNvSpPr txBox="1"/>
          <p:nvPr/>
        </p:nvSpPr>
        <p:spPr>
          <a:xfrm>
            <a:off x="4037082" y="2790497"/>
            <a:ext cx="2359500" cy="318300"/>
          </a:xfrm>
          <a:prstGeom prst="rect">
            <a:avLst/>
          </a:prstGeom>
          <a:noFill/>
          <a:ln>
            <a:noFill/>
          </a:ln>
        </p:spPr>
        <p:txBody>
          <a:bodyPr anchorCtr="0" anchor="ctr" bIns="0" lIns="0" spcFirstLastPara="1" rIns="0" wrap="square" tIns="26550">
            <a:noAutofit/>
          </a:bodyPr>
          <a:lstStyle/>
          <a:p>
            <a:pPr indent="0" lvl="0" marL="0" marR="0" rtl="0" algn="l">
              <a:lnSpc>
                <a:spcPct val="115000"/>
              </a:lnSpc>
              <a:spcBef>
                <a:spcPts val="100"/>
              </a:spcBef>
              <a:spcAft>
                <a:spcPts val="0"/>
              </a:spcAft>
              <a:buNone/>
            </a:pPr>
            <a:r>
              <a:rPr b="1" lang="es" sz="1000">
                <a:solidFill>
                  <a:srgbClr val="414140"/>
                </a:solidFill>
                <a:latin typeface="Bitter"/>
                <a:ea typeface="Bitter"/>
                <a:cs typeface="Bitter"/>
                <a:sym typeface="Bitter"/>
              </a:rPr>
              <a:t>Trabajadores de las residencias</a:t>
            </a:r>
            <a:endParaRPr b="1" sz="1000">
              <a:solidFill>
                <a:srgbClr val="414140"/>
              </a:solidFill>
              <a:latin typeface="Bitter"/>
              <a:ea typeface="Bitter"/>
              <a:cs typeface="Bitter"/>
              <a:sym typeface="Bitter"/>
            </a:endParaRPr>
          </a:p>
        </p:txBody>
      </p:sp>
      <p:sp>
        <p:nvSpPr>
          <p:cNvPr id="378" name="Google Shape;378;p41"/>
          <p:cNvSpPr txBox="1"/>
          <p:nvPr/>
        </p:nvSpPr>
        <p:spPr>
          <a:xfrm>
            <a:off x="4037082" y="3252561"/>
            <a:ext cx="2216400" cy="318300"/>
          </a:xfrm>
          <a:prstGeom prst="rect">
            <a:avLst/>
          </a:prstGeom>
          <a:noFill/>
          <a:ln>
            <a:noFill/>
          </a:ln>
        </p:spPr>
        <p:txBody>
          <a:bodyPr anchorCtr="0" anchor="ctr" bIns="0" lIns="0" spcFirstLastPara="1" rIns="0" wrap="square" tIns="26550">
            <a:noAutofit/>
          </a:bodyPr>
          <a:lstStyle/>
          <a:p>
            <a:pPr indent="0" lvl="0" marL="0" marR="0" rtl="0" algn="l">
              <a:lnSpc>
                <a:spcPct val="115000"/>
              </a:lnSpc>
              <a:spcBef>
                <a:spcPts val="100"/>
              </a:spcBef>
              <a:spcAft>
                <a:spcPts val="0"/>
              </a:spcAft>
              <a:buNone/>
            </a:pPr>
            <a:r>
              <a:rPr b="1" lang="es" sz="1000">
                <a:solidFill>
                  <a:srgbClr val="414140"/>
                </a:solidFill>
                <a:latin typeface="Bitter"/>
                <a:ea typeface="Bitter"/>
                <a:cs typeface="Bitter"/>
                <a:sym typeface="Bitter"/>
              </a:rPr>
              <a:t>Niños, niñas y adolescentes</a:t>
            </a:r>
            <a:endParaRPr b="1" sz="1000">
              <a:solidFill>
                <a:srgbClr val="414140"/>
              </a:solidFill>
              <a:latin typeface="Bitter"/>
              <a:ea typeface="Bitter"/>
              <a:cs typeface="Bitter"/>
              <a:sym typeface="Bitter"/>
            </a:endParaRPr>
          </a:p>
        </p:txBody>
      </p:sp>
      <p:cxnSp>
        <p:nvCxnSpPr>
          <p:cNvPr id="379" name="Google Shape;379;p41"/>
          <p:cNvCxnSpPr/>
          <p:nvPr/>
        </p:nvCxnSpPr>
        <p:spPr>
          <a:xfrm flipH="1" rot="10800000">
            <a:off x="2858411" y="2023164"/>
            <a:ext cx="1053300" cy="5400"/>
          </a:xfrm>
          <a:prstGeom prst="straightConnector1">
            <a:avLst/>
          </a:prstGeom>
          <a:noFill/>
          <a:ln cap="flat" cmpd="sng" w="19050">
            <a:solidFill>
              <a:srgbClr val="DEF0F5"/>
            </a:solidFill>
            <a:prstDash val="solid"/>
            <a:round/>
            <a:headEnd len="med" w="med" type="none"/>
            <a:tailEnd len="med" w="med" type="oval"/>
          </a:ln>
        </p:spPr>
      </p:cxnSp>
      <p:cxnSp>
        <p:nvCxnSpPr>
          <p:cNvPr id="380" name="Google Shape;380;p41"/>
          <p:cNvCxnSpPr/>
          <p:nvPr/>
        </p:nvCxnSpPr>
        <p:spPr>
          <a:xfrm flipH="1" rot="10800000">
            <a:off x="2622000" y="2485214"/>
            <a:ext cx="1296600" cy="9000"/>
          </a:xfrm>
          <a:prstGeom prst="straightConnector1">
            <a:avLst/>
          </a:prstGeom>
          <a:noFill/>
          <a:ln cap="flat" cmpd="sng" w="19050">
            <a:solidFill>
              <a:srgbClr val="E5FF63"/>
            </a:solidFill>
            <a:prstDash val="solid"/>
            <a:round/>
            <a:headEnd len="med" w="med" type="none"/>
            <a:tailEnd len="med" w="med" type="oval"/>
          </a:ln>
        </p:spPr>
      </p:cxnSp>
      <p:cxnSp>
        <p:nvCxnSpPr>
          <p:cNvPr id="381" name="Google Shape;381;p41"/>
          <p:cNvCxnSpPr/>
          <p:nvPr/>
        </p:nvCxnSpPr>
        <p:spPr>
          <a:xfrm flipH="1" rot="10800000">
            <a:off x="2244100" y="2950851"/>
            <a:ext cx="1674600" cy="1800"/>
          </a:xfrm>
          <a:prstGeom prst="straightConnector1">
            <a:avLst/>
          </a:prstGeom>
          <a:noFill/>
          <a:ln cap="flat" cmpd="sng" w="19050">
            <a:solidFill>
              <a:srgbClr val="4FC9A3"/>
            </a:solidFill>
            <a:prstDash val="solid"/>
            <a:round/>
            <a:headEnd len="med" w="med" type="none"/>
            <a:tailEnd len="med" w="med" type="oval"/>
          </a:ln>
        </p:spPr>
      </p:cxnSp>
      <p:cxnSp>
        <p:nvCxnSpPr>
          <p:cNvPr id="382" name="Google Shape;382;p41"/>
          <p:cNvCxnSpPr/>
          <p:nvPr/>
        </p:nvCxnSpPr>
        <p:spPr>
          <a:xfrm flipH="1" rot="10800000">
            <a:off x="1499075" y="3409214"/>
            <a:ext cx="2419500" cy="1800"/>
          </a:xfrm>
          <a:prstGeom prst="straightConnector1">
            <a:avLst/>
          </a:prstGeom>
          <a:noFill/>
          <a:ln cap="flat" cmpd="sng" w="19050">
            <a:solidFill>
              <a:srgbClr val="2EA9FF"/>
            </a:solidFill>
            <a:prstDash val="solid"/>
            <a:round/>
            <a:headEnd len="med" w="med" type="none"/>
            <a:tailEnd len="med" w="med" type="oval"/>
          </a:ln>
        </p:spPr>
      </p:cxnSp>
      <p:sp>
        <p:nvSpPr>
          <p:cNvPr id="383" name="Google Shape;383;p41"/>
          <p:cNvSpPr/>
          <p:nvPr/>
        </p:nvSpPr>
        <p:spPr>
          <a:xfrm>
            <a:off x="715201" y="2480826"/>
            <a:ext cx="1053300" cy="1053300"/>
          </a:xfrm>
          <a:prstGeom prst="ellipse">
            <a:avLst/>
          </a:prstGeom>
          <a:solidFill>
            <a:srgbClr val="FFFFFF"/>
          </a:solidFill>
          <a:ln cap="flat" cmpd="sng" w="28575">
            <a:solidFill>
              <a:srgbClr val="2EA9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4" name="Google Shape;384;p41"/>
          <p:cNvPicPr preferRelativeResize="0"/>
          <p:nvPr/>
        </p:nvPicPr>
        <p:blipFill>
          <a:blip r:embed="rId3">
            <a:alphaModFix/>
          </a:blip>
          <a:stretch>
            <a:fillRect/>
          </a:stretch>
        </p:blipFill>
        <p:spPr>
          <a:xfrm>
            <a:off x="6443900" y="2704725"/>
            <a:ext cx="1778625" cy="3222738"/>
          </a:xfrm>
          <a:prstGeom prst="rect">
            <a:avLst/>
          </a:prstGeom>
          <a:noFill/>
          <a:ln>
            <a:noFill/>
          </a:ln>
        </p:spPr>
      </p:pic>
      <p:sp>
        <p:nvSpPr>
          <p:cNvPr id="385" name="Google Shape;385;p41"/>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102" name="Shape 102"/>
        <p:cNvGrpSpPr/>
        <p:nvPr/>
      </p:nvGrpSpPr>
      <p:grpSpPr>
        <a:xfrm>
          <a:off x="0" y="0"/>
          <a:ext cx="0" cy="0"/>
          <a:chOff x="0" y="0"/>
          <a:chExt cx="0" cy="0"/>
        </a:xfrm>
      </p:grpSpPr>
      <p:sp>
        <p:nvSpPr>
          <p:cNvPr id="103" name="Google Shape;103;p24"/>
          <p:cNvSpPr txBox="1"/>
          <p:nvPr/>
        </p:nvSpPr>
        <p:spPr>
          <a:xfrm>
            <a:off x="8591885" y="4577325"/>
            <a:ext cx="2802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2</a:t>
            </a:r>
            <a:endParaRPr sz="1500">
              <a:latin typeface="Bitter"/>
              <a:ea typeface="Bitter"/>
              <a:cs typeface="Bitter"/>
              <a:sym typeface="Bitter"/>
            </a:endParaRPr>
          </a:p>
        </p:txBody>
      </p:sp>
      <p:sp>
        <p:nvSpPr>
          <p:cNvPr id="104" name="Google Shape;104;p24"/>
          <p:cNvSpPr/>
          <p:nvPr/>
        </p:nvSpPr>
        <p:spPr>
          <a:xfrm>
            <a:off x="8777289" y="295851"/>
            <a:ext cx="66075" cy="6607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05" name="Google Shape;105;p24"/>
          <p:cNvSpPr/>
          <p:nvPr/>
        </p:nvSpPr>
        <p:spPr>
          <a:xfrm>
            <a:off x="386319" y="633458"/>
            <a:ext cx="3713635" cy="3876222"/>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06" name="Google Shape;106;p24"/>
          <p:cNvSpPr txBox="1"/>
          <p:nvPr>
            <p:ph type="title"/>
          </p:nvPr>
        </p:nvSpPr>
        <p:spPr>
          <a:xfrm>
            <a:off x="4366279" y="1973600"/>
            <a:ext cx="3633300" cy="417300"/>
          </a:xfrm>
          <a:prstGeom prst="rect">
            <a:avLst/>
          </a:prstGeom>
          <a:noFill/>
          <a:ln>
            <a:noFill/>
          </a:ln>
        </p:spPr>
        <p:txBody>
          <a:bodyPr anchorCtr="0" anchor="t" bIns="0" lIns="0" spcFirstLastPara="1" rIns="0" wrap="square" tIns="5775">
            <a:noAutofit/>
          </a:bodyPr>
          <a:lstStyle/>
          <a:p>
            <a:pPr indent="0" lvl="0" marL="0" rtl="0" algn="l">
              <a:lnSpc>
                <a:spcPct val="100000"/>
              </a:lnSpc>
              <a:spcBef>
                <a:spcPts val="0"/>
              </a:spcBef>
              <a:spcAft>
                <a:spcPts val="0"/>
              </a:spcAft>
              <a:buNone/>
            </a:pPr>
            <a:r>
              <a:rPr i="1" lang="es" sz="2700">
                <a:solidFill>
                  <a:srgbClr val="055CF2"/>
                </a:solidFill>
                <a:latin typeface="Bitter"/>
                <a:ea typeface="Bitter"/>
                <a:cs typeface="Bitter"/>
                <a:sym typeface="Bitter"/>
              </a:rPr>
              <a:t>Introducción</a:t>
            </a:r>
            <a:endParaRPr sz="2700">
              <a:latin typeface="Bitter"/>
              <a:ea typeface="Bitter"/>
              <a:cs typeface="Bitter"/>
              <a:sym typeface="Bitter"/>
            </a:endParaRPr>
          </a:p>
        </p:txBody>
      </p:sp>
      <p:sp>
        <p:nvSpPr>
          <p:cNvPr id="107" name="Google Shape;107;p24"/>
          <p:cNvSpPr txBox="1"/>
          <p:nvPr/>
        </p:nvSpPr>
        <p:spPr>
          <a:xfrm>
            <a:off x="5211550" y="2902825"/>
            <a:ext cx="2619000" cy="1425600"/>
          </a:xfrm>
          <a:prstGeom prst="rect">
            <a:avLst/>
          </a:prstGeom>
          <a:noFill/>
          <a:ln>
            <a:noFill/>
          </a:ln>
        </p:spPr>
        <p:txBody>
          <a:bodyPr anchorCtr="0" anchor="t" bIns="0" lIns="0" spcFirstLastPara="1" rIns="0" wrap="square" tIns="5200">
            <a:noAutofit/>
          </a:bodyPr>
          <a:lstStyle/>
          <a:p>
            <a:pPr indent="0" lvl="0" marL="0" marR="0" rtl="0" algn="l">
              <a:lnSpc>
                <a:spcPct val="121300"/>
              </a:lnSpc>
              <a:spcBef>
                <a:spcPts val="0"/>
              </a:spcBef>
              <a:spcAft>
                <a:spcPts val="0"/>
              </a:spcAft>
              <a:buNone/>
            </a:pPr>
            <a:r>
              <a:rPr lang="es" sz="800">
                <a:solidFill>
                  <a:srgbClr val="666666"/>
                </a:solidFill>
                <a:latin typeface="Montserrat Light"/>
                <a:ea typeface="Montserrat Light"/>
                <a:cs typeface="Montserrat Light"/>
                <a:sym typeface="Montserrat Light"/>
              </a:rPr>
              <a:t>Los resultados de la etapa diagnóstico son los insumos clave para guiar las  discusiones y toma de decisiones durante el diseño e implementación del  sistema de formación y la formación que este articula.  </a:t>
            </a:r>
            <a:endParaRPr sz="800">
              <a:solidFill>
                <a:srgbClr val="666666"/>
              </a:solidFill>
              <a:latin typeface="Montserrat Light"/>
              <a:ea typeface="Montserrat Light"/>
              <a:cs typeface="Montserrat Light"/>
              <a:sym typeface="Montserrat Light"/>
            </a:endParaRPr>
          </a:p>
          <a:p>
            <a:pPr indent="0" lvl="0" marL="0" marR="0" rtl="0" algn="l">
              <a:lnSpc>
                <a:spcPct val="121300"/>
              </a:lnSpc>
              <a:spcBef>
                <a:spcPts val="0"/>
              </a:spcBef>
              <a:spcAft>
                <a:spcPts val="0"/>
              </a:spcAft>
              <a:buNone/>
            </a:pPr>
            <a:r>
              <a:t/>
            </a:r>
            <a:endParaRPr sz="800">
              <a:solidFill>
                <a:srgbClr val="666666"/>
              </a:solidFill>
              <a:latin typeface="Montserrat Light"/>
              <a:ea typeface="Montserrat Light"/>
              <a:cs typeface="Montserrat Light"/>
              <a:sym typeface="Montserrat Light"/>
            </a:endParaRPr>
          </a:p>
          <a:p>
            <a:pPr indent="0" lvl="0" marL="0" marR="0" rtl="0" algn="l">
              <a:lnSpc>
                <a:spcPct val="121300"/>
              </a:lnSpc>
              <a:spcBef>
                <a:spcPts val="0"/>
              </a:spcBef>
              <a:spcAft>
                <a:spcPts val="0"/>
              </a:spcAft>
              <a:buNone/>
            </a:pPr>
            <a:r>
              <a:rPr lang="es" sz="800">
                <a:solidFill>
                  <a:srgbClr val="666666"/>
                </a:solidFill>
                <a:latin typeface="Montserrat Light"/>
                <a:ea typeface="Montserrat Light"/>
                <a:cs typeface="Montserrat Light"/>
                <a:sym typeface="Montserrat Light"/>
              </a:rPr>
              <a:t>En base a esto, se iniciarán discusiones para tomar decisiones en el corto,  mediano y largo plazo. </a:t>
            </a:r>
            <a:endParaRPr sz="800">
              <a:solidFill>
                <a:srgbClr val="666666"/>
              </a:solidFill>
              <a:latin typeface="Montserrat Light"/>
              <a:ea typeface="Montserrat Light"/>
              <a:cs typeface="Montserrat Light"/>
              <a:sym typeface="Montserrat Light"/>
            </a:endParaRPr>
          </a:p>
          <a:p>
            <a:pPr indent="0" lvl="0" marL="0" marR="0" rtl="0" algn="l">
              <a:lnSpc>
                <a:spcPct val="121300"/>
              </a:lnSpc>
              <a:spcBef>
                <a:spcPts val="0"/>
              </a:spcBef>
              <a:spcAft>
                <a:spcPts val="0"/>
              </a:spcAft>
              <a:buClr>
                <a:srgbClr val="000000"/>
              </a:buClr>
              <a:buFont typeface="Arial"/>
              <a:buNone/>
            </a:pPr>
            <a:r>
              <a:t/>
            </a:r>
            <a:endParaRPr sz="800">
              <a:solidFill>
                <a:srgbClr val="666666"/>
              </a:solidFill>
              <a:latin typeface="Montserrat Light"/>
              <a:ea typeface="Montserrat Light"/>
              <a:cs typeface="Montserrat Light"/>
              <a:sym typeface="Montserrat Light"/>
            </a:endParaRPr>
          </a:p>
        </p:txBody>
      </p:sp>
      <p:sp>
        <p:nvSpPr>
          <p:cNvPr id="108" name="Google Shape;108;p24"/>
          <p:cNvSpPr/>
          <p:nvPr/>
        </p:nvSpPr>
        <p:spPr>
          <a:xfrm>
            <a:off x="3743325" y="1870278"/>
            <a:ext cx="857502" cy="0"/>
          </a:xfrm>
          <a:custGeom>
            <a:rect b="b" l="l" r="r" t="t"/>
            <a:pathLst>
              <a:path extrusionOk="0" h="120000" w="1885315">
                <a:moveTo>
                  <a:pt x="0" y="0"/>
                </a:moveTo>
                <a:lnTo>
                  <a:pt x="1884759" y="0"/>
                </a:lnTo>
              </a:path>
            </a:pathLst>
          </a:custGeom>
          <a:noFill/>
          <a:ln cap="flat" cmpd="sng" w="83750">
            <a:solidFill>
              <a:srgbClr val="4FC9A3"/>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09" name="Google Shape;109;p24"/>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DEF0F5"/>
        </a:solidFill>
      </p:bgPr>
    </p:bg>
    <p:spTree>
      <p:nvGrpSpPr>
        <p:cNvPr id="389" name="Shape 389"/>
        <p:cNvGrpSpPr/>
        <p:nvPr/>
      </p:nvGrpSpPr>
      <p:grpSpPr>
        <a:xfrm>
          <a:off x="0" y="0"/>
          <a:ext cx="0" cy="0"/>
          <a:chOff x="0" y="0"/>
          <a:chExt cx="0" cy="0"/>
        </a:xfrm>
      </p:grpSpPr>
      <p:sp>
        <p:nvSpPr>
          <p:cNvPr id="390" name="Google Shape;390;p42"/>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Resultados </a:t>
            </a:r>
            <a:r>
              <a:rPr b="1" i="1" lang="es" sz="1200">
                <a:solidFill>
                  <a:srgbClr val="055CF2"/>
                </a:solidFill>
                <a:latin typeface="Bitter"/>
                <a:ea typeface="Bitter"/>
                <a:cs typeface="Bitter"/>
                <a:sym typeface="Bitter"/>
              </a:rPr>
              <a:t>de la investigación:</a:t>
            </a:r>
            <a:endParaRPr b="1" i="1" sz="1200">
              <a:solidFill>
                <a:srgbClr val="055CF2"/>
              </a:solidFill>
              <a:latin typeface="Bitter"/>
              <a:ea typeface="Bitter"/>
              <a:cs typeface="Bitter"/>
              <a:sym typeface="Bitter"/>
            </a:endParaRPr>
          </a:p>
        </p:txBody>
      </p:sp>
      <p:sp>
        <p:nvSpPr>
          <p:cNvPr id="391" name="Google Shape;391;p42"/>
          <p:cNvSpPr txBox="1"/>
          <p:nvPr/>
        </p:nvSpPr>
        <p:spPr>
          <a:xfrm>
            <a:off x="8615950" y="4577325"/>
            <a:ext cx="2559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20A66"/>
                </a:solidFill>
                <a:latin typeface="Bitter"/>
                <a:ea typeface="Bitter"/>
                <a:cs typeface="Bitter"/>
                <a:sym typeface="Bitter"/>
              </a:rPr>
              <a:t>20</a:t>
            </a:r>
            <a:endParaRPr sz="1500">
              <a:solidFill>
                <a:srgbClr val="F20A66"/>
              </a:solidFill>
              <a:latin typeface="Bitter"/>
              <a:ea typeface="Bitter"/>
              <a:cs typeface="Bitter"/>
              <a:sym typeface="Bitter"/>
            </a:endParaRPr>
          </a:p>
        </p:txBody>
      </p:sp>
      <p:sp>
        <p:nvSpPr>
          <p:cNvPr id="392" name="Google Shape;392;p42"/>
          <p:cNvSpPr/>
          <p:nvPr/>
        </p:nvSpPr>
        <p:spPr>
          <a:xfrm>
            <a:off x="8761375" y="254600"/>
            <a:ext cx="57300" cy="57300"/>
          </a:xfrm>
          <a:prstGeom prst="ellipse">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2"/>
          <p:cNvSpPr/>
          <p:nvPr/>
        </p:nvSpPr>
        <p:spPr>
          <a:xfrm>
            <a:off x="-634800" y="1047400"/>
            <a:ext cx="3753300" cy="3753300"/>
          </a:xfrm>
          <a:prstGeom prst="ellipse">
            <a:avLst/>
          </a:prstGeom>
          <a:solidFill>
            <a:srgbClr val="202F66"/>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2"/>
          <p:cNvSpPr/>
          <p:nvPr/>
        </p:nvSpPr>
        <p:spPr>
          <a:xfrm>
            <a:off x="-214923" y="1467277"/>
            <a:ext cx="2913600" cy="2913600"/>
          </a:xfrm>
          <a:prstGeom prst="ellipse">
            <a:avLst/>
          </a:prstGeom>
          <a:solidFill>
            <a:srgbClr val="DEF0F5"/>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2"/>
          <p:cNvSpPr/>
          <p:nvPr/>
        </p:nvSpPr>
        <p:spPr>
          <a:xfrm>
            <a:off x="243187" y="1925415"/>
            <a:ext cx="1997400" cy="1997400"/>
          </a:xfrm>
          <a:prstGeom prst="ellipse">
            <a:avLst/>
          </a:prstGeom>
          <a:solidFill>
            <a:srgbClr val="DEF0F5"/>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2"/>
          <p:cNvSpPr/>
          <p:nvPr/>
        </p:nvSpPr>
        <p:spPr>
          <a:xfrm>
            <a:off x="765670" y="2447870"/>
            <a:ext cx="952500" cy="952500"/>
          </a:xfrm>
          <a:prstGeom prst="ellipse">
            <a:avLst/>
          </a:prstGeom>
          <a:solidFill>
            <a:srgbClr val="DEF0F5"/>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2"/>
          <p:cNvSpPr txBox="1"/>
          <p:nvPr/>
        </p:nvSpPr>
        <p:spPr>
          <a:xfrm>
            <a:off x="4071425" y="2203478"/>
            <a:ext cx="3231300" cy="8124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lang="es" sz="1000">
                <a:solidFill>
                  <a:srgbClr val="888888"/>
                </a:solidFill>
                <a:latin typeface="Bitter"/>
                <a:ea typeface="Bitter"/>
                <a:cs typeface="Bitter"/>
                <a:sym typeface="Bitter"/>
              </a:rPr>
              <a:t>Referido al contexto en el que se enmarca el sistema de protección de infancia y los derechos de niños, niñas y adolescentes. </a:t>
            </a:r>
            <a:endParaRPr sz="1000">
              <a:solidFill>
                <a:srgbClr val="888888"/>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000">
              <a:solidFill>
                <a:srgbClr val="888888"/>
              </a:solidFill>
              <a:latin typeface="Bitter"/>
              <a:ea typeface="Bitter"/>
              <a:cs typeface="Bitter"/>
              <a:sym typeface="Bitter"/>
            </a:endParaRPr>
          </a:p>
          <a:p>
            <a:pPr indent="0" lvl="0" marL="0" marR="0" rtl="0" algn="l">
              <a:lnSpc>
                <a:spcPct val="115000"/>
              </a:lnSpc>
              <a:spcBef>
                <a:spcPts val="100"/>
              </a:spcBef>
              <a:spcAft>
                <a:spcPts val="0"/>
              </a:spcAft>
              <a:buNone/>
            </a:pPr>
            <a:r>
              <a:rPr lang="es" sz="1000">
                <a:solidFill>
                  <a:srgbClr val="888888"/>
                </a:solidFill>
                <a:latin typeface="Bitter"/>
                <a:ea typeface="Bitter"/>
                <a:cs typeface="Bitter"/>
                <a:sym typeface="Bitter"/>
              </a:rPr>
              <a:t>En este nivel se observan hitos y medidas políticas y sociales en relación a la niñez y vulneración de derechos de los niños en Chile.</a:t>
            </a:r>
            <a:endParaRPr sz="1000">
              <a:solidFill>
                <a:srgbClr val="888888"/>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000">
              <a:solidFill>
                <a:srgbClr val="888888"/>
              </a:solidFill>
              <a:latin typeface="Bitter"/>
              <a:ea typeface="Bitter"/>
              <a:cs typeface="Bitter"/>
              <a:sym typeface="Bitter"/>
            </a:endParaRPr>
          </a:p>
        </p:txBody>
      </p:sp>
      <p:cxnSp>
        <p:nvCxnSpPr>
          <p:cNvPr id="398" name="Google Shape;398;p42"/>
          <p:cNvCxnSpPr/>
          <p:nvPr/>
        </p:nvCxnSpPr>
        <p:spPr>
          <a:xfrm flipH="1" rot="10800000">
            <a:off x="2782211" y="1939800"/>
            <a:ext cx="1053300" cy="5400"/>
          </a:xfrm>
          <a:prstGeom prst="straightConnector1">
            <a:avLst/>
          </a:prstGeom>
          <a:noFill/>
          <a:ln cap="flat" cmpd="sng" w="19050">
            <a:solidFill>
              <a:srgbClr val="055CF2"/>
            </a:solidFill>
            <a:prstDash val="solid"/>
            <a:round/>
            <a:headEnd len="med" w="med" type="none"/>
            <a:tailEnd len="med" w="med" type="oval"/>
          </a:ln>
        </p:spPr>
      </p:cxnSp>
      <p:sp>
        <p:nvSpPr>
          <p:cNvPr id="399" name="Google Shape;399;p42"/>
          <p:cNvSpPr txBox="1"/>
          <p:nvPr/>
        </p:nvSpPr>
        <p:spPr>
          <a:xfrm>
            <a:off x="4071425" y="1963366"/>
            <a:ext cx="2712600" cy="190800"/>
          </a:xfrm>
          <a:prstGeom prst="rect">
            <a:avLst/>
          </a:prstGeom>
          <a:noFill/>
          <a:ln>
            <a:noFill/>
          </a:ln>
        </p:spPr>
        <p:txBody>
          <a:bodyPr anchorCtr="0" anchor="ctr" bIns="0" lIns="0" spcFirstLastPara="1" rIns="0" wrap="square" tIns="26550">
            <a:noAutofit/>
          </a:bodyPr>
          <a:lstStyle/>
          <a:p>
            <a:pPr indent="0" lvl="0" marL="0" marR="0" rtl="0" algn="l">
              <a:lnSpc>
                <a:spcPct val="115000"/>
              </a:lnSpc>
              <a:spcBef>
                <a:spcPts val="100"/>
              </a:spcBef>
              <a:spcAft>
                <a:spcPts val="0"/>
              </a:spcAft>
              <a:buNone/>
            </a:pPr>
            <a:r>
              <a:rPr b="1" lang="es" sz="1500">
                <a:solidFill>
                  <a:srgbClr val="055CF2"/>
                </a:solidFill>
                <a:latin typeface="Bitter"/>
                <a:ea typeface="Bitter"/>
                <a:cs typeface="Bitter"/>
                <a:sym typeface="Bitter"/>
              </a:rPr>
              <a:t>Contexto político-social </a:t>
            </a:r>
            <a:endParaRPr b="1" sz="1500">
              <a:solidFill>
                <a:srgbClr val="055CF2"/>
              </a:solidFill>
              <a:latin typeface="Bitter"/>
              <a:ea typeface="Bitter"/>
              <a:cs typeface="Bitter"/>
              <a:sym typeface="Bitter"/>
            </a:endParaRPr>
          </a:p>
          <a:p>
            <a:pPr indent="0" lvl="0" marL="0" marR="0" rtl="0" algn="l">
              <a:lnSpc>
                <a:spcPct val="115000"/>
              </a:lnSpc>
              <a:spcBef>
                <a:spcPts val="100"/>
              </a:spcBef>
              <a:spcAft>
                <a:spcPts val="0"/>
              </a:spcAft>
              <a:buNone/>
            </a:pPr>
            <a:r>
              <a:t/>
            </a:r>
            <a:endParaRPr b="1" sz="1500">
              <a:solidFill>
                <a:srgbClr val="2E86FF"/>
              </a:solidFill>
              <a:latin typeface="Bitter"/>
              <a:ea typeface="Bitter"/>
              <a:cs typeface="Bitter"/>
              <a:sym typeface="Bitter"/>
            </a:endParaRPr>
          </a:p>
        </p:txBody>
      </p:sp>
      <p:sp>
        <p:nvSpPr>
          <p:cNvPr id="400" name="Google Shape;400;p42"/>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5FF63"/>
        </a:solidFill>
      </p:bgPr>
    </p:bg>
    <p:spTree>
      <p:nvGrpSpPr>
        <p:cNvPr id="404" name="Shape 404"/>
        <p:cNvGrpSpPr/>
        <p:nvPr/>
      </p:nvGrpSpPr>
      <p:grpSpPr>
        <a:xfrm>
          <a:off x="0" y="0"/>
          <a:ext cx="0" cy="0"/>
          <a:chOff x="0" y="0"/>
          <a:chExt cx="0" cy="0"/>
        </a:xfrm>
      </p:grpSpPr>
      <p:sp>
        <p:nvSpPr>
          <p:cNvPr id="405" name="Google Shape;405;p43"/>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Resultados de la investigación:</a:t>
            </a:r>
            <a:endParaRPr b="1" i="1" sz="1200">
              <a:solidFill>
                <a:srgbClr val="055CF2"/>
              </a:solidFill>
              <a:latin typeface="Bitter"/>
              <a:ea typeface="Bitter"/>
              <a:cs typeface="Bitter"/>
              <a:sym typeface="Bitter"/>
            </a:endParaRPr>
          </a:p>
        </p:txBody>
      </p:sp>
      <p:sp>
        <p:nvSpPr>
          <p:cNvPr id="406" name="Google Shape;406;p43"/>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20A66"/>
                </a:solidFill>
                <a:latin typeface="Bitter"/>
                <a:ea typeface="Bitter"/>
                <a:cs typeface="Bitter"/>
                <a:sym typeface="Bitter"/>
              </a:rPr>
              <a:t>21</a:t>
            </a:r>
            <a:endParaRPr sz="1500">
              <a:solidFill>
                <a:srgbClr val="F20A66"/>
              </a:solidFill>
              <a:latin typeface="Bitter"/>
              <a:ea typeface="Bitter"/>
              <a:cs typeface="Bitter"/>
              <a:sym typeface="Bitter"/>
            </a:endParaRPr>
          </a:p>
        </p:txBody>
      </p:sp>
      <p:sp>
        <p:nvSpPr>
          <p:cNvPr id="407" name="Google Shape;407;p43"/>
          <p:cNvSpPr/>
          <p:nvPr/>
        </p:nvSpPr>
        <p:spPr>
          <a:xfrm>
            <a:off x="8761375" y="254600"/>
            <a:ext cx="57300" cy="57300"/>
          </a:xfrm>
          <a:prstGeom prst="ellipse">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3"/>
          <p:cNvSpPr/>
          <p:nvPr/>
        </p:nvSpPr>
        <p:spPr>
          <a:xfrm>
            <a:off x="-634800" y="1047400"/>
            <a:ext cx="3753300" cy="3753300"/>
          </a:xfrm>
          <a:prstGeom prst="ellipse">
            <a:avLst/>
          </a:prstGeom>
          <a:solidFill>
            <a:srgbClr val="E5FF63"/>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3"/>
          <p:cNvSpPr/>
          <p:nvPr/>
        </p:nvSpPr>
        <p:spPr>
          <a:xfrm>
            <a:off x="-214923" y="1467277"/>
            <a:ext cx="2913600" cy="2913600"/>
          </a:xfrm>
          <a:prstGeom prst="ellipse">
            <a:avLst/>
          </a:prstGeom>
          <a:solidFill>
            <a:srgbClr val="202F66"/>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3"/>
          <p:cNvSpPr/>
          <p:nvPr/>
        </p:nvSpPr>
        <p:spPr>
          <a:xfrm>
            <a:off x="243187" y="1925415"/>
            <a:ext cx="1997400" cy="1997400"/>
          </a:xfrm>
          <a:prstGeom prst="ellipse">
            <a:avLst/>
          </a:prstGeom>
          <a:solidFill>
            <a:srgbClr val="E5FF63"/>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3"/>
          <p:cNvSpPr/>
          <p:nvPr/>
        </p:nvSpPr>
        <p:spPr>
          <a:xfrm>
            <a:off x="765670" y="2447870"/>
            <a:ext cx="952500" cy="952500"/>
          </a:xfrm>
          <a:prstGeom prst="ellipse">
            <a:avLst/>
          </a:prstGeom>
          <a:solidFill>
            <a:srgbClr val="E5FF63"/>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3"/>
          <p:cNvSpPr txBox="1"/>
          <p:nvPr/>
        </p:nvSpPr>
        <p:spPr>
          <a:xfrm>
            <a:off x="4071425" y="2203478"/>
            <a:ext cx="3231300" cy="8124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lang="es" sz="1000">
                <a:solidFill>
                  <a:srgbClr val="414140"/>
                </a:solidFill>
                <a:latin typeface="Bitter"/>
                <a:ea typeface="Bitter"/>
                <a:cs typeface="Bitter"/>
                <a:sym typeface="Bitter"/>
              </a:rPr>
              <a:t>Referido al contexto en el que se enmarca el sistema de protección de infancia y los derechos de niños, niñas y adolescentes. </a:t>
            </a:r>
            <a:endParaRPr sz="1000">
              <a:solidFill>
                <a:srgbClr val="414140"/>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000">
              <a:solidFill>
                <a:srgbClr val="414140"/>
              </a:solidFill>
              <a:latin typeface="Bitter"/>
              <a:ea typeface="Bitter"/>
              <a:cs typeface="Bitter"/>
              <a:sym typeface="Bitter"/>
            </a:endParaRPr>
          </a:p>
          <a:p>
            <a:pPr indent="0" lvl="0" marL="0" marR="0" rtl="0" algn="l">
              <a:lnSpc>
                <a:spcPct val="115000"/>
              </a:lnSpc>
              <a:spcBef>
                <a:spcPts val="100"/>
              </a:spcBef>
              <a:spcAft>
                <a:spcPts val="0"/>
              </a:spcAft>
              <a:buNone/>
            </a:pPr>
            <a:r>
              <a:rPr lang="es" sz="1000">
                <a:solidFill>
                  <a:srgbClr val="414140"/>
                </a:solidFill>
                <a:latin typeface="Bitter"/>
                <a:ea typeface="Bitter"/>
                <a:cs typeface="Bitter"/>
                <a:sym typeface="Bitter"/>
              </a:rPr>
              <a:t>En este nivel se observan hitos y medidas políticas y sociales en relación a la niñez y vulneración de derechos de los niños en Chile.</a:t>
            </a:r>
            <a:endParaRPr sz="1000">
              <a:solidFill>
                <a:srgbClr val="414140"/>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000">
              <a:solidFill>
                <a:srgbClr val="414140"/>
              </a:solidFill>
              <a:latin typeface="Bitter"/>
              <a:ea typeface="Bitter"/>
              <a:cs typeface="Bitter"/>
              <a:sym typeface="Bitter"/>
            </a:endParaRPr>
          </a:p>
        </p:txBody>
      </p:sp>
      <p:cxnSp>
        <p:nvCxnSpPr>
          <p:cNvPr id="413" name="Google Shape;413;p43"/>
          <p:cNvCxnSpPr/>
          <p:nvPr/>
        </p:nvCxnSpPr>
        <p:spPr>
          <a:xfrm>
            <a:off x="2316786" y="1945200"/>
            <a:ext cx="1548300" cy="0"/>
          </a:xfrm>
          <a:prstGeom prst="straightConnector1">
            <a:avLst/>
          </a:prstGeom>
          <a:noFill/>
          <a:ln cap="flat" cmpd="sng" w="19050">
            <a:solidFill>
              <a:srgbClr val="055CF2"/>
            </a:solidFill>
            <a:prstDash val="solid"/>
            <a:round/>
            <a:headEnd len="med" w="med" type="none"/>
            <a:tailEnd len="med" w="med" type="oval"/>
          </a:ln>
        </p:spPr>
      </p:cxnSp>
      <p:sp>
        <p:nvSpPr>
          <p:cNvPr id="414" name="Google Shape;414;p43"/>
          <p:cNvSpPr txBox="1"/>
          <p:nvPr/>
        </p:nvSpPr>
        <p:spPr>
          <a:xfrm>
            <a:off x="4071425" y="1963366"/>
            <a:ext cx="2712600" cy="190800"/>
          </a:xfrm>
          <a:prstGeom prst="rect">
            <a:avLst/>
          </a:prstGeom>
          <a:noFill/>
          <a:ln>
            <a:noFill/>
          </a:ln>
        </p:spPr>
        <p:txBody>
          <a:bodyPr anchorCtr="0" anchor="ctr" bIns="0" lIns="0" spcFirstLastPara="1" rIns="0" wrap="square" tIns="26550">
            <a:noAutofit/>
          </a:bodyPr>
          <a:lstStyle/>
          <a:p>
            <a:pPr indent="0" lvl="0" marL="0" marR="0" rtl="0" algn="l">
              <a:lnSpc>
                <a:spcPct val="115000"/>
              </a:lnSpc>
              <a:spcBef>
                <a:spcPts val="100"/>
              </a:spcBef>
              <a:spcAft>
                <a:spcPts val="0"/>
              </a:spcAft>
              <a:buNone/>
            </a:pPr>
            <a:r>
              <a:rPr b="1" lang="es" sz="1500">
                <a:solidFill>
                  <a:srgbClr val="055CF2"/>
                </a:solidFill>
                <a:latin typeface="Bitter"/>
                <a:ea typeface="Bitter"/>
                <a:cs typeface="Bitter"/>
                <a:sym typeface="Bitter"/>
              </a:rPr>
              <a:t>Contexto de las residencias</a:t>
            </a:r>
            <a:endParaRPr b="1" sz="1500">
              <a:solidFill>
                <a:srgbClr val="055CF2"/>
              </a:solidFill>
              <a:latin typeface="Bitter"/>
              <a:ea typeface="Bitter"/>
              <a:cs typeface="Bitter"/>
              <a:sym typeface="Bitter"/>
            </a:endParaRPr>
          </a:p>
          <a:p>
            <a:pPr indent="0" lvl="0" marL="0" marR="0" rtl="0" algn="l">
              <a:lnSpc>
                <a:spcPct val="115000"/>
              </a:lnSpc>
              <a:spcBef>
                <a:spcPts val="100"/>
              </a:spcBef>
              <a:spcAft>
                <a:spcPts val="0"/>
              </a:spcAft>
              <a:buNone/>
            </a:pPr>
            <a:r>
              <a:t/>
            </a:r>
            <a:endParaRPr b="1" sz="1500">
              <a:solidFill>
                <a:srgbClr val="2E86FF"/>
              </a:solidFill>
              <a:latin typeface="Bitter"/>
              <a:ea typeface="Bitter"/>
              <a:cs typeface="Bitter"/>
              <a:sym typeface="Bitter"/>
            </a:endParaRPr>
          </a:p>
        </p:txBody>
      </p:sp>
      <p:sp>
        <p:nvSpPr>
          <p:cNvPr id="415" name="Google Shape;415;p43"/>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4FC9A3"/>
        </a:solidFill>
      </p:bgPr>
    </p:bg>
    <p:spTree>
      <p:nvGrpSpPr>
        <p:cNvPr id="419" name="Shape 419"/>
        <p:cNvGrpSpPr/>
        <p:nvPr/>
      </p:nvGrpSpPr>
      <p:grpSpPr>
        <a:xfrm>
          <a:off x="0" y="0"/>
          <a:ext cx="0" cy="0"/>
          <a:chOff x="0" y="0"/>
          <a:chExt cx="0" cy="0"/>
        </a:xfrm>
      </p:grpSpPr>
      <p:sp>
        <p:nvSpPr>
          <p:cNvPr id="420" name="Google Shape;420;p44"/>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2E75FF"/>
                </a:solidFill>
                <a:latin typeface="Bitter"/>
                <a:ea typeface="Bitter"/>
                <a:cs typeface="Bitter"/>
                <a:sym typeface="Bitter"/>
              </a:rPr>
              <a:t>Resultados de la investigación:</a:t>
            </a:r>
            <a:endParaRPr b="1" i="1" sz="1200">
              <a:solidFill>
                <a:srgbClr val="2E75FF"/>
              </a:solidFill>
              <a:latin typeface="Bitter"/>
              <a:ea typeface="Bitter"/>
              <a:cs typeface="Bitter"/>
              <a:sym typeface="Bitter"/>
            </a:endParaRPr>
          </a:p>
        </p:txBody>
      </p:sp>
      <p:sp>
        <p:nvSpPr>
          <p:cNvPr id="421" name="Google Shape;421;p44"/>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D0F091"/>
                </a:solidFill>
                <a:latin typeface="Bitter"/>
                <a:ea typeface="Bitter"/>
                <a:cs typeface="Bitter"/>
                <a:sym typeface="Bitter"/>
              </a:rPr>
              <a:t>22</a:t>
            </a:r>
            <a:endParaRPr sz="1500">
              <a:solidFill>
                <a:srgbClr val="D0F091"/>
              </a:solidFill>
              <a:latin typeface="Bitter"/>
              <a:ea typeface="Bitter"/>
              <a:cs typeface="Bitter"/>
              <a:sym typeface="Bitter"/>
            </a:endParaRPr>
          </a:p>
        </p:txBody>
      </p:sp>
      <p:sp>
        <p:nvSpPr>
          <p:cNvPr id="422" name="Google Shape;422;p44"/>
          <p:cNvSpPr/>
          <p:nvPr/>
        </p:nvSpPr>
        <p:spPr>
          <a:xfrm>
            <a:off x="8761375" y="254600"/>
            <a:ext cx="57300" cy="57300"/>
          </a:xfrm>
          <a:prstGeom prst="ellipse">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4"/>
          <p:cNvSpPr/>
          <p:nvPr/>
        </p:nvSpPr>
        <p:spPr>
          <a:xfrm>
            <a:off x="-634800" y="1047400"/>
            <a:ext cx="3753300" cy="3753300"/>
          </a:xfrm>
          <a:prstGeom prst="ellipse">
            <a:avLst/>
          </a:prstGeom>
          <a:solidFill>
            <a:srgbClr val="4FC9A3"/>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4"/>
          <p:cNvSpPr/>
          <p:nvPr/>
        </p:nvSpPr>
        <p:spPr>
          <a:xfrm>
            <a:off x="-214950" y="1467250"/>
            <a:ext cx="2913600" cy="2913600"/>
          </a:xfrm>
          <a:prstGeom prst="ellipse">
            <a:avLst/>
          </a:prstGeom>
          <a:solidFill>
            <a:srgbClr val="4FC9A3"/>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4"/>
          <p:cNvSpPr/>
          <p:nvPr/>
        </p:nvSpPr>
        <p:spPr>
          <a:xfrm>
            <a:off x="243150" y="1925350"/>
            <a:ext cx="1997400" cy="1997400"/>
          </a:xfrm>
          <a:prstGeom prst="ellipse">
            <a:avLst/>
          </a:prstGeom>
          <a:solidFill>
            <a:srgbClr val="202F66"/>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4"/>
          <p:cNvSpPr/>
          <p:nvPr/>
        </p:nvSpPr>
        <p:spPr>
          <a:xfrm>
            <a:off x="765600" y="2447800"/>
            <a:ext cx="952500" cy="952500"/>
          </a:xfrm>
          <a:prstGeom prst="ellipse">
            <a:avLst/>
          </a:prstGeom>
          <a:solidFill>
            <a:srgbClr val="4FC9A3"/>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4"/>
          <p:cNvSpPr txBox="1"/>
          <p:nvPr/>
        </p:nvSpPr>
        <p:spPr>
          <a:xfrm>
            <a:off x="4071425" y="2203478"/>
            <a:ext cx="3231300" cy="8124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lang="es" sz="1000">
                <a:solidFill>
                  <a:srgbClr val="FFFFFF"/>
                </a:solidFill>
                <a:latin typeface="Bitter"/>
                <a:ea typeface="Bitter"/>
                <a:cs typeface="Bitter"/>
                <a:sym typeface="Bitter"/>
              </a:rPr>
              <a:t>Referido a las personas que interactúan en el día a día con los niños, niñas y adolescentes, considerando sus dinámicas de trabajo y relaciones entre los equipos de trabajo. </a:t>
            </a:r>
            <a:endParaRPr sz="1000">
              <a:solidFill>
                <a:srgbClr val="FFFFFF"/>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000">
              <a:solidFill>
                <a:srgbClr val="FFFFFF"/>
              </a:solidFill>
              <a:latin typeface="Bitter"/>
              <a:ea typeface="Bitter"/>
              <a:cs typeface="Bitter"/>
              <a:sym typeface="Bitter"/>
            </a:endParaRPr>
          </a:p>
          <a:p>
            <a:pPr indent="0" lvl="0" marL="0" marR="0" rtl="0" algn="l">
              <a:lnSpc>
                <a:spcPct val="115000"/>
              </a:lnSpc>
              <a:spcBef>
                <a:spcPts val="100"/>
              </a:spcBef>
              <a:spcAft>
                <a:spcPts val="0"/>
              </a:spcAft>
              <a:buNone/>
            </a:pPr>
            <a:r>
              <a:rPr lang="es" sz="1000">
                <a:solidFill>
                  <a:srgbClr val="FFFFFF"/>
                </a:solidFill>
                <a:latin typeface="Bitter"/>
                <a:ea typeface="Bitter"/>
                <a:cs typeface="Bitter"/>
                <a:sym typeface="Bitter"/>
              </a:rPr>
              <a:t>En este nivel se observan las características de los diferentes cargos de trabajadores dentro de la residencia, su relación con los NNA y sus familias y la capacitación recibida por los trabajadores.</a:t>
            </a:r>
            <a:endParaRPr sz="1000">
              <a:solidFill>
                <a:srgbClr val="FFFFFF"/>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000">
              <a:solidFill>
                <a:srgbClr val="FFFFFF"/>
              </a:solidFill>
              <a:latin typeface="Bitter"/>
              <a:ea typeface="Bitter"/>
              <a:cs typeface="Bitter"/>
              <a:sym typeface="Bitter"/>
            </a:endParaRPr>
          </a:p>
        </p:txBody>
      </p:sp>
      <p:cxnSp>
        <p:nvCxnSpPr>
          <p:cNvPr id="428" name="Google Shape;428;p44"/>
          <p:cNvCxnSpPr/>
          <p:nvPr/>
        </p:nvCxnSpPr>
        <p:spPr>
          <a:xfrm>
            <a:off x="2087561" y="2375025"/>
            <a:ext cx="1687800" cy="0"/>
          </a:xfrm>
          <a:prstGeom prst="straightConnector1">
            <a:avLst/>
          </a:prstGeom>
          <a:noFill/>
          <a:ln cap="flat" cmpd="sng" w="19050">
            <a:solidFill>
              <a:srgbClr val="055CF2"/>
            </a:solidFill>
            <a:prstDash val="solid"/>
            <a:round/>
            <a:headEnd len="med" w="med" type="none"/>
            <a:tailEnd len="med" w="med" type="oval"/>
          </a:ln>
        </p:spPr>
      </p:cxnSp>
      <p:sp>
        <p:nvSpPr>
          <p:cNvPr id="429" name="Google Shape;429;p44"/>
          <p:cNvSpPr txBox="1"/>
          <p:nvPr/>
        </p:nvSpPr>
        <p:spPr>
          <a:xfrm>
            <a:off x="4071425" y="1963375"/>
            <a:ext cx="3042300" cy="190800"/>
          </a:xfrm>
          <a:prstGeom prst="rect">
            <a:avLst/>
          </a:prstGeom>
          <a:noFill/>
          <a:ln>
            <a:noFill/>
          </a:ln>
        </p:spPr>
        <p:txBody>
          <a:bodyPr anchorCtr="0" anchor="ctr" bIns="0" lIns="0" spcFirstLastPara="1" rIns="0" wrap="square" tIns="26550">
            <a:noAutofit/>
          </a:bodyPr>
          <a:lstStyle/>
          <a:p>
            <a:pPr indent="0" lvl="0" marL="0" marR="0" rtl="0" algn="l">
              <a:lnSpc>
                <a:spcPct val="115000"/>
              </a:lnSpc>
              <a:spcBef>
                <a:spcPts val="100"/>
              </a:spcBef>
              <a:spcAft>
                <a:spcPts val="0"/>
              </a:spcAft>
              <a:buNone/>
            </a:pPr>
            <a:r>
              <a:rPr b="1" lang="es" sz="1500">
                <a:solidFill>
                  <a:srgbClr val="055CF2"/>
                </a:solidFill>
                <a:latin typeface="Bitter"/>
                <a:ea typeface="Bitter"/>
                <a:cs typeface="Bitter"/>
                <a:sym typeface="Bitter"/>
              </a:rPr>
              <a:t>Trabajadores de las residencias</a:t>
            </a:r>
            <a:endParaRPr b="1" sz="1500">
              <a:solidFill>
                <a:srgbClr val="055CF2"/>
              </a:solidFill>
              <a:latin typeface="Bitter"/>
              <a:ea typeface="Bitter"/>
              <a:cs typeface="Bitter"/>
              <a:sym typeface="Bitter"/>
            </a:endParaRPr>
          </a:p>
          <a:p>
            <a:pPr indent="0" lvl="0" marL="0" marR="0" rtl="0" algn="l">
              <a:lnSpc>
                <a:spcPct val="115000"/>
              </a:lnSpc>
              <a:spcBef>
                <a:spcPts val="100"/>
              </a:spcBef>
              <a:spcAft>
                <a:spcPts val="0"/>
              </a:spcAft>
              <a:buNone/>
            </a:pPr>
            <a:r>
              <a:t/>
            </a:r>
            <a:endParaRPr b="1" sz="1500">
              <a:solidFill>
                <a:srgbClr val="2E86FF"/>
              </a:solidFill>
              <a:latin typeface="Bitter"/>
              <a:ea typeface="Bitter"/>
              <a:cs typeface="Bitter"/>
              <a:sym typeface="Bitter"/>
            </a:endParaRPr>
          </a:p>
        </p:txBody>
      </p:sp>
      <p:sp>
        <p:nvSpPr>
          <p:cNvPr id="430" name="Google Shape;430;p44"/>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2EA9FF"/>
        </a:solidFill>
      </p:bgPr>
    </p:bg>
    <p:spTree>
      <p:nvGrpSpPr>
        <p:cNvPr id="434" name="Shape 434"/>
        <p:cNvGrpSpPr/>
        <p:nvPr/>
      </p:nvGrpSpPr>
      <p:grpSpPr>
        <a:xfrm>
          <a:off x="0" y="0"/>
          <a:ext cx="0" cy="0"/>
          <a:chOff x="0" y="0"/>
          <a:chExt cx="0" cy="0"/>
        </a:xfrm>
      </p:grpSpPr>
      <p:sp>
        <p:nvSpPr>
          <p:cNvPr id="435" name="Google Shape;435;p45"/>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FFFFFF"/>
                </a:solidFill>
                <a:latin typeface="Bitter"/>
                <a:ea typeface="Bitter"/>
                <a:cs typeface="Bitter"/>
                <a:sym typeface="Bitter"/>
              </a:rPr>
              <a:t>Resultados de la investigación:</a:t>
            </a:r>
            <a:endParaRPr b="1" i="1" sz="1200">
              <a:solidFill>
                <a:srgbClr val="FFFFFF"/>
              </a:solidFill>
              <a:latin typeface="Bitter"/>
              <a:ea typeface="Bitter"/>
              <a:cs typeface="Bitter"/>
              <a:sym typeface="Bitter"/>
            </a:endParaRPr>
          </a:p>
        </p:txBody>
      </p:sp>
      <p:sp>
        <p:nvSpPr>
          <p:cNvPr id="436" name="Google Shape;436;p45"/>
          <p:cNvSpPr txBox="1"/>
          <p:nvPr/>
        </p:nvSpPr>
        <p:spPr>
          <a:xfrm>
            <a:off x="8601499" y="4577325"/>
            <a:ext cx="2706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20A66"/>
                </a:solidFill>
                <a:latin typeface="Bitter"/>
                <a:ea typeface="Bitter"/>
                <a:cs typeface="Bitter"/>
                <a:sym typeface="Bitter"/>
              </a:rPr>
              <a:t>23</a:t>
            </a:r>
            <a:endParaRPr sz="1500">
              <a:solidFill>
                <a:srgbClr val="F20A66"/>
              </a:solidFill>
              <a:latin typeface="Bitter"/>
              <a:ea typeface="Bitter"/>
              <a:cs typeface="Bitter"/>
              <a:sym typeface="Bitter"/>
            </a:endParaRPr>
          </a:p>
        </p:txBody>
      </p:sp>
      <p:sp>
        <p:nvSpPr>
          <p:cNvPr id="437" name="Google Shape;437;p45"/>
          <p:cNvSpPr/>
          <p:nvPr/>
        </p:nvSpPr>
        <p:spPr>
          <a:xfrm>
            <a:off x="8761375" y="254600"/>
            <a:ext cx="57300" cy="57300"/>
          </a:xfrm>
          <a:prstGeom prst="ellipse">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5"/>
          <p:cNvSpPr/>
          <p:nvPr/>
        </p:nvSpPr>
        <p:spPr>
          <a:xfrm>
            <a:off x="-634800" y="1047400"/>
            <a:ext cx="3753300" cy="3753300"/>
          </a:xfrm>
          <a:prstGeom prst="ellipse">
            <a:avLst/>
          </a:prstGeom>
          <a:solidFill>
            <a:srgbClr val="2EA9FF"/>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5"/>
          <p:cNvSpPr/>
          <p:nvPr/>
        </p:nvSpPr>
        <p:spPr>
          <a:xfrm>
            <a:off x="-214923" y="1467277"/>
            <a:ext cx="2913600" cy="2913600"/>
          </a:xfrm>
          <a:prstGeom prst="ellipse">
            <a:avLst/>
          </a:prstGeom>
          <a:solidFill>
            <a:srgbClr val="2EA9FF"/>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45"/>
          <p:cNvSpPr/>
          <p:nvPr/>
        </p:nvSpPr>
        <p:spPr>
          <a:xfrm>
            <a:off x="243187" y="1925415"/>
            <a:ext cx="1997400" cy="1997400"/>
          </a:xfrm>
          <a:prstGeom prst="ellipse">
            <a:avLst/>
          </a:prstGeom>
          <a:solidFill>
            <a:srgbClr val="2EA9FF"/>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5"/>
          <p:cNvSpPr/>
          <p:nvPr/>
        </p:nvSpPr>
        <p:spPr>
          <a:xfrm>
            <a:off x="765670" y="2447870"/>
            <a:ext cx="952500" cy="952500"/>
          </a:xfrm>
          <a:prstGeom prst="ellipse">
            <a:avLst/>
          </a:prstGeom>
          <a:solidFill>
            <a:srgbClr val="202F66"/>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5"/>
          <p:cNvSpPr txBox="1"/>
          <p:nvPr/>
        </p:nvSpPr>
        <p:spPr>
          <a:xfrm>
            <a:off x="4071425" y="2203475"/>
            <a:ext cx="3753300" cy="8124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lang="es" sz="1000">
                <a:solidFill>
                  <a:srgbClr val="FFFFFF"/>
                </a:solidFill>
                <a:latin typeface="Bitter"/>
                <a:ea typeface="Bitter"/>
                <a:cs typeface="Bitter"/>
                <a:sym typeface="Bitter"/>
              </a:rPr>
              <a:t>Referido a las características de niños, niñas y adolescentes en su paso por las residencias, considerando sus percepciones y opiniones acerca de sus emociones, comportamiento, relación con los/as trabajadores y servicios prestados por la residencia y red de la misma.</a:t>
            </a:r>
            <a:endParaRPr sz="1000">
              <a:solidFill>
                <a:srgbClr val="FFFFFF"/>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000">
              <a:solidFill>
                <a:srgbClr val="FFFFFF"/>
              </a:solidFill>
              <a:latin typeface="Bitter"/>
              <a:ea typeface="Bitter"/>
              <a:cs typeface="Bitter"/>
              <a:sym typeface="Bitter"/>
            </a:endParaRPr>
          </a:p>
          <a:p>
            <a:pPr indent="0" lvl="0" marL="0" marR="0" rtl="0" algn="l">
              <a:lnSpc>
                <a:spcPct val="115000"/>
              </a:lnSpc>
              <a:spcBef>
                <a:spcPts val="100"/>
              </a:spcBef>
              <a:spcAft>
                <a:spcPts val="0"/>
              </a:spcAft>
              <a:buNone/>
            </a:pPr>
            <a:r>
              <a:rPr lang="es" sz="1000">
                <a:solidFill>
                  <a:srgbClr val="FFFFFF"/>
                </a:solidFill>
                <a:latin typeface="Bitter"/>
                <a:ea typeface="Bitter"/>
                <a:cs typeface="Bitter"/>
                <a:sym typeface="Bitter"/>
              </a:rPr>
              <a:t>En este nivel se observa, desde la perspectiva de los NNA, aspectos relevantes para ellos en cuanto a su experiencia viviendo en una residencia de protección, y cómo esto repercute en su vida adulta.</a:t>
            </a:r>
            <a:endParaRPr sz="1000">
              <a:solidFill>
                <a:srgbClr val="FFFFFF"/>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000">
              <a:solidFill>
                <a:srgbClr val="FFFFFF"/>
              </a:solidFill>
              <a:latin typeface="Bitter"/>
              <a:ea typeface="Bitter"/>
              <a:cs typeface="Bitter"/>
              <a:sym typeface="Bitter"/>
            </a:endParaRPr>
          </a:p>
        </p:txBody>
      </p:sp>
      <p:cxnSp>
        <p:nvCxnSpPr>
          <p:cNvPr id="443" name="Google Shape;443;p45"/>
          <p:cNvCxnSpPr/>
          <p:nvPr/>
        </p:nvCxnSpPr>
        <p:spPr>
          <a:xfrm>
            <a:off x="1504475" y="2921350"/>
            <a:ext cx="2331000" cy="0"/>
          </a:xfrm>
          <a:prstGeom prst="straightConnector1">
            <a:avLst/>
          </a:prstGeom>
          <a:noFill/>
          <a:ln cap="flat" cmpd="sng" w="19050">
            <a:solidFill>
              <a:srgbClr val="055CF2"/>
            </a:solidFill>
            <a:prstDash val="solid"/>
            <a:round/>
            <a:headEnd len="med" w="med" type="none"/>
            <a:tailEnd len="med" w="med" type="oval"/>
          </a:ln>
        </p:spPr>
      </p:cxnSp>
      <p:sp>
        <p:nvSpPr>
          <p:cNvPr id="444" name="Google Shape;444;p45"/>
          <p:cNvSpPr txBox="1"/>
          <p:nvPr/>
        </p:nvSpPr>
        <p:spPr>
          <a:xfrm>
            <a:off x="4071425" y="1963366"/>
            <a:ext cx="2712600" cy="190800"/>
          </a:xfrm>
          <a:prstGeom prst="rect">
            <a:avLst/>
          </a:prstGeom>
          <a:noFill/>
          <a:ln>
            <a:noFill/>
          </a:ln>
        </p:spPr>
        <p:txBody>
          <a:bodyPr anchorCtr="0" anchor="ctr" bIns="0" lIns="0" spcFirstLastPara="1" rIns="0" wrap="square" tIns="26550">
            <a:noAutofit/>
          </a:bodyPr>
          <a:lstStyle/>
          <a:p>
            <a:pPr indent="0" lvl="0" marL="0" marR="0" rtl="0" algn="l">
              <a:lnSpc>
                <a:spcPct val="115000"/>
              </a:lnSpc>
              <a:spcBef>
                <a:spcPts val="100"/>
              </a:spcBef>
              <a:spcAft>
                <a:spcPts val="0"/>
              </a:spcAft>
              <a:buNone/>
            </a:pPr>
            <a:r>
              <a:rPr b="1" lang="es" sz="1500">
                <a:solidFill>
                  <a:srgbClr val="2EA9FF"/>
                </a:solidFill>
                <a:latin typeface="Bitter"/>
                <a:ea typeface="Bitter"/>
                <a:cs typeface="Bitter"/>
                <a:sym typeface="Bitter"/>
              </a:rPr>
              <a:t>Niños, niñas y adolescentes</a:t>
            </a:r>
            <a:endParaRPr b="1" sz="1500">
              <a:solidFill>
                <a:srgbClr val="2EA9FF"/>
              </a:solidFill>
              <a:latin typeface="Bitter"/>
              <a:ea typeface="Bitter"/>
              <a:cs typeface="Bitter"/>
              <a:sym typeface="Bitter"/>
            </a:endParaRPr>
          </a:p>
          <a:p>
            <a:pPr indent="0" lvl="0" marL="0" marR="0" rtl="0" algn="l">
              <a:lnSpc>
                <a:spcPct val="115000"/>
              </a:lnSpc>
              <a:spcBef>
                <a:spcPts val="100"/>
              </a:spcBef>
              <a:spcAft>
                <a:spcPts val="0"/>
              </a:spcAft>
              <a:buNone/>
            </a:pPr>
            <a:r>
              <a:t/>
            </a:r>
            <a:endParaRPr b="1" sz="1500">
              <a:solidFill>
                <a:srgbClr val="F20A66"/>
              </a:solidFill>
              <a:latin typeface="Bitter"/>
              <a:ea typeface="Bitter"/>
              <a:cs typeface="Bitter"/>
              <a:sym typeface="Bitter"/>
            </a:endParaRPr>
          </a:p>
        </p:txBody>
      </p:sp>
      <p:sp>
        <p:nvSpPr>
          <p:cNvPr id="445" name="Google Shape;445;p45"/>
          <p:cNvSpPr txBox="1"/>
          <p:nvPr/>
        </p:nvSpPr>
        <p:spPr>
          <a:xfrm>
            <a:off x="4071425" y="1963375"/>
            <a:ext cx="3042300" cy="190800"/>
          </a:xfrm>
          <a:prstGeom prst="rect">
            <a:avLst/>
          </a:prstGeom>
          <a:noFill/>
          <a:ln>
            <a:noFill/>
          </a:ln>
        </p:spPr>
        <p:txBody>
          <a:bodyPr anchorCtr="0" anchor="ctr" bIns="0" lIns="0" spcFirstLastPara="1" rIns="0" wrap="square" tIns="26550">
            <a:noAutofit/>
          </a:bodyPr>
          <a:lstStyle/>
          <a:p>
            <a:pPr indent="0" lvl="0" marL="0" marR="0" rtl="0" algn="l">
              <a:lnSpc>
                <a:spcPct val="115000"/>
              </a:lnSpc>
              <a:spcBef>
                <a:spcPts val="100"/>
              </a:spcBef>
              <a:spcAft>
                <a:spcPts val="0"/>
              </a:spcAft>
              <a:buNone/>
            </a:pPr>
            <a:r>
              <a:rPr b="1" lang="es" sz="1500">
                <a:solidFill>
                  <a:srgbClr val="055CF2"/>
                </a:solidFill>
                <a:latin typeface="Bitter"/>
                <a:ea typeface="Bitter"/>
                <a:cs typeface="Bitter"/>
                <a:sym typeface="Bitter"/>
              </a:rPr>
              <a:t>Niños, niñas y adolescentes</a:t>
            </a:r>
            <a:endParaRPr b="1" sz="1500">
              <a:solidFill>
                <a:srgbClr val="2E86FF"/>
              </a:solidFill>
              <a:latin typeface="Bitter"/>
              <a:ea typeface="Bitter"/>
              <a:cs typeface="Bitter"/>
              <a:sym typeface="Bitter"/>
            </a:endParaRPr>
          </a:p>
        </p:txBody>
      </p:sp>
      <p:sp>
        <p:nvSpPr>
          <p:cNvPr id="446" name="Google Shape;446;p45"/>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FFFFFF"/>
                </a:solidFill>
                <a:latin typeface="Montserrat Light"/>
                <a:ea typeface="Montserrat Light"/>
                <a:cs typeface="Montserrat Light"/>
                <a:sym typeface="Montserrat Light"/>
              </a:rPr>
              <a:t>Informe de resultados  Fase Diagnóstico</a:t>
            </a:r>
            <a:endParaRPr sz="700">
              <a:solidFill>
                <a:srgbClr val="FFFFFF"/>
              </a:solidFill>
              <a:latin typeface="Montserrat Light"/>
              <a:ea typeface="Montserrat Light"/>
              <a:cs typeface="Montserrat Light"/>
              <a:sym typeface="Montserrat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0" name="Shape 450"/>
        <p:cNvGrpSpPr/>
        <p:nvPr/>
      </p:nvGrpSpPr>
      <p:grpSpPr>
        <a:xfrm>
          <a:off x="0" y="0"/>
          <a:ext cx="0" cy="0"/>
          <a:chOff x="0" y="0"/>
          <a:chExt cx="0" cy="0"/>
        </a:xfrm>
      </p:grpSpPr>
      <p:sp>
        <p:nvSpPr>
          <p:cNvPr id="451" name="Google Shape;451;p46"/>
          <p:cNvSpPr txBox="1"/>
          <p:nvPr/>
        </p:nvSpPr>
        <p:spPr>
          <a:xfrm>
            <a:off x="4309317" y="265500"/>
            <a:ext cx="4554600" cy="4548000"/>
          </a:xfrm>
          <a:prstGeom prst="rect">
            <a:avLst/>
          </a:prstGeom>
          <a:noFill/>
          <a:ln>
            <a:noFill/>
          </a:ln>
        </p:spPr>
        <p:txBody>
          <a:bodyPr anchorCtr="0" anchor="t" bIns="0" lIns="0" spcFirstLastPara="1" rIns="0" wrap="square" tIns="0">
            <a:noAutofit/>
          </a:bodyPr>
          <a:lstStyle/>
          <a:p>
            <a:pPr indent="0" lvl="0" marL="0" marR="0" rtl="0" algn="l">
              <a:lnSpc>
                <a:spcPct val="109473"/>
              </a:lnSpc>
              <a:spcBef>
                <a:spcPts val="0"/>
              </a:spcBef>
              <a:spcAft>
                <a:spcPts val="0"/>
              </a:spcAft>
              <a:buNone/>
            </a:pPr>
            <a:r>
              <a:rPr b="1" lang="es" sz="900">
                <a:solidFill>
                  <a:srgbClr val="9C1FF2"/>
                </a:solidFill>
                <a:latin typeface="Arial"/>
                <a:ea typeface="Arial"/>
                <a:cs typeface="Arial"/>
                <a:sym typeface="Arial"/>
              </a:rPr>
              <a:t>Capítulo 1</a:t>
            </a:r>
            <a:endParaRPr sz="9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800">
              <a:latin typeface="Arial"/>
              <a:ea typeface="Arial"/>
              <a:cs typeface="Arial"/>
              <a:sym typeface="Arial"/>
            </a:endParaRPr>
          </a:p>
          <a:p>
            <a:pPr indent="0" lvl="0" marL="4470400" marR="0" rtl="0" algn="l">
              <a:lnSpc>
                <a:spcPct val="100000"/>
              </a:lnSpc>
              <a:spcBef>
                <a:spcPts val="0"/>
              </a:spcBef>
              <a:spcAft>
                <a:spcPts val="0"/>
              </a:spcAft>
              <a:buNone/>
            </a:pPr>
            <a:r>
              <a:rPr lang="es" sz="500">
                <a:solidFill>
                  <a:srgbClr val="2E75FF"/>
                </a:solidFill>
                <a:latin typeface="Arial"/>
                <a:ea typeface="Arial"/>
                <a:cs typeface="Arial"/>
                <a:sym typeface="Arial"/>
              </a:rPr>
              <a:t>S</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300">
              <a:latin typeface="Arial"/>
              <a:ea typeface="Arial"/>
              <a:cs typeface="Arial"/>
              <a:sym typeface="Arial"/>
            </a:endParaRPr>
          </a:p>
          <a:p>
            <a:pPr indent="0" lvl="0" marL="4470400" marR="12700" rtl="0" algn="just">
              <a:lnSpc>
                <a:spcPct val="75400"/>
              </a:lnSpc>
              <a:spcBef>
                <a:spcPts val="200"/>
              </a:spcBef>
              <a:spcAft>
                <a:spcPts val="0"/>
              </a:spcAft>
              <a:buNone/>
            </a:pPr>
            <a:r>
              <a:rPr lang="es" sz="500">
                <a:solidFill>
                  <a:srgbClr val="2E75FF"/>
                </a:solidFill>
                <a:latin typeface="Arial"/>
                <a:ea typeface="Arial"/>
                <a:cs typeface="Arial"/>
                <a:sym typeface="Arial"/>
              </a:rPr>
              <a:t>RO U T U F</a:t>
            </a:r>
            <a:endParaRPr sz="500">
              <a:latin typeface="Arial"/>
              <a:ea typeface="Arial"/>
              <a:cs typeface="Arial"/>
              <a:sym typeface="Arial"/>
            </a:endParaRPr>
          </a:p>
          <a:p>
            <a:pPr indent="0" lvl="0" marL="4470400" marR="12700" rtl="0" algn="just">
              <a:lnSpc>
                <a:spcPct val="79500"/>
              </a:lnSpc>
              <a:spcBef>
                <a:spcPts val="200"/>
              </a:spcBef>
              <a:spcAft>
                <a:spcPts val="0"/>
              </a:spcAft>
              <a:buNone/>
            </a:pPr>
            <a:r>
              <a:rPr lang="es" sz="500">
                <a:solidFill>
                  <a:srgbClr val="2E75FF"/>
                </a:solidFill>
                <a:latin typeface="Arial"/>
                <a:ea typeface="Arial"/>
                <a:cs typeface="Arial"/>
                <a:sym typeface="Arial"/>
              </a:rPr>
              <a:t>S  O  V  E  U  N</a:t>
            </a:r>
            <a:endParaRPr sz="500">
              <a:latin typeface="Arial"/>
              <a:ea typeface="Arial"/>
              <a:cs typeface="Arial"/>
              <a:sym typeface="Arial"/>
            </a:endParaRPr>
          </a:p>
          <a:p>
            <a:pPr indent="0" lvl="0" marL="4470400" marR="0" rtl="0" algn="l">
              <a:lnSpc>
                <a:spcPct val="104761"/>
              </a:lnSpc>
              <a:spcBef>
                <a:spcPts val="200"/>
              </a:spcBef>
              <a:spcAft>
                <a:spcPts val="0"/>
              </a:spcAft>
              <a:buNone/>
            </a:pPr>
            <a:r>
              <a:rPr lang="es" sz="500">
                <a:solidFill>
                  <a:srgbClr val="2E75FF"/>
                </a:solidFill>
                <a:latin typeface="Arial"/>
                <a:ea typeface="Arial"/>
                <a:cs typeface="Arial"/>
                <a:sym typeface="Arial"/>
              </a:rPr>
              <a:t>O</a:t>
            </a:r>
            <a:endParaRPr sz="500">
              <a:latin typeface="Arial"/>
              <a:ea typeface="Arial"/>
              <a:cs typeface="Arial"/>
              <a:sym typeface="Arial"/>
            </a:endParaRPr>
          </a:p>
          <a:p>
            <a:pPr indent="0" lvl="0" marL="4470400" marR="12700" rtl="0" algn="l">
              <a:lnSpc>
                <a:spcPct val="43100"/>
              </a:lnSpc>
              <a:spcBef>
                <a:spcPts val="300"/>
              </a:spcBef>
              <a:spcAft>
                <a:spcPts val="0"/>
              </a:spcAft>
              <a:buNone/>
            </a:pPr>
            <a:r>
              <a:rPr lang="es" sz="500">
                <a:solidFill>
                  <a:srgbClr val="2E75FF"/>
                </a:solidFill>
                <a:latin typeface="Arial"/>
                <a:ea typeface="Arial"/>
                <a:cs typeface="Arial"/>
                <a:sym typeface="Arial"/>
              </a:rPr>
              <a:t>V  I</a:t>
            </a:r>
            <a:endParaRPr sz="500">
              <a:latin typeface="Arial"/>
              <a:ea typeface="Arial"/>
              <a:cs typeface="Arial"/>
              <a:sym typeface="Arial"/>
            </a:endParaRPr>
          </a:p>
          <a:p>
            <a:pPr indent="0" lvl="0" marL="4470400" marR="0" rtl="0" algn="l">
              <a:lnSpc>
                <a:spcPct val="63809"/>
              </a:lnSpc>
              <a:spcBef>
                <a:spcPts val="0"/>
              </a:spcBef>
              <a:spcAft>
                <a:spcPts val="0"/>
              </a:spcAft>
              <a:buNone/>
            </a:pPr>
            <a:r>
              <a:rPr lang="es" sz="500">
                <a:solidFill>
                  <a:srgbClr val="2E75FF"/>
                </a:solidFill>
                <a:latin typeface="Arial"/>
                <a:ea typeface="Arial"/>
                <a:cs typeface="Arial"/>
                <a:sym typeface="Arial"/>
              </a:rPr>
              <a:t>T</a:t>
            </a:r>
            <a:endParaRPr sz="500">
              <a:latin typeface="Arial"/>
              <a:ea typeface="Arial"/>
              <a:cs typeface="Arial"/>
              <a:sym typeface="Arial"/>
            </a:endParaRPr>
          </a:p>
          <a:p>
            <a:pPr indent="0" lvl="0" marL="4470400" marR="12700" rtl="0" algn="just">
              <a:lnSpc>
                <a:spcPct val="79000"/>
              </a:lnSpc>
              <a:spcBef>
                <a:spcPts val="0"/>
              </a:spcBef>
              <a:spcAft>
                <a:spcPts val="0"/>
              </a:spcAft>
              <a:buNone/>
            </a:pPr>
            <a:r>
              <a:rPr lang="es" sz="500">
                <a:solidFill>
                  <a:srgbClr val="2E75FF"/>
                </a:solidFill>
                <a:latin typeface="Arial"/>
                <a:ea typeface="Arial"/>
                <a:cs typeface="Arial"/>
                <a:sym typeface="Arial"/>
              </a:rPr>
              <a:t>A  R  O  P  R  O  C</a:t>
            </a:r>
            <a:endParaRPr sz="500">
              <a:latin typeface="Arial"/>
              <a:ea typeface="Arial"/>
              <a:cs typeface="Arial"/>
              <a:sym typeface="Arial"/>
            </a:endParaRPr>
          </a:p>
          <a:p>
            <a:pPr indent="0" lvl="0" marL="4470400" marR="12700" rtl="0" algn="just">
              <a:lnSpc>
                <a:spcPct val="81100"/>
              </a:lnSpc>
              <a:spcBef>
                <a:spcPts val="100"/>
              </a:spcBef>
              <a:spcAft>
                <a:spcPts val="0"/>
              </a:spcAft>
              <a:buNone/>
            </a:pPr>
            <a:r>
              <a:rPr lang="es" sz="500">
                <a:solidFill>
                  <a:srgbClr val="2E75FF"/>
                </a:solidFill>
                <a:latin typeface="Arial"/>
                <a:ea typeface="Arial"/>
                <a:cs typeface="Arial"/>
                <a:sym typeface="Arial"/>
              </a:rPr>
              <a:t>L  A  U  N  A</a:t>
            </a:r>
            <a:endParaRPr sz="500">
              <a:latin typeface="Arial"/>
              <a:ea typeface="Arial"/>
              <a:cs typeface="Arial"/>
              <a:sym typeface="Arial"/>
            </a:endParaRPr>
          </a:p>
          <a:p>
            <a:pPr indent="0" lvl="0" marL="4470400" marR="0" rtl="0" algn="l">
              <a:lnSpc>
                <a:spcPct val="100000"/>
              </a:lnSpc>
              <a:spcBef>
                <a:spcPts val="0"/>
              </a:spcBef>
              <a:spcAft>
                <a:spcPts val="0"/>
              </a:spcAft>
              <a:buNone/>
            </a:pPr>
            <a:r>
              <a:rPr lang="es" sz="500">
                <a:solidFill>
                  <a:srgbClr val="2E75FF"/>
                </a:solidFill>
                <a:latin typeface="Arial"/>
                <a:ea typeface="Arial"/>
                <a:cs typeface="Arial"/>
                <a:sym typeface="Arial"/>
              </a:rPr>
              <a:t>M</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600">
              <a:latin typeface="Arial"/>
              <a:ea typeface="Arial"/>
              <a:cs typeface="Arial"/>
              <a:sym typeface="Arial"/>
            </a:endParaRPr>
          </a:p>
          <a:p>
            <a:pPr indent="0" lvl="0" marL="4445000" marR="0" rtl="0" algn="l">
              <a:lnSpc>
                <a:spcPct val="100000"/>
              </a:lnSpc>
              <a:spcBef>
                <a:spcPts val="0"/>
              </a:spcBef>
              <a:spcAft>
                <a:spcPts val="0"/>
              </a:spcAft>
              <a:buNone/>
            </a:pPr>
            <a:r>
              <a:rPr lang="es" sz="1500">
                <a:solidFill>
                  <a:srgbClr val="9C1FF2"/>
                </a:solidFill>
                <a:latin typeface="Times New Roman"/>
                <a:ea typeface="Times New Roman"/>
                <a:cs typeface="Times New Roman"/>
                <a:sym typeface="Times New Roman"/>
              </a:rPr>
              <a:t>3</a:t>
            </a:r>
            <a:endParaRPr sz="1500">
              <a:latin typeface="Times New Roman"/>
              <a:ea typeface="Times New Roman"/>
              <a:cs typeface="Times New Roman"/>
              <a:sym typeface="Times New Roman"/>
            </a:endParaRPr>
          </a:p>
        </p:txBody>
      </p:sp>
      <p:sp>
        <p:nvSpPr>
          <p:cNvPr id="452" name="Google Shape;452;p46"/>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453" name="Google Shape;453;p46"/>
          <p:cNvSpPr/>
          <p:nvPr/>
        </p:nvSpPr>
        <p:spPr>
          <a:xfrm>
            <a:off x="0"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9C1F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454" name="Google Shape;454;p46"/>
          <p:cNvSpPr/>
          <p:nvPr/>
        </p:nvSpPr>
        <p:spPr>
          <a:xfrm>
            <a:off x="781736" y="979309"/>
            <a:ext cx="3556200" cy="37569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455" name="Google Shape;455;p46"/>
          <p:cNvSpPr txBox="1"/>
          <p:nvPr/>
        </p:nvSpPr>
        <p:spPr>
          <a:xfrm>
            <a:off x="4909125" y="1015950"/>
            <a:ext cx="2920500" cy="1325100"/>
          </a:xfrm>
          <a:prstGeom prst="rect">
            <a:avLst/>
          </a:prstGeom>
          <a:noFill/>
          <a:ln>
            <a:noFill/>
          </a:ln>
        </p:spPr>
        <p:txBody>
          <a:bodyPr anchorCtr="0" anchor="t" bIns="0" lIns="0" spcFirstLastPara="1" rIns="0" wrap="square" tIns="235075">
            <a:noAutofit/>
          </a:bodyPr>
          <a:lstStyle/>
          <a:p>
            <a:pPr indent="0" lvl="0" marL="0" marR="0" rtl="0" algn="l">
              <a:lnSpc>
                <a:spcPct val="100000"/>
              </a:lnSpc>
              <a:spcBef>
                <a:spcPts val="0"/>
              </a:spcBef>
              <a:spcAft>
                <a:spcPts val="0"/>
              </a:spcAft>
              <a:buNone/>
            </a:pPr>
            <a:r>
              <a:rPr lang="es" sz="3600">
                <a:solidFill>
                  <a:srgbClr val="FFFFFF"/>
                </a:solidFill>
                <a:latin typeface="Bitter"/>
                <a:ea typeface="Bitter"/>
                <a:cs typeface="Bitter"/>
                <a:sym typeface="Bitter"/>
              </a:rPr>
              <a:t>4.</a:t>
            </a:r>
            <a:endParaRPr sz="3600">
              <a:solidFill>
                <a:srgbClr val="FFFFFF"/>
              </a:solidFill>
              <a:latin typeface="Bitter"/>
              <a:ea typeface="Bitter"/>
              <a:cs typeface="Bitter"/>
              <a:sym typeface="Bitter"/>
            </a:endParaRPr>
          </a:p>
          <a:p>
            <a:pPr indent="0" lvl="0" marL="0" marR="0" rtl="0" algn="l">
              <a:lnSpc>
                <a:spcPct val="100000"/>
              </a:lnSpc>
              <a:spcBef>
                <a:spcPts val="0"/>
              </a:spcBef>
              <a:spcAft>
                <a:spcPts val="0"/>
              </a:spcAft>
              <a:buNone/>
            </a:pPr>
            <a:r>
              <a:rPr lang="es" sz="3600">
                <a:solidFill>
                  <a:srgbClr val="FFFFFF"/>
                </a:solidFill>
                <a:latin typeface="Bitter"/>
                <a:ea typeface="Bitter"/>
                <a:cs typeface="Bitter"/>
                <a:sym typeface="Bitter"/>
              </a:rPr>
              <a:t>Resultados </a:t>
            </a:r>
            <a:endParaRPr sz="3600">
              <a:solidFill>
                <a:srgbClr val="FFFFFF"/>
              </a:solidFill>
              <a:latin typeface="Bitter"/>
              <a:ea typeface="Bitter"/>
              <a:cs typeface="Bitter"/>
              <a:sym typeface="Bitter"/>
            </a:endParaRPr>
          </a:p>
          <a:p>
            <a:pPr indent="0" lvl="0" marL="0" marR="0" rtl="0" algn="l">
              <a:lnSpc>
                <a:spcPct val="100000"/>
              </a:lnSpc>
              <a:spcBef>
                <a:spcPts val="0"/>
              </a:spcBef>
              <a:spcAft>
                <a:spcPts val="0"/>
              </a:spcAft>
              <a:buNone/>
            </a:pPr>
            <a:r>
              <a:rPr lang="es" sz="3600">
                <a:solidFill>
                  <a:srgbClr val="FFFFFF"/>
                </a:solidFill>
                <a:latin typeface="Bitter"/>
                <a:ea typeface="Bitter"/>
                <a:cs typeface="Bitter"/>
                <a:sym typeface="Bitter"/>
              </a:rPr>
              <a:t>de la investigación</a:t>
            </a:r>
            <a:endParaRPr sz="3600">
              <a:solidFill>
                <a:srgbClr val="FFFFFF"/>
              </a:solidFill>
              <a:latin typeface="Bitter"/>
              <a:ea typeface="Bitter"/>
              <a:cs typeface="Bitter"/>
              <a:sym typeface="Bitter"/>
            </a:endParaRPr>
          </a:p>
          <a:p>
            <a:pPr indent="0" lvl="0" marL="0" rtl="0" algn="l">
              <a:spcBef>
                <a:spcPts val="0"/>
              </a:spcBef>
              <a:spcAft>
                <a:spcPts val="0"/>
              </a:spcAft>
              <a:buSzPts val="1100"/>
              <a:buNone/>
            </a:pPr>
            <a:r>
              <a:rPr lang="es" sz="800">
                <a:solidFill>
                  <a:srgbClr val="FFFFFF"/>
                </a:solidFill>
                <a:latin typeface="Montserrat"/>
                <a:ea typeface="Montserrat"/>
                <a:cs typeface="Montserrat"/>
                <a:sym typeface="Montserrat"/>
              </a:rPr>
              <a:t>A continuación se exponen los resultados de la etapa </a:t>
            </a:r>
            <a:endParaRPr sz="800">
              <a:solidFill>
                <a:srgbClr val="FFFFFF"/>
              </a:solidFill>
              <a:latin typeface="Montserrat"/>
              <a:ea typeface="Montserrat"/>
              <a:cs typeface="Montserrat"/>
              <a:sym typeface="Montserrat"/>
            </a:endParaRPr>
          </a:p>
          <a:p>
            <a:pPr indent="0" lvl="0" marL="0" rtl="0" algn="l">
              <a:spcBef>
                <a:spcPts val="0"/>
              </a:spcBef>
              <a:spcAft>
                <a:spcPts val="0"/>
              </a:spcAft>
              <a:buSzPts val="1100"/>
              <a:buNone/>
            </a:pPr>
            <a:r>
              <a:rPr lang="es" sz="800">
                <a:solidFill>
                  <a:srgbClr val="FFFFFF"/>
                </a:solidFill>
                <a:latin typeface="Montserrat"/>
                <a:ea typeface="Montserrat"/>
                <a:cs typeface="Montserrat"/>
                <a:sym typeface="Montserrat"/>
              </a:rPr>
              <a:t>de levantamiento de información estructurados en forma de hallazgos en cada uno de los niveles detallados anteriormente.</a:t>
            </a:r>
            <a:r>
              <a:rPr lang="es" sz="1000">
                <a:solidFill>
                  <a:srgbClr val="FF5757"/>
                </a:solidFill>
                <a:latin typeface="Helvetica Neue"/>
                <a:ea typeface="Helvetica Neue"/>
                <a:cs typeface="Helvetica Neue"/>
                <a:sym typeface="Helvetica Neue"/>
              </a:rPr>
              <a:t> </a:t>
            </a:r>
            <a:endParaRPr sz="4300">
              <a:solidFill>
                <a:srgbClr val="FFFFFF"/>
              </a:solidFill>
              <a:latin typeface="Bitter"/>
              <a:ea typeface="Bitter"/>
              <a:cs typeface="Bitter"/>
              <a:sym typeface="Bitter"/>
            </a:endParaRPr>
          </a:p>
        </p:txBody>
      </p:sp>
      <p:sp>
        <p:nvSpPr>
          <p:cNvPr id="456" name="Google Shape;456;p46"/>
          <p:cNvSpPr txBox="1"/>
          <p:nvPr/>
        </p:nvSpPr>
        <p:spPr>
          <a:xfrm>
            <a:off x="8591828" y="4577325"/>
            <a:ext cx="2799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FFFFF"/>
                </a:solidFill>
                <a:latin typeface="Bitter"/>
                <a:ea typeface="Bitter"/>
                <a:cs typeface="Bitter"/>
                <a:sym typeface="Bitter"/>
              </a:rPr>
              <a:t>24</a:t>
            </a:r>
            <a:endParaRPr sz="1500">
              <a:solidFill>
                <a:srgbClr val="FFFFFF"/>
              </a:solidFill>
              <a:latin typeface="Bitter"/>
              <a:ea typeface="Bitter"/>
              <a:cs typeface="Bitter"/>
              <a:sym typeface="Bitte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9C1FF2"/>
        </a:solidFill>
      </p:bgPr>
    </p:bg>
    <p:spTree>
      <p:nvGrpSpPr>
        <p:cNvPr id="460" name="Shape 460"/>
        <p:cNvGrpSpPr/>
        <p:nvPr/>
      </p:nvGrpSpPr>
      <p:grpSpPr>
        <a:xfrm>
          <a:off x="0" y="0"/>
          <a:ext cx="0" cy="0"/>
          <a:chOff x="0" y="0"/>
          <a:chExt cx="0" cy="0"/>
        </a:xfrm>
      </p:grpSpPr>
      <p:sp>
        <p:nvSpPr>
          <p:cNvPr id="461" name="Google Shape;461;p47"/>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FFFFF"/>
                </a:solidFill>
                <a:latin typeface="Bitter"/>
                <a:ea typeface="Bitter"/>
                <a:cs typeface="Bitter"/>
                <a:sym typeface="Bitter"/>
              </a:rPr>
              <a:t>25</a:t>
            </a:r>
            <a:endParaRPr sz="1500">
              <a:solidFill>
                <a:srgbClr val="FFFFFF"/>
              </a:solidFill>
              <a:latin typeface="Bitter"/>
              <a:ea typeface="Bitter"/>
              <a:cs typeface="Bitter"/>
              <a:sym typeface="Bitter"/>
            </a:endParaRPr>
          </a:p>
        </p:txBody>
      </p:sp>
      <p:pic>
        <p:nvPicPr>
          <p:cNvPr id="462" name="Google Shape;462;p47"/>
          <p:cNvPicPr preferRelativeResize="0"/>
          <p:nvPr/>
        </p:nvPicPr>
        <p:blipFill rotWithShape="1">
          <a:blip r:embed="rId3">
            <a:alphaModFix/>
          </a:blip>
          <a:srcRect b="0" l="0" r="68926" t="0"/>
          <a:stretch/>
        </p:blipFill>
        <p:spPr>
          <a:xfrm>
            <a:off x="0" y="0"/>
            <a:ext cx="2841380" cy="5143500"/>
          </a:xfrm>
          <a:prstGeom prst="rect">
            <a:avLst/>
          </a:prstGeom>
          <a:noFill/>
          <a:ln>
            <a:noFill/>
          </a:ln>
        </p:spPr>
      </p:pic>
      <p:sp>
        <p:nvSpPr>
          <p:cNvPr id="463" name="Google Shape;463;p47"/>
          <p:cNvSpPr/>
          <p:nvPr/>
        </p:nvSpPr>
        <p:spPr>
          <a:xfrm>
            <a:off x="935525" y="1139300"/>
            <a:ext cx="7253400" cy="2827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7"/>
          <p:cNvSpPr txBox="1"/>
          <p:nvPr/>
        </p:nvSpPr>
        <p:spPr>
          <a:xfrm>
            <a:off x="1364968" y="1413194"/>
            <a:ext cx="6394500" cy="1218900"/>
          </a:xfrm>
          <a:prstGeom prst="rect">
            <a:avLst/>
          </a:prstGeom>
          <a:noFill/>
          <a:ln>
            <a:noFill/>
          </a:ln>
        </p:spPr>
        <p:txBody>
          <a:bodyPr anchorCtr="0" anchor="t" bIns="75575" lIns="75575" spcFirstLastPara="1" rIns="75575" wrap="square" tIns="75575">
            <a:noAutofit/>
          </a:bodyPr>
          <a:lstStyle/>
          <a:p>
            <a:pPr indent="0" lvl="0" marL="0" rtl="0" algn="ctr">
              <a:lnSpc>
                <a:spcPct val="115000"/>
              </a:lnSpc>
              <a:spcBef>
                <a:spcPts val="0"/>
              </a:spcBef>
              <a:spcAft>
                <a:spcPts val="0"/>
              </a:spcAft>
              <a:buClr>
                <a:schemeClr val="dk1"/>
              </a:buClr>
              <a:buSzPts val="900"/>
              <a:buFont typeface="Arial"/>
              <a:buNone/>
            </a:pPr>
            <a:r>
              <a:rPr b="1" lang="es">
                <a:solidFill>
                  <a:srgbClr val="FA5936"/>
                </a:solidFill>
                <a:latin typeface="Bitter"/>
                <a:ea typeface="Bitter"/>
                <a:cs typeface="Bitter"/>
                <a:sym typeface="Bitter"/>
              </a:rPr>
              <a:t>Resultados de la investigación</a:t>
            </a:r>
            <a:endParaRPr b="1" sz="1400">
              <a:solidFill>
                <a:srgbClr val="FA5936"/>
              </a:solidFill>
              <a:latin typeface="Bitter"/>
              <a:ea typeface="Bitter"/>
              <a:cs typeface="Bitter"/>
              <a:sym typeface="Bitter"/>
            </a:endParaRPr>
          </a:p>
          <a:p>
            <a:pPr indent="0" lvl="0" marL="0" rtl="0" algn="ctr">
              <a:lnSpc>
                <a:spcPct val="115000"/>
              </a:lnSpc>
              <a:spcBef>
                <a:spcPts val="0"/>
              </a:spcBef>
              <a:spcAft>
                <a:spcPts val="0"/>
              </a:spcAft>
              <a:buClr>
                <a:schemeClr val="dk1"/>
              </a:buClr>
              <a:buSzPts val="900"/>
              <a:buFont typeface="Arial"/>
              <a:buNone/>
            </a:pPr>
            <a:r>
              <a:t/>
            </a:r>
            <a:endParaRPr b="1" sz="1000">
              <a:solidFill>
                <a:srgbClr val="FFFFFF"/>
              </a:solidFill>
              <a:latin typeface="Montserrat"/>
              <a:ea typeface="Montserrat"/>
              <a:cs typeface="Montserrat"/>
              <a:sym typeface="Montserrat"/>
            </a:endParaRPr>
          </a:p>
          <a:p>
            <a:pPr indent="0" lvl="0" marL="0" rtl="0" algn="l">
              <a:spcBef>
                <a:spcPts val="0"/>
              </a:spcBef>
              <a:spcAft>
                <a:spcPts val="0"/>
              </a:spcAft>
              <a:buNone/>
            </a:pPr>
            <a:r>
              <a:rPr lang="es" sz="1000">
                <a:solidFill>
                  <a:srgbClr val="414140"/>
                </a:solidFill>
                <a:latin typeface="Montserrat"/>
                <a:ea typeface="Montserrat"/>
                <a:cs typeface="Montserrat"/>
                <a:sym typeface="Montserrat"/>
              </a:rPr>
              <a:t>Para cada nivel detallado, se presenta información de caracterización mínima, necesaria para situar y comprender los hallazgos que luego se especifican. </a:t>
            </a:r>
            <a:endParaRPr sz="1000">
              <a:solidFill>
                <a:srgbClr val="414140"/>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000">
              <a:solidFill>
                <a:srgbClr val="414140"/>
              </a:solidFill>
              <a:latin typeface="Montserrat"/>
              <a:ea typeface="Montserrat"/>
              <a:cs typeface="Montserrat"/>
              <a:sym typeface="Montserrat"/>
            </a:endParaRPr>
          </a:p>
          <a:p>
            <a:pPr indent="0" lvl="0" marL="0" rtl="0" algn="l">
              <a:spcBef>
                <a:spcPts val="0"/>
              </a:spcBef>
              <a:spcAft>
                <a:spcPts val="0"/>
              </a:spcAft>
              <a:buNone/>
            </a:pPr>
            <a:r>
              <a:rPr lang="es" sz="1000">
                <a:solidFill>
                  <a:srgbClr val="414140"/>
                </a:solidFill>
                <a:latin typeface="Montserrat"/>
                <a:ea typeface="Montserrat"/>
                <a:cs typeface="Montserrat"/>
                <a:sym typeface="Montserrat"/>
              </a:rPr>
              <a:t>Los </a:t>
            </a:r>
            <a:r>
              <a:rPr b="1" lang="es" sz="1000">
                <a:solidFill>
                  <a:srgbClr val="414140"/>
                </a:solidFill>
                <a:latin typeface="Montserrat"/>
                <a:ea typeface="Montserrat"/>
                <a:cs typeface="Montserrat"/>
                <a:sym typeface="Montserrat"/>
              </a:rPr>
              <a:t>hallazgos</a:t>
            </a:r>
            <a:r>
              <a:rPr lang="es" sz="1000">
                <a:solidFill>
                  <a:srgbClr val="414140"/>
                </a:solidFill>
                <a:latin typeface="Montserrat"/>
                <a:ea typeface="Montserrat"/>
                <a:cs typeface="Montserrat"/>
                <a:sym typeface="Montserrat"/>
              </a:rPr>
              <a:t> son descubrimiento de problemas o necesidades relevantes para el diseño de una solución. Estos se identifican en cada nivel del diagnóstico en referencia al propósito del proyecto de: </a:t>
            </a:r>
            <a:endParaRPr sz="1000">
              <a:solidFill>
                <a:srgbClr val="414140"/>
              </a:solidFill>
              <a:latin typeface="Montserrat"/>
              <a:ea typeface="Montserrat"/>
              <a:cs typeface="Montserrat"/>
              <a:sym typeface="Montserrat"/>
            </a:endParaRPr>
          </a:p>
          <a:p>
            <a:pPr indent="0" lvl="0" marL="0" rtl="0" algn="l">
              <a:spcBef>
                <a:spcPts val="0"/>
              </a:spcBef>
              <a:spcAft>
                <a:spcPts val="0"/>
              </a:spcAft>
              <a:buNone/>
            </a:pPr>
            <a:r>
              <a:t/>
            </a:r>
            <a:endParaRPr sz="1000">
              <a:solidFill>
                <a:srgbClr val="414140"/>
              </a:solidFill>
              <a:latin typeface="Montserrat"/>
              <a:ea typeface="Montserrat"/>
              <a:cs typeface="Montserrat"/>
              <a:sym typeface="Montserrat"/>
            </a:endParaRPr>
          </a:p>
          <a:p>
            <a:pPr indent="0" lvl="0" marL="0" rtl="0" algn="l">
              <a:spcBef>
                <a:spcPts val="0"/>
              </a:spcBef>
              <a:spcAft>
                <a:spcPts val="0"/>
              </a:spcAft>
              <a:buNone/>
            </a:pPr>
            <a:r>
              <a:rPr b="1" lang="es" sz="1000">
                <a:solidFill>
                  <a:srgbClr val="414140"/>
                </a:solidFill>
                <a:latin typeface="Montserrat"/>
                <a:ea typeface="Montserrat"/>
                <a:cs typeface="Montserrat"/>
                <a:sym typeface="Montserrat"/>
              </a:rPr>
              <a:t>Contar con personas que trabajan con niñez vulnerada y sus familias que tienen las competencias idóneas y el reconocimiento adecuado para responder a la alta complejidad de los problemas y necesidades especializadas de los NNA que han sido vulnerados en sus derechos, para contribuir a mejorar la calidad de vida de los NNA en cuidado residencial. </a:t>
            </a:r>
            <a:endParaRPr sz="900">
              <a:solidFill>
                <a:srgbClr val="414140"/>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68" name="Shape 468"/>
        <p:cNvGrpSpPr/>
        <p:nvPr/>
      </p:nvGrpSpPr>
      <p:grpSpPr>
        <a:xfrm>
          <a:off x="0" y="0"/>
          <a:ext cx="0" cy="0"/>
          <a:chOff x="0" y="0"/>
          <a:chExt cx="0" cy="0"/>
        </a:xfrm>
      </p:grpSpPr>
      <p:sp>
        <p:nvSpPr>
          <p:cNvPr id="469" name="Google Shape;469;p48"/>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470" name="Google Shape;470;p48"/>
          <p:cNvSpPr txBox="1"/>
          <p:nvPr/>
        </p:nvSpPr>
        <p:spPr>
          <a:xfrm>
            <a:off x="4369652" y="1382150"/>
            <a:ext cx="2953800" cy="417300"/>
          </a:xfrm>
          <a:prstGeom prst="rect">
            <a:avLst/>
          </a:prstGeom>
          <a:noFill/>
          <a:ln>
            <a:noFill/>
          </a:ln>
        </p:spPr>
        <p:txBody>
          <a:bodyPr anchorCtr="0" anchor="t" bIns="0" lIns="0" spcFirstLastPara="1" rIns="0" wrap="square" tIns="5775">
            <a:noAutofit/>
          </a:bodyPr>
          <a:lstStyle/>
          <a:p>
            <a:pPr indent="0" lvl="0" marL="0" rtl="0" algn="l">
              <a:lnSpc>
                <a:spcPct val="115000"/>
              </a:lnSpc>
              <a:spcBef>
                <a:spcPts val="100"/>
              </a:spcBef>
              <a:spcAft>
                <a:spcPts val="0"/>
              </a:spcAft>
              <a:buNone/>
            </a:pPr>
            <a:r>
              <a:rPr b="1" lang="es" sz="3000">
                <a:solidFill>
                  <a:srgbClr val="055CF2"/>
                </a:solidFill>
                <a:latin typeface="Bitter"/>
                <a:ea typeface="Bitter"/>
                <a:cs typeface="Bitter"/>
                <a:sym typeface="Bitter"/>
              </a:rPr>
              <a:t>4.1.</a:t>
            </a:r>
            <a:endParaRPr b="1" sz="3000">
              <a:solidFill>
                <a:srgbClr val="055CF2"/>
              </a:solidFill>
              <a:latin typeface="Bitter"/>
              <a:ea typeface="Bitter"/>
              <a:cs typeface="Bitter"/>
              <a:sym typeface="Bitter"/>
            </a:endParaRPr>
          </a:p>
          <a:p>
            <a:pPr indent="0" lvl="0" marL="0" rtl="0" algn="l">
              <a:lnSpc>
                <a:spcPct val="115000"/>
              </a:lnSpc>
              <a:spcBef>
                <a:spcPts val="100"/>
              </a:spcBef>
              <a:spcAft>
                <a:spcPts val="0"/>
              </a:spcAft>
              <a:buClr>
                <a:schemeClr val="dk1"/>
              </a:buClr>
              <a:buFont typeface="Arial"/>
              <a:buNone/>
            </a:pPr>
            <a:r>
              <a:rPr b="1" lang="es" sz="3000">
                <a:solidFill>
                  <a:srgbClr val="055CF2"/>
                </a:solidFill>
                <a:latin typeface="Bitter"/>
                <a:ea typeface="Bitter"/>
                <a:cs typeface="Bitter"/>
                <a:sym typeface="Bitter"/>
              </a:rPr>
              <a:t>Contexto político-social </a:t>
            </a:r>
            <a:endParaRPr b="1" sz="3000">
              <a:solidFill>
                <a:srgbClr val="055CF2"/>
              </a:solidFill>
              <a:latin typeface="Bitter"/>
              <a:ea typeface="Bitter"/>
              <a:cs typeface="Bitter"/>
              <a:sym typeface="Bitter"/>
            </a:endParaRPr>
          </a:p>
          <a:p>
            <a:pPr indent="0" lvl="0" marL="0" marR="0" rtl="0" algn="l">
              <a:lnSpc>
                <a:spcPct val="100000"/>
              </a:lnSpc>
              <a:spcBef>
                <a:spcPts val="0"/>
              </a:spcBef>
              <a:spcAft>
                <a:spcPts val="0"/>
              </a:spcAft>
              <a:buNone/>
            </a:pPr>
            <a:r>
              <a:t/>
            </a:r>
            <a:endParaRPr i="1" sz="3000">
              <a:solidFill>
                <a:srgbClr val="055CF2"/>
              </a:solidFill>
              <a:latin typeface="Bitter"/>
              <a:ea typeface="Bitter"/>
              <a:cs typeface="Bitter"/>
              <a:sym typeface="Bitter"/>
            </a:endParaRPr>
          </a:p>
        </p:txBody>
      </p:sp>
      <p:sp>
        <p:nvSpPr>
          <p:cNvPr id="471" name="Google Shape;471;p48"/>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26</a:t>
            </a:r>
            <a:endParaRPr sz="1500">
              <a:latin typeface="Bitter"/>
              <a:ea typeface="Bitter"/>
              <a:cs typeface="Bitter"/>
              <a:sym typeface="Bitter"/>
            </a:endParaRPr>
          </a:p>
        </p:txBody>
      </p:sp>
      <p:sp>
        <p:nvSpPr>
          <p:cNvPr id="472" name="Google Shape;472;p48"/>
          <p:cNvSpPr/>
          <p:nvPr/>
        </p:nvSpPr>
        <p:spPr>
          <a:xfrm>
            <a:off x="386319" y="633458"/>
            <a:ext cx="3713700" cy="3876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473" name="Google Shape;473;p48"/>
          <p:cNvSpPr/>
          <p:nvPr/>
        </p:nvSpPr>
        <p:spPr>
          <a:xfrm>
            <a:off x="3743325" y="1016876"/>
            <a:ext cx="857818" cy="0"/>
          </a:xfrm>
          <a:custGeom>
            <a:rect b="b" l="l" r="r" t="t"/>
            <a:pathLst>
              <a:path extrusionOk="0" h="120000" w="1885315">
                <a:moveTo>
                  <a:pt x="0" y="0"/>
                </a:moveTo>
                <a:lnTo>
                  <a:pt x="1884759" y="0"/>
                </a:lnTo>
              </a:path>
            </a:pathLst>
          </a:custGeom>
          <a:noFill/>
          <a:ln cap="flat" cmpd="sng" w="83750">
            <a:solidFill>
              <a:srgbClr val="DEF0F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474" name="Google Shape;474;p48"/>
          <p:cNvSpPr txBox="1"/>
          <p:nvPr/>
        </p:nvSpPr>
        <p:spPr>
          <a:xfrm>
            <a:off x="4369650" y="3180478"/>
            <a:ext cx="3231300" cy="8124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lang="es" sz="1000">
                <a:solidFill>
                  <a:srgbClr val="888888"/>
                </a:solidFill>
                <a:latin typeface="Bitter"/>
                <a:ea typeface="Bitter"/>
                <a:cs typeface="Bitter"/>
                <a:sym typeface="Bitter"/>
              </a:rPr>
              <a:t>En esta sección se detallan los hallazgos encontrados en el nivel del contexto político social a partir del levantamiento de información, junto con los antecedentes que los ponen ayudan a entenderlos. </a:t>
            </a:r>
            <a:endParaRPr sz="1000">
              <a:solidFill>
                <a:srgbClr val="888888"/>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000">
              <a:solidFill>
                <a:srgbClr val="888888"/>
              </a:solidFill>
              <a:latin typeface="Bitter"/>
              <a:ea typeface="Bitter"/>
              <a:cs typeface="Bitter"/>
              <a:sym typeface="Bitter"/>
            </a:endParaRPr>
          </a:p>
        </p:txBody>
      </p:sp>
      <p:sp>
        <p:nvSpPr>
          <p:cNvPr id="475" name="Google Shape;475;p48"/>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Resultados de la investigación:</a:t>
            </a:r>
            <a:endParaRPr b="1" i="1" sz="1200">
              <a:solidFill>
                <a:srgbClr val="055CF2"/>
              </a:solidFill>
              <a:latin typeface="Bitter"/>
              <a:ea typeface="Bitter"/>
              <a:cs typeface="Bitter"/>
              <a:sym typeface="Bitter"/>
            </a:endParaRPr>
          </a:p>
        </p:txBody>
      </p:sp>
      <p:sp>
        <p:nvSpPr>
          <p:cNvPr id="476" name="Google Shape;476;p48"/>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DEF0F5"/>
        </a:solidFill>
      </p:bgPr>
    </p:bg>
    <p:spTree>
      <p:nvGrpSpPr>
        <p:cNvPr id="480" name="Shape 480"/>
        <p:cNvGrpSpPr/>
        <p:nvPr/>
      </p:nvGrpSpPr>
      <p:grpSpPr>
        <a:xfrm>
          <a:off x="0" y="0"/>
          <a:ext cx="0" cy="0"/>
          <a:chOff x="0" y="0"/>
          <a:chExt cx="0" cy="0"/>
        </a:xfrm>
      </p:grpSpPr>
      <p:sp>
        <p:nvSpPr>
          <p:cNvPr id="481" name="Google Shape;481;p49"/>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Resultados de la investigación:</a:t>
            </a:r>
            <a:endParaRPr b="1" i="1" sz="1200">
              <a:solidFill>
                <a:srgbClr val="055CF2"/>
              </a:solidFill>
              <a:latin typeface="Bitter"/>
              <a:ea typeface="Bitter"/>
              <a:cs typeface="Bitter"/>
              <a:sym typeface="Bitter"/>
            </a:endParaRPr>
          </a:p>
        </p:txBody>
      </p:sp>
      <p:sp>
        <p:nvSpPr>
          <p:cNvPr id="482" name="Google Shape;482;p49"/>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20A66"/>
                </a:solidFill>
                <a:latin typeface="Bitter"/>
                <a:ea typeface="Bitter"/>
                <a:cs typeface="Bitter"/>
                <a:sym typeface="Bitter"/>
              </a:rPr>
              <a:t>27</a:t>
            </a:r>
            <a:endParaRPr sz="1500">
              <a:solidFill>
                <a:srgbClr val="F20A66"/>
              </a:solidFill>
              <a:latin typeface="Bitter"/>
              <a:ea typeface="Bitter"/>
              <a:cs typeface="Bitter"/>
              <a:sym typeface="Bitter"/>
            </a:endParaRPr>
          </a:p>
        </p:txBody>
      </p:sp>
      <p:sp>
        <p:nvSpPr>
          <p:cNvPr id="483" name="Google Shape;483;p49"/>
          <p:cNvSpPr/>
          <p:nvPr/>
        </p:nvSpPr>
        <p:spPr>
          <a:xfrm>
            <a:off x="8761375" y="254600"/>
            <a:ext cx="57300" cy="57300"/>
          </a:xfrm>
          <a:prstGeom prst="ellipse">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9"/>
          <p:cNvSpPr/>
          <p:nvPr/>
        </p:nvSpPr>
        <p:spPr>
          <a:xfrm>
            <a:off x="-634800" y="1047400"/>
            <a:ext cx="3753300" cy="3753300"/>
          </a:xfrm>
          <a:prstGeom prst="ellipse">
            <a:avLst/>
          </a:prstGeom>
          <a:solidFill>
            <a:srgbClr val="202F66"/>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9"/>
          <p:cNvSpPr/>
          <p:nvPr/>
        </p:nvSpPr>
        <p:spPr>
          <a:xfrm>
            <a:off x="-214923" y="1467277"/>
            <a:ext cx="2913600" cy="2913600"/>
          </a:xfrm>
          <a:prstGeom prst="ellipse">
            <a:avLst/>
          </a:prstGeom>
          <a:solidFill>
            <a:srgbClr val="DEF0F5"/>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49"/>
          <p:cNvSpPr/>
          <p:nvPr/>
        </p:nvSpPr>
        <p:spPr>
          <a:xfrm>
            <a:off x="243187" y="1925415"/>
            <a:ext cx="1997400" cy="1997400"/>
          </a:xfrm>
          <a:prstGeom prst="ellipse">
            <a:avLst/>
          </a:prstGeom>
          <a:solidFill>
            <a:srgbClr val="DEF0F5"/>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9"/>
          <p:cNvSpPr/>
          <p:nvPr/>
        </p:nvSpPr>
        <p:spPr>
          <a:xfrm>
            <a:off x="765670" y="2447870"/>
            <a:ext cx="952500" cy="952500"/>
          </a:xfrm>
          <a:prstGeom prst="ellipse">
            <a:avLst/>
          </a:prstGeom>
          <a:solidFill>
            <a:srgbClr val="DEF0F5"/>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9"/>
          <p:cNvSpPr txBox="1"/>
          <p:nvPr/>
        </p:nvSpPr>
        <p:spPr>
          <a:xfrm>
            <a:off x="4071425" y="2203478"/>
            <a:ext cx="3231300" cy="8124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lang="es" sz="1000">
                <a:solidFill>
                  <a:srgbClr val="888888"/>
                </a:solidFill>
                <a:latin typeface="Bitter"/>
                <a:ea typeface="Bitter"/>
                <a:cs typeface="Bitter"/>
                <a:sym typeface="Bitter"/>
              </a:rPr>
              <a:t>Referido al contexto en el que se enmarca el sistema de protección de infancia y los derechos de niños, niñas y adolescentes. </a:t>
            </a:r>
            <a:endParaRPr sz="1000">
              <a:solidFill>
                <a:srgbClr val="888888"/>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000">
              <a:solidFill>
                <a:srgbClr val="888888"/>
              </a:solidFill>
              <a:latin typeface="Bitter"/>
              <a:ea typeface="Bitter"/>
              <a:cs typeface="Bitter"/>
              <a:sym typeface="Bitter"/>
            </a:endParaRPr>
          </a:p>
          <a:p>
            <a:pPr indent="0" lvl="0" marL="0" marR="0" rtl="0" algn="l">
              <a:lnSpc>
                <a:spcPct val="115000"/>
              </a:lnSpc>
              <a:spcBef>
                <a:spcPts val="100"/>
              </a:spcBef>
              <a:spcAft>
                <a:spcPts val="0"/>
              </a:spcAft>
              <a:buNone/>
            </a:pPr>
            <a:r>
              <a:rPr lang="es" sz="1000">
                <a:solidFill>
                  <a:srgbClr val="888888"/>
                </a:solidFill>
                <a:latin typeface="Bitter"/>
                <a:ea typeface="Bitter"/>
                <a:cs typeface="Bitter"/>
                <a:sym typeface="Bitter"/>
              </a:rPr>
              <a:t>En este nivel se observan hitos y medidas políticas y sociales en relación a la niñez y vulneración de derechos de los niños en Chile.</a:t>
            </a:r>
            <a:endParaRPr sz="1000">
              <a:solidFill>
                <a:srgbClr val="888888"/>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000">
              <a:solidFill>
                <a:srgbClr val="888888"/>
              </a:solidFill>
              <a:latin typeface="Bitter"/>
              <a:ea typeface="Bitter"/>
              <a:cs typeface="Bitter"/>
              <a:sym typeface="Bitter"/>
            </a:endParaRPr>
          </a:p>
        </p:txBody>
      </p:sp>
      <p:cxnSp>
        <p:nvCxnSpPr>
          <p:cNvPr id="489" name="Google Shape;489;p49"/>
          <p:cNvCxnSpPr/>
          <p:nvPr/>
        </p:nvCxnSpPr>
        <p:spPr>
          <a:xfrm flipH="1" rot="10800000">
            <a:off x="2782211" y="1939800"/>
            <a:ext cx="1053300" cy="5400"/>
          </a:xfrm>
          <a:prstGeom prst="straightConnector1">
            <a:avLst/>
          </a:prstGeom>
          <a:noFill/>
          <a:ln cap="flat" cmpd="sng" w="19050">
            <a:solidFill>
              <a:srgbClr val="055CF2"/>
            </a:solidFill>
            <a:prstDash val="solid"/>
            <a:round/>
            <a:headEnd len="med" w="med" type="none"/>
            <a:tailEnd len="med" w="med" type="oval"/>
          </a:ln>
        </p:spPr>
      </p:cxnSp>
      <p:sp>
        <p:nvSpPr>
          <p:cNvPr id="490" name="Google Shape;490;p49"/>
          <p:cNvSpPr txBox="1"/>
          <p:nvPr/>
        </p:nvSpPr>
        <p:spPr>
          <a:xfrm>
            <a:off x="4071425" y="1963366"/>
            <a:ext cx="2712600" cy="190800"/>
          </a:xfrm>
          <a:prstGeom prst="rect">
            <a:avLst/>
          </a:prstGeom>
          <a:noFill/>
          <a:ln>
            <a:noFill/>
          </a:ln>
        </p:spPr>
        <p:txBody>
          <a:bodyPr anchorCtr="0" anchor="ctr" bIns="0" lIns="0" spcFirstLastPara="1" rIns="0" wrap="square" tIns="26550">
            <a:noAutofit/>
          </a:bodyPr>
          <a:lstStyle/>
          <a:p>
            <a:pPr indent="0" lvl="0" marL="0" marR="0" rtl="0" algn="l">
              <a:lnSpc>
                <a:spcPct val="115000"/>
              </a:lnSpc>
              <a:spcBef>
                <a:spcPts val="100"/>
              </a:spcBef>
              <a:spcAft>
                <a:spcPts val="0"/>
              </a:spcAft>
              <a:buNone/>
            </a:pPr>
            <a:r>
              <a:rPr b="1" lang="es" sz="1500">
                <a:solidFill>
                  <a:srgbClr val="055CF2"/>
                </a:solidFill>
                <a:latin typeface="Bitter"/>
                <a:ea typeface="Bitter"/>
                <a:cs typeface="Bitter"/>
                <a:sym typeface="Bitter"/>
              </a:rPr>
              <a:t>Contexto político-social </a:t>
            </a:r>
            <a:endParaRPr b="1" sz="1500">
              <a:solidFill>
                <a:srgbClr val="055CF2"/>
              </a:solidFill>
              <a:latin typeface="Bitter"/>
              <a:ea typeface="Bitter"/>
              <a:cs typeface="Bitter"/>
              <a:sym typeface="Bitter"/>
            </a:endParaRPr>
          </a:p>
          <a:p>
            <a:pPr indent="0" lvl="0" marL="0" marR="0" rtl="0" algn="l">
              <a:lnSpc>
                <a:spcPct val="115000"/>
              </a:lnSpc>
              <a:spcBef>
                <a:spcPts val="100"/>
              </a:spcBef>
              <a:spcAft>
                <a:spcPts val="0"/>
              </a:spcAft>
              <a:buNone/>
            </a:pPr>
            <a:r>
              <a:t/>
            </a:r>
            <a:endParaRPr b="1" sz="1500">
              <a:solidFill>
                <a:srgbClr val="2E86FF"/>
              </a:solidFill>
              <a:latin typeface="Bitter"/>
              <a:ea typeface="Bitter"/>
              <a:cs typeface="Bitter"/>
              <a:sym typeface="Bitter"/>
            </a:endParaRPr>
          </a:p>
        </p:txBody>
      </p:sp>
      <p:sp>
        <p:nvSpPr>
          <p:cNvPr id="491" name="Google Shape;491;p49"/>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95" name="Shape 495"/>
        <p:cNvGrpSpPr/>
        <p:nvPr/>
      </p:nvGrpSpPr>
      <p:grpSpPr>
        <a:xfrm>
          <a:off x="0" y="0"/>
          <a:ext cx="0" cy="0"/>
          <a:chOff x="0" y="0"/>
          <a:chExt cx="0" cy="0"/>
        </a:xfrm>
      </p:grpSpPr>
      <p:sp>
        <p:nvSpPr>
          <p:cNvPr id="496" name="Google Shape;496;p50"/>
          <p:cNvSpPr/>
          <p:nvPr/>
        </p:nvSpPr>
        <p:spPr>
          <a:xfrm>
            <a:off x="-130425" y="842675"/>
            <a:ext cx="2645100" cy="269400"/>
          </a:xfrm>
          <a:prstGeom prst="rect">
            <a:avLst/>
          </a:prstGeom>
          <a:solidFill>
            <a:srgbClr val="DEF0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50"/>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498" name="Google Shape;498;p50"/>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28</a:t>
            </a:r>
            <a:endParaRPr sz="1500">
              <a:latin typeface="Bitter"/>
              <a:ea typeface="Bitter"/>
              <a:cs typeface="Bitter"/>
              <a:sym typeface="Bitter"/>
            </a:endParaRPr>
          </a:p>
        </p:txBody>
      </p:sp>
      <p:sp>
        <p:nvSpPr>
          <p:cNvPr id="499" name="Google Shape;499;p50"/>
          <p:cNvSpPr txBox="1"/>
          <p:nvPr/>
        </p:nvSpPr>
        <p:spPr>
          <a:xfrm>
            <a:off x="577175" y="229775"/>
            <a:ext cx="3676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4.1.1 Contexto político-social</a:t>
            </a:r>
            <a:r>
              <a:rPr b="1" i="1" lang="es" sz="1200">
                <a:solidFill>
                  <a:srgbClr val="055CF2"/>
                </a:solidFill>
                <a:latin typeface="Bitter"/>
                <a:ea typeface="Bitter"/>
                <a:cs typeface="Bitter"/>
                <a:sym typeface="Bitter"/>
              </a:rPr>
              <a:t> </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Antecedentes:</a:t>
            </a:r>
            <a:endParaRPr b="1" i="1" sz="1200">
              <a:solidFill>
                <a:srgbClr val="055CF2"/>
              </a:solidFill>
              <a:latin typeface="Bitter"/>
              <a:ea typeface="Bitter"/>
              <a:cs typeface="Bitter"/>
              <a:sym typeface="Bitter"/>
            </a:endParaRPr>
          </a:p>
        </p:txBody>
      </p:sp>
      <p:sp>
        <p:nvSpPr>
          <p:cNvPr id="500" name="Google Shape;500;p50"/>
          <p:cNvSpPr txBox="1"/>
          <p:nvPr/>
        </p:nvSpPr>
        <p:spPr>
          <a:xfrm>
            <a:off x="624980" y="804475"/>
            <a:ext cx="18897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21217F"/>
                </a:solidFill>
                <a:latin typeface="Bitter"/>
                <a:ea typeface="Bitter"/>
                <a:cs typeface="Bitter"/>
                <a:sym typeface="Bitter"/>
              </a:rPr>
              <a:t>Sistema de protección</a:t>
            </a:r>
            <a:endParaRPr b="1" sz="1200">
              <a:solidFill>
                <a:srgbClr val="21217F"/>
              </a:solidFill>
              <a:latin typeface="Bitter"/>
              <a:ea typeface="Bitter"/>
              <a:cs typeface="Bitter"/>
              <a:sym typeface="Bitter"/>
            </a:endParaRPr>
          </a:p>
        </p:txBody>
      </p:sp>
      <p:sp>
        <p:nvSpPr>
          <p:cNvPr id="501" name="Google Shape;501;p50"/>
          <p:cNvSpPr txBox="1"/>
          <p:nvPr/>
        </p:nvSpPr>
        <p:spPr>
          <a:xfrm>
            <a:off x="392016" y="1237604"/>
            <a:ext cx="4027200" cy="31704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900"/>
              <a:buFont typeface="Arial"/>
              <a:buNone/>
            </a:pPr>
            <a:r>
              <a:rPr lang="es" sz="800">
                <a:solidFill>
                  <a:srgbClr val="414140"/>
                </a:solidFill>
                <a:latin typeface="Montserrat"/>
                <a:ea typeface="Montserrat"/>
                <a:cs typeface="Montserrat"/>
                <a:sym typeface="Montserrat"/>
              </a:rPr>
              <a:t>Para comprender la realidad y las necesidades de los NNA en residencias, así como las de los/as trabajadores/as, es necesario enmarcar brevemente el contexto político, social y económico del sistema de protección de los derechos de los NNA en Chile.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rPr lang="es" sz="800">
                <a:solidFill>
                  <a:srgbClr val="414140"/>
                </a:solidFill>
                <a:latin typeface="Montserrat"/>
                <a:ea typeface="Montserrat"/>
                <a:cs typeface="Montserrat"/>
                <a:sym typeface="Montserrat"/>
              </a:rPr>
              <a:t>E</a:t>
            </a:r>
            <a:r>
              <a:rPr lang="es" sz="800">
                <a:solidFill>
                  <a:srgbClr val="414140"/>
                </a:solidFill>
                <a:latin typeface="Montserrat"/>
                <a:ea typeface="Montserrat"/>
                <a:cs typeface="Montserrat"/>
                <a:sym typeface="Montserrat"/>
              </a:rPr>
              <a:t>n 1990, </a:t>
            </a:r>
            <a:r>
              <a:rPr lang="es" sz="800">
                <a:solidFill>
                  <a:srgbClr val="414140"/>
                </a:solidFill>
                <a:latin typeface="Montserrat"/>
                <a:ea typeface="Montserrat"/>
                <a:cs typeface="Montserrat"/>
                <a:sym typeface="Montserrat"/>
              </a:rPr>
              <a:t>el Estado chileno ratificó la </a:t>
            </a:r>
            <a:r>
              <a:rPr lang="es" sz="800">
                <a:solidFill>
                  <a:srgbClr val="414140"/>
                </a:solidFill>
                <a:latin typeface="Montserrat"/>
                <a:ea typeface="Montserrat"/>
                <a:cs typeface="Montserrat"/>
                <a:sym typeface="Montserrat"/>
              </a:rPr>
              <a:t>Convención</a:t>
            </a:r>
            <a:r>
              <a:rPr lang="es" sz="800">
                <a:solidFill>
                  <a:srgbClr val="414140"/>
                </a:solidFill>
                <a:latin typeface="Montserrat"/>
                <a:ea typeface="Montserrat"/>
                <a:cs typeface="Montserrat"/>
                <a:sym typeface="Montserrat"/>
              </a:rPr>
              <a:t> sobre los Derechos del Niño (Asamblea General de las Naciones Unidas, 1989), fundado por los siguientes principios: “</a:t>
            </a:r>
            <a:r>
              <a:rPr i="1" lang="es" sz="800">
                <a:solidFill>
                  <a:srgbClr val="414140"/>
                </a:solidFill>
                <a:latin typeface="Montserrat"/>
                <a:ea typeface="Montserrat"/>
                <a:cs typeface="Montserrat"/>
                <a:sym typeface="Montserrat"/>
              </a:rPr>
              <a:t>interés superior, no discriminación, ser oído y participación, y derecho a la vida y desarrollo</a:t>
            </a:r>
            <a:r>
              <a:rPr lang="es" sz="800">
                <a:solidFill>
                  <a:srgbClr val="414140"/>
                </a:solidFill>
                <a:latin typeface="Montserrat"/>
                <a:ea typeface="Montserrat"/>
                <a:cs typeface="Montserrat"/>
                <a:sym typeface="Montserrat"/>
              </a:rPr>
              <a:t>” (Morlachetti, 2014, pág. 24).  Este compromiso implica que el Estado debiera realizar los cambios legales, normativos e institucionales para adecuar lo que tenemos a este tratado. En ese momento ya existía el Servicio Nacional de Menores (Sename) creado en el año 1979.</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rPr lang="es" sz="800">
                <a:solidFill>
                  <a:srgbClr val="414140"/>
                </a:solidFill>
                <a:latin typeface="Montserrat"/>
                <a:ea typeface="Montserrat"/>
                <a:cs typeface="Montserrat"/>
                <a:sym typeface="Montserrat"/>
              </a:rPr>
              <a:t>Hasta la fecha, es posible señalar que los cambios han sido sectoriales, y parciales; no contando aún en Chile con una Ley de garantía y protección integral de los derechos de la niñez y adolescencia; que le de coherencia y pertinencia, eficiencia y eficacia a las políticas públicas orientadas a este grupo etario y sus familias; y que deben estar sustentadas en el enfoque de derechos y doctrina de la protección integral.</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rPr lang="es" sz="800">
                <a:solidFill>
                  <a:srgbClr val="414140"/>
                </a:solidFill>
                <a:latin typeface="Montserrat"/>
                <a:ea typeface="Montserrat"/>
                <a:cs typeface="Montserrat"/>
                <a:sym typeface="Montserrat"/>
              </a:rPr>
              <a:t>En ese marco, el Sename, redefine su misión institucional, en un esfuerzo por adecuarse a la Convención, tratando de plasmar el enfoque de derechos en su oferta programática de protección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t/>
            </a:r>
            <a:endParaRPr sz="800">
              <a:solidFill>
                <a:srgbClr val="414140"/>
              </a:solidFill>
              <a:latin typeface="Montserrat"/>
              <a:ea typeface="Montserrat"/>
              <a:cs typeface="Montserrat"/>
              <a:sym typeface="Montserrat"/>
            </a:endParaRPr>
          </a:p>
        </p:txBody>
      </p:sp>
      <p:sp>
        <p:nvSpPr>
          <p:cNvPr id="502" name="Google Shape;502;p50"/>
          <p:cNvSpPr txBox="1"/>
          <p:nvPr/>
        </p:nvSpPr>
        <p:spPr>
          <a:xfrm>
            <a:off x="4476500" y="1207798"/>
            <a:ext cx="4027200" cy="32004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900"/>
              <a:buFont typeface="Arial"/>
              <a:buNone/>
            </a:pPr>
            <a:r>
              <a:rPr lang="es" sz="800">
                <a:solidFill>
                  <a:srgbClr val="414140"/>
                </a:solidFill>
                <a:latin typeface="Montserrat"/>
                <a:ea typeface="Montserrat"/>
                <a:cs typeface="Montserrat"/>
                <a:sym typeface="Montserrat"/>
              </a:rPr>
              <a:t>especializada, y de viabilizar un mecanismo de financiamiento que permitiera, cumplir el mandato de protección y restitución de derechos a los niños, niñas y adolescentes vulnerados en sus derechos.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rPr lang="es" sz="800">
                <a:solidFill>
                  <a:srgbClr val="414140"/>
                </a:solidFill>
                <a:latin typeface="Montserrat"/>
                <a:ea typeface="Montserrat"/>
                <a:cs typeface="Montserrat"/>
                <a:sym typeface="Montserrat"/>
              </a:rPr>
              <a:t>La misión definida por tanto es contribuir a la prevención, promoción, protección y restitución de los derechos de niñas, niños y adolescentes vulnerados en sus derechos, así como a la responsabilización e inclusión social de jóvenes que infringieron la ley, a través de una oferta programática en continuo mejoramiento, la cual es entregada por un grupo humano comprometido, constituido por Sename y sus organismos colaboradores.</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rPr lang="es" sz="800">
                <a:solidFill>
                  <a:srgbClr val="414140"/>
                </a:solidFill>
                <a:latin typeface="Montserrat"/>
                <a:ea typeface="Montserrat"/>
                <a:cs typeface="Montserrat"/>
                <a:sym typeface="Montserrat"/>
              </a:rPr>
              <a:t>En este esfuerzo, en el año 2005, se aprueba la Ley 20.032 que establece un Sistema de Atención a la Niñez y Adolescencia a través de la Red de Colaboradores (OCAS) del Sename y su régimen de subvención; el que ha tenido modificaciones, siendo la última de ellas en el año 2019. Aunque es un avance significativo no se logra avanzar hacia un sistema de financiamiento basado en garantizar derechos, establecer estándares mínimos, que permitieran superar la necesidad de recurrir a la caridad para la atención de los NNA. En el caso del sistema de cuidado alternativo, es donde esta situación se hace más evidente, al observar diferencias en los valores de la subvención,</a:t>
            </a:r>
            <a:r>
              <a:rPr lang="es" sz="800">
                <a:solidFill>
                  <a:srgbClr val="414140"/>
                </a:solidFill>
                <a:latin typeface="Montserrat"/>
                <a:ea typeface="Montserrat"/>
                <a:cs typeface="Montserrat"/>
                <a:sym typeface="Montserrat"/>
              </a:rPr>
              <a:t> d</a:t>
            </a:r>
            <a:r>
              <a:rPr lang="es" sz="800">
                <a:solidFill>
                  <a:srgbClr val="414140"/>
                </a:solidFill>
                <a:latin typeface="Montserrat"/>
                <a:ea typeface="Montserrat"/>
                <a:cs typeface="Montserrat"/>
                <a:sym typeface="Montserrat"/>
              </a:rPr>
              <a:t>e acuerdo a la organización que los atiende. Se mantiene por tanto, la subvención del Estado, entendida como un auxilio económico.</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800">
              <a:solidFill>
                <a:srgbClr val="41414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800">
              <a:solidFill>
                <a:srgbClr val="41414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800">
              <a:solidFill>
                <a:srgbClr val="414140"/>
              </a:solidFill>
              <a:latin typeface="Montserrat"/>
              <a:ea typeface="Montserrat"/>
              <a:cs typeface="Montserrat"/>
              <a:sym typeface="Montserrat"/>
            </a:endParaRPr>
          </a:p>
        </p:txBody>
      </p:sp>
      <p:sp>
        <p:nvSpPr>
          <p:cNvPr id="503" name="Google Shape;503;p50"/>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07" name="Shape 507"/>
        <p:cNvGrpSpPr/>
        <p:nvPr/>
      </p:nvGrpSpPr>
      <p:grpSpPr>
        <a:xfrm>
          <a:off x="0" y="0"/>
          <a:ext cx="0" cy="0"/>
          <a:chOff x="0" y="0"/>
          <a:chExt cx="0" cy="0"/>
        </a:xfrm>
      </p:grpSpPr>
      <p:sp>
        <p:nvSpPr>
          <p:cNvPr id="508" name="Google Shape;508;p51"/>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09" name="Google Shape;509;p51"/>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29</a:t>
            </a:r>
            <a:endParaRPr sz="1500">
              <a:latin typeface="Bitter"/>
              <a:ea typeface="Bitter"/>
              <a:cs typeface="Bitter"/>
              <a:sym typeface="Bitter"/>
            </a:endParaRPr>
          </a:p>
        </p:txBody>
      </p:sp>
      <p:sp>
        <p:nvSpPr>
          <p:cNvPr id="510" name="Google Shape;510;p51"/>
          <p:cNvSpPr txBox="1"/>
          <p:nvPr/>
        </p:nvSpPr>
        <p:spPr>
          <a:xfrm>
            <a:off x="577175" y="229775"/>
            <a:ext cx="3676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4.1.1 Contexto político-social</a:t>
            </a:r>
            <a:r>
              <a:rPr b="1" i="1" lang="es" sz="1200">
                <a:solidFill>
                  <a:srgbClr val="055CF2"/>
                </a:solidFill>
                <a:latin typeface="Bitter"/>
                <a:ea typeface="Bitter"/>
                <a:cs typeface="Bitter"/>
                <a:sym typeface="Bitter"/>
              </a:rPr>
              <a:t> </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Antecedentes:</a:t>
            </a:r>
            <a:endParaRPr b="1" i="1" sz="1200">
              <a:solidFill>
                <a:srgbClr val="055CF2"/>
              </a:solidFill>
              <a:latin typeface="Bitter"/>
              <a:ea typeface="Bitter"/>
              <a:cs typeface="Bitter"/>
              <a:sym typeface="Bitter"/>
            </a:endParaRPr>
          </a:p>
        </p:txBody>
      </p:sp>
      <p:sp>
        <p:nvSpPr>
          <p:cNvPr id="511" name="Google Shape;511;p51"/>
          <p:cNvSpPr txBox="1"/>
          <p:nvPr/>
        </p:nvSpPr>
        <p:spPr>
          <a:xfrm>
            <a:off x="392016" y="1237604"/>
            <a:ext cx="4027200" cy="31704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900"/>
              <a:buFont typeface="Arial"/>
              <a:buNone/>
            </a:pPr>
            <a:r>
              <a:rPr lang="es" sz="800">
                <a:solidFill>
                  <a:srgbClr val="414140"/>
                </a:solidFill>
                <a:latin typeface="Montserrat"/>
                <a:ea typeface="Montserrat"/>
                <a:cs typeface="Montserrat"/>
                <a:sym typeface="Montserrat"/>
              </a:rPr>
              <a:t>La ausencia de una ley de protección integral, los problemas de gestión del propio Sename y la ausencia de una autoridad administrativa central con capacidad de mandatar a los distintos sectores para que cumplan las tareas que le corresponden en el trabajo hacia los niñas y niños, han generado situaciones de crisis del sistema de protección especial, focalizados principalmente en cuestionamientos hacia los programas residenciales. Crisis que se agudiza en el año 2016 con el fallecimiento de la niña Lissette Villa en el CREAD Galvarino. El año 2018 se publicó el informe de la investigación realizada por el Comité de Derechos del Niño, ONU donde se expuso que en algunos centros de protección residencial se han producido violaciones a derechos de niños, niñas y adolescentes (Comité de Derechos del Niño, 2018).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rPr lang="es" sz="800">
                <a:solidFill>
                  <a:srgbClr val="414140"/>
                </a:solidFill>
                <a:latin typeface="Montserrat"/>
                <a:ea typeface="Montserrat"/>
                <a:cs typeface="Montserrat"/>
                <a:sym typeface="Montserrat"/>
              </a:rPr>
              <a:t>En esa misma línea, los cuestionamientos hacia el servicio no solamente han tenido eco en la prensa y en la ciudadanía. También han motivado la conformación de comisiones investigadoras en el parlamento, han originado acusaciones de un lugar a otro en la arena política, y han servido para cuestionar el rol de las instituciones colaboradoras (OCAS) y del Sename como administrador de centros residenciales. Todo esto ha colaborado en debilitar aún más la imagen del sistema de protección residencial en Chile.</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t/>
            </a:r>
            <a:endParaRPr sz="800">
              <a:solidFill>
                <a:srgbClr val="414140"/>
              </a:solidFill>
              <a:latin typeface="Montserrat"/>
              <a:ea typeface="Montserrat"/>
              <a:cs typeface="Montserrat"/>
              <a:sym typeface="Montserrat"/>
            </a:endParaRPr>
          </a:p>
        </p:txBody>
      </p:sp>
      <p:sp>
        <p:nvSpPr>
          <p:cNvPr id="512" name="Google Shape;512;p51"/>
          <p:cNvSpPr txBox="1"/>
          <p:nvPr/>
        </p:nvSpPr>
        <p:spPr>
          <a:xfrm>
            <a:off x="4476500" y="1207798"/>
            <a:ext cx="4027200" cy="3200400"/>
          </a:xfrm>
          <a:prstGeom prst="rect">
            <a:avLst/>
          </a:prstGeom>
          <a:noFill/>
          <a:ln>
            <a:noFill/>
          </a:ln>
        </p:spPr>
        <p:txBody>
          <a:bodyPr anchorCtr="0" anchor="t" bIns="75575" lIns="75575" spcFirstLastPara="1" rIns="75575" wrap="square" tIns="75575">
            <a:noAutofit/>
          </a:bodyPr>
          <a:lstStyle/>
          <a:p>
            <a:pPr indent="0" lvl="0" marL="0" marR="0" rtl="0" algn="l">
              <a:lnSpc>
                <a:spcPct val="115000"/>
              </a:lnSpc>
              <a:spcBef>
                <a:spcPts val="0"/>
              </a:spcBef>
              <a:spcAft>
                <a:spcPts val="0"/>
              </a:spcAft>
              <a:buNone/>
            </a:pPr>
            <a:r>
              <a:rPr lang="es" sz="800">
                <a:solidFill>
                  <a:srgbClr val="414140"/>
                </a:solidFill>
                <a:latin typeface="Montserrat"/>
                <a:ea typeface="Montserrat"/>
                <a:cs typeface="Montserrat"/>
                <a:sym typeface="Montserrat"/>
              </a:rPr>
              <a:t>Así, en el actual contexto político, social, económico y/o ideológico, la protección de la niñez y la adolescencia son vistas por la ciudadanía como una deuda social que tenemos pendiente. </a:t>
            </a:r>
            <a:endParaRPr sz="800">
              <a:solidFill>
                <a:srgbClr val="41414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800">
              <a:solidFill>
                <a:srgbClr val="414140"/>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s" sz="800">
                <a:solidFill>
                  <a:srgbClr val="414140"/>
                </a:solidFill>
                <a:latin typeface="Montserrat"/>
                <a:ea typeface="Montserrat"/>
                <a:cs typeface="Montserrat"/>
                <a:sym typeface="Montserrat"/>
              </a:rPr>
              <a:t>Es por lo mismo que urge perfeccionar el sistema de protección especial, con especial esfuerzo por mejorar los programas de acogimiento alternativo, de tipo residencial, para proporcionar un servicio de restitución de derechos a niños, niñas y adolescentes dentro de espacios residenciales bien tratantes y respetuosos con los niños, niñas y adolescentes que han perdido el cuidado de sus familias, por graves vulneraciones de derechos, en el marco de la CDN. </a:t>
            </a:r>
            <a:endParaRPr sz="800">
              <a:solidFill>
                <a:srgbClr val="41414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800">
              <a:solidFill>
                <a:srgbClr val="414140"/>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s" sz="800">
                <a:solidFill>
                  <a:srgbClr val="414140"/>
                </a:solidFill>
                <a:latin typeface="Montserrat"/>
                <a:ea typeface="Montserrat"/>
                <a:cs typeface="Montserrat"/>
                <a:sym typeface="Montserrat"/>
              </a:rPr>
              <a:t>Actualmente está en el parlamento los proyectos de ley que buscan reemplazar a Sename por dos nuevos servicios - el de protección especializada y el de reinserción de los adolescentes infractores de ley. Asimismo, aún está en trámite legislativo la ley de garantía y protección integral de derechos de la niñez y adolescencia.</a:t>
            </a:r>
            <a:endParaRPr sz="800">
              <a:solidFill>
                <a:srgbClr val="41414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800">
              <a:solidFill>
                <a:srgbClr val="41414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800">
              <a:solidFill>
                <a:srgbClr val="414140"/>
              </a:solidFill>
              <a:latin typeface="Montserrat"/>
              <a:ea typeface="Montserrat"/>
              <a:cs typeface="Montserrat"/>
              <a:sym typeface="Montserrat"/>
            </a:endParaRPr>
          </a:p>
        </p:txBody>
      </p:sp>
      <p:sp>
        <p:nvSpPr>
          <p:cNvPr id="513" name="Google Shape;513;p51"/>
          <p:cNvSpPr/>
          <p:nvPr/>
        </p:nvSpPr>
        <p:spPr>
          <a:xfrm>
            <a:off x="-130425" y="842675"/>
            <a:ext cx="2645100" cy="269400"/>
          </a:xfrm>
          <a:prstGeom prst="rect">
            <a:avLst/>
          </a:prstGeom>
          <a:solidFill>
            <a:srgbClr val="DEF0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51"/>
          <p:cNvSpPr txBox="1"/>
          <p:nvPr/>
        </p:nvSpPr>
        <p:spPr>
          <a:xfrm>
            <a:off x="624979" y="804475"/>
            <a:ext cx="20775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21217F"/>
                </a:solidFill>
                <a:latin typeface="Bitter"/>
                <a:ea typeface="Bitter"/>
                <a:cs typeface="Bitter"/>
                <a:sym typeface="Bitter"/>
              </a:rPr>
              <a:t>Sistema de protección</a:t>
            </a:r>
            <a:endParaRPr b="1" sz="1200">
              <a:solidFill>
                <a:srgbClr val="21217F"/>
              </a:solidFill>
              <a:latin typeface="Bitter"/>
              <a:ea typeface="Bitter"/>
              <a:cs typeface="Bitter"/>
              <a:sym typeface="Bitter"/>
            </a:endParaRPr>
          </a:p>
        </p:txBody>
      </p:sp>
      <p:sp>
        <p:nvSpPr>
          <p:cNvPr id="515" name="Google Shape;515;p51"/>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3" name="Shape 113"/>
        <p:cNvGrpSpPr/>
        <p:nvPr/>
      </p:nvGrpSpPr>
      <p:grpSpPr>
        <a:xfrm>
          <a:off x="0" y="0"/>
          <a:ext cx="0" cy="0"/>
          <a:chOff x="0" y="0"/>
          <a:chExt cx="0" cy="0"/>
        </a:xfrm>
      </p:grpSpPr>
      <p:sp>
        <p:nvSpPr>
          <p:cNvPr id="114" name="Google Shape;114;p25"/>
          <p:cNvSpPr txBox="1"/>
          <p:nvPr>
            <p:ph type="title"/>
          </p:nvPr>
        </p:nvSpPr>
        <p:spPr>
          <a:xfrm>
            <a:off x="678675" y="405550"/>
            <a:ext cx="3407700" cy="551400"/>
          </a:xfrm>
          <a:prstGeom prst="rect">
            <a:avLst/>
          </a:prstGeom>
          <a:noFill/>
          <a:ln>
            <a:noFill/>
          </a:ln>
        </p:spPr>
        <p:txBody>
          <a:bodyPr anchorCtr="0" anchor="t" bIns="0" lIns="0" spcFirstLastPara="1" rIns="0" wrap="square" tIns="5775">
            <a:noAutofit/>
          </a:bodyPr>
          <a:lstStyle/>
          <a:p>
            <a:pPr indent="0" lvl="0" marL="0" rtl="0" algn="l">
              <a:lnSpc>
                <a:spcPct val="100000"/>
              </a:lnSpc>
              <a:spcBef>
                <a:spcPts val="0"/>
              </a:spcBef>
              <a:spcAft>
                <a:spcPts val="0"/>
              </a:spcAft>
              <a:buNone/>
            </a:pPr>
            <a:r>
              <a:rPr lang="es" sz="3500">
                <a:solidFill>
                  <a:srgbClr val="055CF2"/>
                </a:solidFill>
                <a:latin typeface="Bitter"/>
                <a:ea typeface="Bitter"/>
                <a:cs typeface="Bitter"/>
                <a:sym typeface="Bitter"/>
              </a:rPr>
              <a:t>Índice</a:t>
            </a:r>
            <a:endParaRPr sz="3500">
              <a:latin typeface="Bitter"/>
              <a:ea typeface="Bitter"/>
              <a:cs typeface="Bitter"/>
              <a:sym typeface="Bitter"/>
            </a:endParaRPr>
          </a:p>
        </p:txBody>
      </p:sp>
      <p:sp>
        <p:nvSpPr>
          <p:cNvPr id="115" name="Google Shape;115;p25"/>
          <p:cNvSpPr/>
          <p:nvPr/>
        </p:nvSpPr>
        <p:spPr>
          <a:xfrm>
            <a:off x="0" y="1147431"/>
            <a:ext cx="8054073" cy="0"/>
          </a:xfrm>
          <a:custGeom>
            <a:rect b="b" l="l" r="r" t="t"/>
            <a:pathLst>
              <a:path extrusionOk="0" h="120000" w="17701260">
                <a:moveTo>
                  <a:pt x="0" y="0"/>
                </a:moveTo>
                <a:lnTo>
                  <a:pt x="17701031" y="0"/>
                </a:lnTo>
              </a:path>
            </a:pathLst>
          </a:custGeom>
          <a:noFill/>
          <a:ln cap="flat" cmpd="sng" w="10450">
            <a:solidFill>
              <a:srgbClr val="055CF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pic>
        <p:nvPicPr>
          <p:cNvPr id="116" name="Google Shape;116;p25"/>
          <p:cNvPicPr preferRelativeResize="0"/>
          <p:nvPr/>
        </p:nvPicPr>
        <p:blipFill>
          <a:blip r:embed="rId3">
            <a:alphaModFix/>
          </a:blip>
          <a:stretch>
            <a:fillRect/>
          </a:stretch>
        </p:blipFill>
        <p:spPr>
          <a:xfrm>
            <a:off x="8344150" y="171875"/>
            <a:ext cx="623225" cy="932125"/>
          </a:xfrm>
          <a:prstGeom prst="rect">
            <a:avLst/>
          </a:prstGeom>
          <a:noFill/>
          <a:ln>
            <a:noFill/>
          </a:ln>
        </p:spPr>
      </p:pic>
      <p:sp>
        <p:nvSpPr>
          <p:cNvPr id="117" name="Google Shape;117;p25"/>
          <p:cNvSpPr txBox="1"/>
          <p:nvPr/>
        </p:nvSpPr>
        <p:spPr>
          <a:xfrm>
            <a:off x="721900" y="1337850"/>
            <a:ext cx="2871900" cy="2964600"/>
          </a:xfrm>
          <a:prstGeom prst="rect">
            <a:avLst/>
          </a:prstGeom>
          <a:noFill/>
          <a:ln>
            <a:noFill/>
          </a:ln>
        </p:spPr>
        <p:txBody>
          <a:bodyPr anchorCtr="0" anchor="t" bIns="0" lIns="0" spcFirstLastPara="1" rIns="0" wrap="square" tIns="7225">
            <a:noAutofit/>
          </a:bodyPr>
          <a:lstStyle/>
          <a:p>
            <a:pPr indent="-139100" lvl="0" marL="255600" rtl="0" algn="l">
              <a:lnSpc>
                <a:spcPct val="115000"/>
              </a:lnSpc>
              <a:spcBef>
                <a:spcPts val="200"/>
              </a:spcBef>
              <a:spcAft>
                <a:spcPts val="0"/>
              </a:spcAft>
              <a:buClr>
                <a:srgbClr val="FFC5C5"/>
              </a:buClr>
              <a:buSzPts val="1000"/>
              <a:buFont typeface="Bitter"/>
              <a:buAutoNum type="arabicPeriod"/>
            </a:pPr>
            <a:r>
              <a:rPr b="1" lang="es" sz="1000">
                <a:solidFill>
                  <a:srgbClr val="FFC5C5"/>
                </a:solidFill>
                <a:latin typeface="Bitter"/>
                <a:ea typeface="Bitter"/>
                <a:cs typeface="Bitter"/>
                <a:sym typeface="Bitter"/>
              </a:rPr>
              <a:t>Contexto general del proyecto </a:t>
            </a:r>
            <a:endParaRPr b="1" sz="1000">
              <a:solidFill>
                <a:srgbClr val="FFC5C5"/>
              </a:solidFill>
              <a:latin typeface="Bitter"/>
              <a:ea typeface="Bitter"/>
              <a:cs typeface="Bitter"/>
              <a:sym typeface="Bitter"/>
            </a:endParaRPr>
          </a:p>
          <a:p>
            <a:pPr indent="-139099" lvl="1" marL="435599" rtl="0" algn="l">
              <a:lnSpc>
                <a:spcPct val="115000"/>
              </a:lnSpc>
              <a:spcBef>
                <a:spcPts val="0"/>
              </a:spcBef>
              <a:spcAft>
                <a:spcPts val="0"/>
              </a:spcAft>
              <a:buClr>
                <a:srgbClr val="888888"/>
              </a:buClr>
              <a:buSzPts val="1000"/>
              <a:buFont typeface="Montserrat"/>
              <a:buAutoNum type="alphaLcPeriod"/>
            </a:pPr>
            <a:r>
              <a:rPr lang="es" sz="1000">
                <a:solidFill>
                  <a:srgbClr val="888888"/>
                </a:solidFill>
                <a:latin typeface="Montserrat"/>
                <a:ea typeface="Montserrat"/>
                <a:cs typeface="Montserrat"/>
                <a:sym typeface="Montserrat"/>
              </a:rPr>
              <a:t>Antecedentes del proyecto </a:t>
            </a:r>
            <a:endParaRPr sz="1000">
              <a:solidFill>
                <a:srgbClr val="888888"/>
              </a:solidFill>
              <a:latin typeface="Montserrat"/>
              <a:ea typeface="Montserrat"/>
              <a:cs typeface="Montserrat"/>
              <a:sym typeface="Montserrat"/>
            </a:endParaRPr>
          </a:p>
          <a:p>
            <a:pPr indent="-139099" lvl="1" marL="435599" rtl="0" algn="l">
              <a:lnSpc>
                <a:spcPct val="115000"/>
              </a:lnSpc>
              <a:spcBef>
                <a:spcPts val="0"/>
              </a:spcBef>
              <a:spcAft>
                <a:spcPts val="0"/>
              </a:spcAft>
              <a:buClr>
                <a:srgbClr val="888888"/>
              </a:buClr>
              <a:buSzPts val="1000"/>
              <a:buFont typeface="Montserrat"/>
              <a:buAutoNum type="alphaLcPeriod"/>
            </a:pPr>
            <a:r>
              <a:rPr lang="es" sz="1000">
                <a:solidFill>
                  <a:srgbClr val="888888"/>
                </a:solidFill>
                <a:latin typeface="Montserrat"/>
                <a:ea typeface="Montserrat"/>
                <a:cs typeface="Montserrat"/>
                <a:sym typeface="Montserrat"/>
              </a:rPr>
              <a:t>Proyecto y desafío </a:t>
            </a:r>
            <a:endParaRPr sz="1000">
              <a:solidFill>
                <a:srgbClr val="888888"/>
              </a:solidFill>
              <a:latin typeface="Montserrat"/>
              <a:ea typeface="Montserrat"/>
              <a:cs typeface="Montserrat"/>
              <a:sym typeface="Montserrat"/>
            </a:endParaRPr>
          </a:p>
          <a:p>
            <a:pPr indent="-139099" lvl="1" marL="435599" rtl="0" algn="l">
              <a:lnSpc>
                <a:spcPct val="115000"/>
              </a:lnSpc>
              <a:spcBef>
                <a:spcPts val="0"/>
              </a:spcBef>
              <a:spcAft>
                <a:spcPts val="0"/>
              </a:spcAft>
              <a:buClr>
                <a:srgbClr val="888888"/>
              </a:buClr>
              <a:buSzPts val="1000"/>
              <a:buFont typeface="Montserrat"/>
              <a:buAutoNum type="alphaLcPeriod"/>
            </a:pPr>
            <a:r>
              <a:rPr lang="es" sz="1000">
                <a:solidFill>
                  <a:srgbClr val="888888"/>
                </a:solidFill>
                <a:latin typeface="Montserrat"/>
                <a:ea typeface="Montserrat"/>
                <a:cs typeface="Montserrat"/>
                <a:sym typeface="Montserrat"/>
              </a:rPr>
              <a:t>Enfoque del proyecto </a:t>
            </a:r>
            <a:endParaRPr sz="1000">
              <a:solidFill>
                <a:srgbClr val="888888"/>
              </a:solidFill>
              <a:latin typeface="Montserrat"/>
              <a:ea typeface="Montserrat"/>
              <a:cs typeface="Montserrat"/>
              <a:sym typeface="Montserrat"/>
            </a:endParaRPr>
          </a:p>
          <a:p>
            <a:pPr indent="-139100" lvl="0" marL="255600" rtl="0" algn="l">
              <a:lnSpc>
                <a:spcPct val="115000"/>
              </a:lnSpc>
              <a:spcBef>
                <a:spcPts val="0"/>
              </a:spcBef>
              <a:spcAft>
                <a:spcPts val="0"/>
              </a:spcAft>
              <a:buClr>
                <a:srgbClr val="26BDBF"/>
              </a:buClr>
              <a:buSzPts val="1000"/>
              <a:buFont typeface="Bitter"/>
              <a:buAutoNum type="arabicPeriod"/>
            </a:pPr>
            <a:r>
              <a:rPr b="1" lang="es" sz="1000">
                <a:solidFill>
                  <a:srgbClr val="26BDBF"/>
                </a:solidFill>
                <a:latin typeface="Bitter"/>
                <a:ea typeface="Bitter"/>
                <a:cs typeface="Bitter"/>
                <a:sym typeface="Bitter"/>
              </a:rPr>
              <a:t>Metodología </a:t>
            </a:r>
            <a:endParaRPr b="1" sz="1000">
              <a:solidFill>
                <a:srgbClr val="26BDBF"/>
              </a:solidFill>
              <a:latin typeface="Bitter"/>
              <a:ea typeface="Bitter"/>
              <a:cs typeface="Bitter"/>
              <a:sym typeface="Bitter"/>
            </a:endParaRPr>
          </a:p>
          <a:p>
            <a:pPr indent="-139099" lvl="1" marL="435599" rtl="0" algn="l">
              <a:lnSpc>
                <a:spcPct val="115000"/>
              </a:lnSpc>
              <a:spcBef>
                <a:spcPts val="0"/>
              </a:spcBef>
              <a:spcAft>
                <a:spcPts val="0"/>
              </a:spcAft>
              <a:buClr>
                <a:srgbClr val="888888"/>
              </a:buClr>
              <a:buSzPts val="1000"/>
              <a:buFont typeface="Montserrat"/>
              <a:buAutoNum type="alphaLcPeriod"/>
            </a:pPr>
            <a:r>
              <a:rPr lang="es" sz="1000">
                <a:solidFill>
                  <a:srgbClr val="888888"/>
                </a:solidFill>
                <a:latin typeface="Montserrat"/>
                <a:ea typeface="Montserrat"/>
                <a:cs typeface="Montserrat"/>
                <a:sym typeface="Montserrat"/>
              </a:rPr>
              <a:t>Técnicas utilizadas </a:t>
            </a:r>
            <a:endParaRPr sz="1000">
              <a:solidFill>
                <a:srgbClr val="888888"/>
              </a:solidFill>
              <a:latin typeface="Montserrat"/>
              <a:ea typeface="Montserrat"/>
              <a:cs typeface="Montserrat"/>
              <a:sym typeface="Montserrat"/>
            </a:endParaRPr>
          </a:p>
          <a:p>
            <a:pPr indent="-139099" lvl="1" marL="435599" rtl="0" algn="l">
              <a:lnSpc>
                <a:spcPct val="115000"/>
              </a:lnSpc>
              <a:spcBef>
                <a:spcPts val="0"/>
              </a:spcBef>
              <a:spcAft>
                <a:spcPts val="0"/>
              </a:spcAft>
              <a:buClr>
                <a:srgbClr val="888888"/>
              </a:buClr>
              <a:buSzPts val="1000"/>
              <a:buFont typeface="Montserrat"/>
              <a:buAutoNum type="alphaLcPeriod"/>
            </a:pPr>
            <a:r>
              <a:rPr lang="es" sz="1000">
                <a:solidFill>
                  <a:srgbClr val="888888"/>
                </a:solidFill>
                <a:latin typeface="Montserrat"/>
                <a:ea typeface="Montserrat"/>
                <a:cs typeface="Montserrat"/>
                <a:sym typeface="Montserrat"/>
              </a:rPr>
              <a:t>Metodología de integración</a:t>
            </a:r>
            <a:endParaRPr sz="1000">
              <a:solidFill>
                <a:srgbClr val="888888"/>
              </a:solidFill>
              <a:latin typeface="Montserrat"/>
              <a:ea typeface="Montserrat"/>
              <a:cs typeface="Montserrat"/>
              <a:sym typeface="Montserrat"/>
            </a:endParaRPr>
          </a:p>
          <a:p>
            <a:pPr indent="-139100" lvl="0" marL="255600" rtl="0" algn="l">
              <a:lnSpc>
                <a:spcPct val="115000"/>
              </a:lnSpc>
              <a:spcBef>
                <a:spcPts val="0"/>
              </a:spcBef>
              <a:spcAft>
                <a:spcPts val="0"/>
              </a:spcAft>
              <a:buClr>
                <a:srgbClr val="055CF2"/>
              </a:buClr>
              <a:buSzPts val="1000"/>
              <a:buFont typeface="Bitter"/>
              <a:buAutoNum type="arabicPeriod"/>
            </a:pPr>
            <a:r>
              <a:rPr b="1" lang="es" sz="1000">
                <a:solidFill>
                  <a:srgbClr val="055CF2"/>
                </a:solidFill>
                <a:latin typeface="Bitter"/>
                <a:ea typeface="Bitter"/>
                <a:cs typeface="Bitter"/>
                <a:sym typeface="Bitter"/>
              </a:rPr>
              <a:t>Enfoque de la investigación </a:t>
            </a:r>
            <a:endParaRPr b="1" sz="1000">
              <a:solidFill>
                <a:srgbClr val="055CF2"/>
              </a:solidFill>
              <a:latin typeface="Bitter"/>
              <a:ea typeface="Bitter"/>
              <a:cs typeface="Bitter"/>
              <a:sym typeface="Bitter"/>
            </a:endParaRPr>
          </a:p>
          <a:p>
            <a:pPr indent="0" lvl="0" marL="89999" rtl="0" algn="l">
              <a:lnSpc>
                <a:spcPct val="115000"/>
              </a:lnSpc>
              <a:spcBef>
                <a:spcPts val="200"/>
              </a:spcBef>
              <a:spcAft>
                <a:spcPts val="0"/>
              </a:spcAft>
              <a:buNone/>
            </a:pPr>
            <a:r>
              <a:rPr b="1" lang="es" sz="1000">
                <a:solidFill>
                  <a:srgbClr val="9C1FF2"/>
                </a:solidFill>
                <a:latin typeface="Bitter"/>
                <a:ea typeface="Bitter"/>
                <a:cs typeface="Bitter"/>
                <a:sym typeface="Bitter"/>
              </a:rPr>
              <a:t>4.   Resultados de la investigación </a:t>
            </a:r>
            <a:br>
              <a:rPr lang="es" sz="1000">
                <a:solidFill>
                  <a:srgbClr val="888888"/>
                </a:solidFill>
                <a:latin typeface="Montserrat"/>
                <a:ea typeface="Montserrat"/>
                <a:cs typeface="Montserrat"/>
                <a:sym typeface="Montserrat"/>
              </a:rPr>
            </a:br>
            <a:r>
              <a:rPr lang="es" sz="1000">
                <a:solidFill>
                  <a:srgbClr val="888888"/>
                </a:solidFill>
                <a:latin typeface="Montserrat"/>
                <a:ea typeface="Montserrat"/>
                <a:cs typeface="Montserrat"/>
                <a:sym typeface="Montserrat"/>
              </a:rPr>
              <a:t>	4.1. Contexto político social </a:t>
            </a:r>
            <a:endParaRPr sz="1000">
              <a:solidFill>
                <a:srgbClr val="888888"/>
              </a:solidFill>
              <a:latin typeface="Montserrat"/>
              <a:ea typeface="Montserrat"/>
              <a:cs typeface="Montserrat"/>
              <a:sym typeface="Montserrat"/>
            </a:endParaRPr>
          </a:p>
          <a:p>
            <a:pPr indent="457200" lvl="0" marL="457200" rtl="0" algn="l">
              <a:lnSpc>
                <a:spcPct val="115000"/>
              </a:lnSpc>
              <a:spcBef>
                <a:spcPts val="200"/>
              </a:spcBef>
              <a:spcAft>
                <a:spcPts val="0"/>
              </a:spcAft>
              <a:buNone/>
            </a:pPr>
            <a:r>
              <a:rPr lang="es" sz="1000">
                <a:solidFill>
                  <a:srgbClr val="888888"/>
                </a:solidFill>
                <a:latin typeface="Montserrat"/>
                <a:ea typeface="Montserrat"/>
                <a:cs typeface="Montserrat"/>
                <a:sym typeface="Montserrat"/>
              </a:rPr>
              <a:t>4.1.1. Antecedentes</a:t>
            </a:r>
            <a:endParaRPr sz="1000">
              <a:solidFill>
                <a:srgbClr val="888888"/>
              </a:solidFill>
              <a:latin typeface="Montserrat"/>
              <a:ea typeface="Montserrat"/>
              <a:cs typeface="Montserrat"/>
              <a:sym typeface="Montserrat"/>
            </a:endParaRPr>
          </a:p>
          <a:p>
            <a:pPr indent="457200" lvl="0" marL="457200" rtl="0" algn="l">
              <a:lnSpc>
                <a:spcPct val="115000"/>
              </a:lnSpc>
              <a:spcBef>
                <a:spcPts val="200"/>
              </a:spcBef>
              <a:spcAft>
                <a:spcPts val="0"/>
              </a:spcAft>
              <a:buNone/>
            </a:pPr>
            <a:r>
              <a:rPr lang="es" sz="1000">
                <a:solidFill>
                  <a:srgbClr val="888888"/>
                </a:solidFill>
                <a:latin typeface="Montserrat"/>
                <a:ea typeface="Montserrat"/>
                <a:cs typeface="Montserrat"/>
                <a:sym typeface="Montserrat"/>
              </a:rPr>
              <a:t>4.1.2. Hallazgos </a:t>
            </a:r>
            <a:endParaRPr sz="1000">
              <a:solidFill>
                <a:srgbClr val="888888"/>
              </a:solidFill>
              <a:latin typeface="Montserrat"/>
              <a:ea typeface="Montserrat"/>
              <a:cs typeface="Montserrat"/>
              <a:sym typeface="Montserrat"/>
            </a:endParaRPr>
          </a:p>
          <a:p>
            <a:pPr indent="457200" lvl="0" marL="0" rtl="0" algn="l">
              <a:lnSpc>
                <a:spcPct val="115000"/>
              </a:lnSpc>
              <a:spcBef>
                <a:spcPts val="200"/>
              </a:spcBef>
              <a:spcAft>
                <a:spcPts val="0"/>
              </a:spcAft>
              <a:buNone/>
            </a:pPr>
            <a:r>
              <a:rPr lang="es" sz="1000">
                <a:solidFill>
                  <a:srgbClr val="888888"/>
                </a:solidFill>
                <a:latin typeface="Montserrat"/>
                <a:ea typeface="Montserrat"/>
                <a:cs typeface="Montserrat"/>
                <a:sym typeface="Montserrat"/>
              </a:rPr>
              <a:t>4.2. Contexto de las residencias </a:t>
            </a:r>
            <a:endParaRPr sz="1000">
              <a:solidFill>
                <a:srgbClr val="888888"/>
              </a:solidFill>
              <a:latin typeface="Montserrat"/>
              <a:ea typeface="Montserrat"/>
              <a:cs typeface="Montserrat"/>
              <a:sym typeface="Montserrat"/>
            </a:endParaRPr>
          </a:p>
          <a:p>
            <a:pPr indent="457200" lvl="0" marL="457200" rtl="0" algn="l">
              <a:lnSpc>
                <a:spcPct val="115000"/>
              </a:lnSpc>
              <a:spcBef>
                <a:spcPts val="200"/>
              </a:spcBef>
              <a:spcAft>
                <a:spcPts val="0"/>
              </a:spcAft>
              <a:buNone/>
            </a:pPr>
            <a:r>
              <a:rPr lang="es" sz="1000">
                <a:solidFill>
                  <a:srgbClr val="888888"/>
                </a:solidFill>
                <a:latin typeface="Montserrat"/>
                <a:ea typeface="Montserrat"/>
                <a:cs typeface="Montserrat"/>
                <a:sym typeface="Montserrat"/>
              </a:rPr>
              <a:t>4.2.1. Antecedentes </a:t>
            </a:r>
            <a:endParaRPr sz="1000">
              <a:solidFill>
                <a:srgbClr val="888888"/>
              </a:solidFill>
              <a:latin typeface="Montserrat"/>
              <a:ea typeface="Montserrat"/>
              <a:cs typeface="Montserrat"/>
              <a:sym typeface="Montserrat"/>
            </a:endParaRPr>
          </a:p>
          <a:p>
            <a:pPr indent="457200" lvl="0" marL="457200" rtl="0" algn="l">
              <a:lnSpc>
                <a:spcPct val="115000"/>
              </a:lnSpc>
              <a:spcBef>
                <a:spcPts val="200"/>
              </a:spcBef>
              <a:spcAft>
                <a:spcPts val="0"/>
              </a:spcAft>
              <a:buNone/>
            </a:pPr>
            <a:r>
              <a:rPr lang="es" sz="1000">
                <a:solidFill>
                  <a:srgbClr val="888888"/>
                </a:solidFill>
                <a:latin typeface="Montserrat"/>
                <a:ea typeface="Montserrat"/>
                <a:cs typeface="Montserrat"/>
                <a:sym typeface="Montserrat"/>
              </a:rPr>
              <a:t>4.2.2. Hallazgos </a:t>
            </a:r>
            <a:endParaRPr sz="1000">
              <a:solidFill>
                <a:srgbClr val="888888"/>
              </a:solidFill>
              <a:latin typeface="Montserrat"/>
              <a:ea typeface="Montserrat"/>
              <a:cs typeface="Montserrat"/>
              <a:sym typeface="Montserrat"/>
            </a:endParaRPr>
          </a:p>
          <a:p>
            <a:pPr indent="0" lvl="0" marL="450000" rtl="0" algn="l">
              <a:lnSpc>
                <a:spcPct val="115000"/>
              </a:lnSpc>
              <a:spcBef>
                <a:spcPts val="200"/>
              </a:spcBef>
              <a:spcAft>
                <a:spcPts val="0"/>
              </a:spcAft>
              <a:buClr>
                <a:schemeClr val="dk1"/>
              </a:buClr>
              <a:buSzPts val="1100"/>
              <a:buFont typeface="Arial"/>
              <a:buNone/>
            </a:pPr>
            <a:r>
              <a:rPr lang="es" sz="1000">
                <a:solidFill>
                  <a:srgbClr val="888888"/>
                </a:solidFill>
                <a:latin typeface="Montserrat"/>
                <a:ea typeface="Montserrat"/>
                <a:cs typeface="Montserrat"/>
                <a:sym typeface="Montserrat"/>
              </a:rPr>
              <a:t>4.3.Contexto Trabajadores de las residencias</a:t>
            </a:r>
            <a:endParaRPr sz="1000">
              <a:solidFill>
                <a:srgbClr val="888888"/>
              </a:solidFill>
              <a:latin typeface="Montserrat"/>
              <a:ea typeface="Montserrat"/>
              <a:cs typeface="Montserrat"/>
              <a:sym typeface="Montserrat"/>
            </a:endParaRPr>
          </a:p>
          <a:p>
            <a:pPr indent="457200" lvl="0" marL="457200" rtl="0" algn="l">
              <a:lnSpc>
                <a:spcPct val="115000"/>
              </a:lnSpc>
              <a:spcBef>
                <a:spcPts val="200"/>
              </a:spcBef>
              <a:spcAft>
                <a:spcPts val="0"/>
              </a:spcAft>
              <a:buClr>
                <a:schemeClr val="dk1"/>
              </a:buClr>
              <a:buSzPts val="1100"/>
              <a:buFont typeface="Arial"/>
              <a:buNone/>
            </a:pPr>
            <a:r>
              <a:rPr lang="es" sz="1000">
                <a:solidFill>
                  <a:srgbClr val="888888"/>
                </a:solidFill>
                <a:latin typeface="Montserrat"/>
                <a:ea typeface="Montserrat"/>
                <a:cs typeface="Montserrat"/>
                <a:sym typeface="Montserrat"/>
              </a:rPr>
              <a:t>4.3.1. Antecedentes</a:t>
            </a:r>
            <a:endParaRPr sz="1000">
              <a:solidFill>
                <a:srgbClr val="888888"/>
              </a:solidFill>
              <a:latin typeface="Montserrat"/>
              <a:ea typeface="Montserrat"/>
              <a:cs typeface="Montserrat"/>
              <a:sym typeface="Montserrat"/>
            </a:endParaRPr>
          </a:p>
          <a:p>
            <a:pPr indent="457200" lvl="0" marL="457200" rtl="0" algn="l">
              <a:lnSpc>
                <a:spcPct val="115000"/>
              </a:lnSpc>
              <a:spcBef>
                <a:spcPts val="200"/>
              </a:spcBef>
              <a:spcAft>
                <a:spcPts val="0"/>
              </a:spcAft>
              <a:buClr>
                <a:schemeClr val="dk1"/>
              </a:buClr>
              <a:buSzPts val="1100"/>
              <a:buFont typeface="Arial"/>
              <a:buNone/>
            </a:pPr>
            <a:r>
              <a:rPr lang="es" sz="1000">
                <a:solidFill>
                  <a:srgbClr val="888888"/>
                </a:solidFill>
                <a:latin typeface="Montserrat"/>
                <a:ea typeface="Montserrat"/>
                <a:cs typeface="Montserrat"/>
                <a:sym typeface="Montserrat"/>
              </a:rPr>
              <a:t>4.3.2. Hallazgos </a:t>
            </a:r>
            <a:endParaRPr sz="1000">
              <a:solidFill>
                <a:srgbClr val="888888"/>
              </a:solidFill>
              <a:latin typeface="Montserrat"/>
              <a:ea typeface="Montserrat"/>
              <a:cs typeface="Montserrat"/>
              <a:sym typeface="Montserrat"/>
            </a:endParaRPr>
          </a:p>
          <a:p>
            <a:pPr indent="0" lvl="0" marL="0" rtl="0" algn="l">
              <a:lnSpc>
                <a:spcPct val="115000"/>
              </a:lnSpc>
              <a:spcBef>
                <a:spcPts val="200"/>
              </a:spcBef>
              <a:spcAft>
                <a:spcPts val="0"/>
              </a:spcAft>
              <a:buNone/>
            </a:pPr>
            <a:r>
              <a:t/>
            </a:r>
            <a:endParaRPr sz="1000">
              <a:solidFill>
                <a:srgbClr val="888888"/>
              </a:solidFill>
              <a:latin typeface="Montserrat"/>
              <a:ea typeface="Montserrat"/>
              <a:cs typeface="Montserrat"/>
              <a:sym typeface="Montserrat"/>
            </a:endParaRPr>
          </a:p>
        </p:txBody>
      </p:sp>
      <p:sp>
        <p:nvSpPr>
          <p:cNvPr id="118" name="Google Shape;118;p25"/>
          <p:cNvSpPr txBox="1"/>
          <p:nvPr/>
        </p:nvSpPr>
        <p:spPr>
          <a:xfrm>
            <a:off x="4267200" y="1337850"/>
            <a:ext cx="3407700" cy="2085000"/>
          </a:xfrm>
          <a:prstGeom prst="rect">
            <a:avLst/>
          </a:prstGeom>
          <a:noFill/>
          <a:ln>
            <a:noFill/>
          </a:ln>
        </p:spPr>
        <p:txBody>
          <a:bodyPr anchorCtr="0" anchor="t" bIns="0" lIns="0" spcFirstLastPara="1" rIns="0" wrap="square" tIns="7225">
            <a:noAutofit/>
          </a:bodyPr>
          <a:lstStyle/>
          <a:p>
            <a:pPr indent="0" lvl="0" marL="89999" rtl="0" algn="l">
              <a:lnSpc>
                <a:spcPct val="115000"/>
              </a:lnSpc>
              <a:spcBef>
                <a:spcPts val="200"/>
              </a:spcBef>
              <a:spcAft>
                <a:spcPts val="0"/>
              </a:spcAft>
              <a:buNone/>
            </a:pPr>
            <a:r>
              <a:rPr b="1" lang="es" sz="1000">
                <a:solidFill>
                  <a:srgbClr val="9C1FF2"/>
                </a:solidFill>
                <a:latin typeface="Bitter"/>
                <a:ea typeface="Bitter"/>
                <a:cs typeface="Bitter"/>
                <a:sym typeface="Bitter"/>
              </a:rPr>
              <a:t>4.   Resultados de la investigación </a:t>
            </a:r>
            <a:endParaRPr sz="1000">
              <a:solidFill>
                <a:srgbClr val="888888"/>
              </a:solidFill>
              <a:latin typeface="Montserrat"/>
              <a:ea typeface="Montserrat"/>
              <a:cs typeface="Montserrat"/>
              <a:sym typeface="Montserrat"/>
            </a:endParaRPr>
          </a:p>
          <a:p>
            <a:pPr indent="457200" lvl="0" marL="0" rtl="0" algn="l">
              <a:lnSpc>
                <a:spcPct val="115000"/>
              </a:lnSpc>
              <a:spcBef>
                <a:spcPts val="200"/>
              </a:spcBef>
              <a:spcAft>
                <a:spcPts val="0"/>
              </a:spcAft>
              <a:buNone/>
            </a:pPr>
            <a:r>
              <a:rPr lang="es" sz="1000">
                <a:solidFill>
                  <a:srgbClr val="888888"/>
                </a:solidFill>
                <a:latin typeface="Montserrat"/>
                <a:ea typeface="Montserrat"/>
                <a:cs typeface="Montserrat"/>
                <a:sym typeface="Montserrat"/>
              </a:rPr>
              <a:t>4.4. Niños, niñas y adolescentes </a:t>
            </a:r>
            <a:endParaRPr sz="1000">
              <a:solidFill>
                <a:srgbClr val="888888"/>
              </a:solidFill>
              <a:latin typeface="Montserrat"/>
              <a:ea typeface="Montserrat"/>
              <a:cs typeface="Montserrat"/>
              <a:sym typeface="Montserrat"/>
            </a:endParaRPr>
          </a:p>
          <a:p>
            <a:pPr indent="457200" lvl="0" marL="457200" rtl="0" algn="l">
              <a:lnSpc>
                <a:spcPct val="115000"/>
              </a:lnSpc>
              <a:spcBef>
                <a:spcPts val="200"/>
              </a:spcBef>
              <a:spcAft>
                <a:spcPts val="0"/>
              </a:spcAft>
              <a:buNone/>
            </a:pPr>
            <a:r>
              <a:rPr lang="es" sz="1000">
                <a:solidFill>
                  <a:srgbClr val="888888"/>
                </a:solidFill>
                <a:latin typeface="Montserrat"/>
                <a:ea typeface="Montserrat"/>
                <a:cs typeface="Montserrat"/>
                <a:sym typeface="Montserrat"/>
              </a:rPr>
              <a:t>4.4.1. Antecedentes </a:t>
            </a:r>
            <a:endParaRPr sz="1000">
              <a:solidFill>
                <a:srgbClr val="888888"/>
              </a:solidFill>
              <a:latin typeface="Montserrat"/>
              <a:ea typeface="Montserrat"/>
              <a:cs typeface="Montserrat"/>
              <a:sym typeface="Montserrat"/>
            </a:endParaRPr>
          </a:p>
          <a:p>
            <a:pPr indent="457200" lvl="0" marL="457200" rtl="0" algn="l">
              <a:lnSpc>
                <a:spcPct val="115000"/>
              </a:lnSpc>
              <a:spcBef>
                <a:spcPts val="200"/>
              </a:spcBef>
              <a:spcAft>
                <a:spcPts val="0"/>
              </a:spcAft>
              <a:buNone/>
            </a:pPr>
            <a:r>
              <a:rPr lang="es" sz="1000">
                <a:solidFill>
                  <a:srgbClr val="888888"/>
                </a:solidFill>
                <a:latin typeface="Montserrat"/>
                <a:ea typeface="Montserrat"/>
                <a:cs typeface="Montserrat"/>
                <a:sym typeface="Montserrat"/>
              </a:rPr>
              <a:t>4.4.2. Hallazgos </a:t>
            </a:r>
            <a:endParaRPr sz="1000">
              <a:solidFill>
                <a:srgbClr val="888888"/>
              </a:solidFill>
              <a:latin typeface="Montserrat"/>
              <a:ea typeface="Montserrat"/>
              <a:cs typeface="Montserrat"/>
              <a:sym typeface="Montserrat"/>
            </a:endParaRPr>
          </a:p>
          <a:p>
            <a:pPr indent="0" lvl="0" marL="0" rtl="0" algn="l">
              <a:lnSpc>
                <a:spcPct val="115000"/>
              </a:lnSpc>
              <a:spcBef>
                <a:spcPts val="200"/>
              </a:spcBef>
              <a:spcAft>
                <a:spcPts val="0"/>
              </a:spcAft>
              <a:buClr>
                <a:schemeClr val="dk1"/>
              </a:buClr>
              <a:buSzPts val="1100"/>
              <a:buFont typeface="Arial"/>
              <a:buNone/>
            </a:pPr>
            <a:r>
              <a:rPr b="1" lang="es" sz="1000">
                <a:solidFill>
                  <a:srgbClr val="FCD608"/>
                </a:solidFill>
                <a:latin typeface="Bitter"/>
                <a:ea typeface="Bitter"/>
                <a:cs typeface="Bitter"/>
                <a:sym typeface="Bitter"/>
              </a:rPr>
              <a:t>5. Referentes</a:t>
            </a:r>
            <a:endParaRPr b="1" sz="1000">
              <a:solidFill>
                <a:srgbClr val="FCD608"/>
              </a:solidFill>
              <a:latin typeface="Bitter"/>
              <a:ea typeface="Bitter"/>
              <a:cs typeface="Bitter"/>
              <a:sym typeface="Bitter"/>
            </a:endParaRPr>
          </a:p>
          <a:p>
            <a:pPr indent="0" lvl="0" marL="0" rtl="0" algn="l">
              <a:lnSpc>
                <a:spcPct val="115000"/>
              </a:lnSpc>
              <a:spcBef>
                <a:spcPts val="200"/>
              </a:spcBef>
              <a:spcAft>
                <a:spcPts val="0"/>
              </a:spcAft>
              <a:buNone/>
            </a:pPr>
            <a:r>
              <a:rPr b="1" lang="es" sz="1000">
                <a:solidFill>
                  <a:srgbClr val="A4DB3B"/>
                </a:solidFill>
                <a:latin typeface="Bitter"/>
                <a:ea typeface="Bitter"/>
                <a:cs typeface="Bitter"/>
                <a:sym typeface="Bitter"/>
              </a:rPr>
              <a:t>6. recomendaciones</a:t>
            </a:r>
            <a:endParaRPr b="1" sz="1000">
              <a:solidFill>
                <a:srgbClr val="A4DB3B"/>
              </a:solidFill>
              <a:latin typeface="Bitter"/>
              <a:ea typeface="Bitter"/>
              <a:cs typeface="Bitter"/>
              <a:sym typeface="Bitter"/>
            </a:endParaRPr>
          </a:p>
          <a:p>
            <a:pPr indent="0" lvl="0" marL="0" rtl="0" algn="l">
              <a:lnSpc>
                <a:spcPct val="115000"/>
              </a:lnSpc>
              <a:spcBef>
                <a:spcPts val="200"/>
              </a:spcBef>
              <a:spcAft>
                <a:spcPts val="0"/>
              </a:spcAft>
              <a:buNone/>
            </a:pPr>
            <a:r>
              <a:rPr lang="es" sz="1000">
                <a:solidFill>
                  <a:srgbClr val="888888"/>
                </a:solidFill>
                <a:latin typeface="Montserrat"/>
                <a:ea typeface="Montserrat"/>
                <a:cs typeface="Montserrat"/>
                <a:sym typeface="Montserrat"/>
              </a:rPr>
              <a:t>	</a:t>
            </a:r>
            <a:r>
              <a:rPr lang="es" sz="1000">
                <a:solidFill>
                  <a:srgbClr val="888888"/>
                </a:solidFill>
                <a:latin typeface="Montserrat"/>
                <a:ea typeface="Montserrat"/>
                <a:cs typeface="Montserrat"/>
                <a:sym typeface="Montserrat"/>
              </a:rPr>
              <a:t>6.1 Sistema</a:t>
            </a:r>
            <a:endParaRPr sz="1000">
              <a:solidFill>
                <a:srgbClr val="888888"/>
              </a:solidFill>
              <a:latin typeface="Montserrat"/>
              <a:ea typeface="Montserrat"/>
              <a:cs typeface="Montserrat"/>
              <a:sym typeface="Montserrat"/>
            </a:endParaRPr>
          </a:p>
          <a:p>
            <a:pPr indent="0" lvl="0" marL="0" rtl="0" algn="l">
              <a:lnSpc>
                <a:spcPct val="115000"/>
              </a:lnSpc>
              <a:spcBef>
                <a:spcPts val="200"/>
              </a:spcBef>
              <a:spcAft>
                <a:spcPts val="0"/>
              </a:spcAft>
              <a:buNone/>
            </a:pPr>
            <a:r>
              <a:rPr lang="es" sz="1000">
                <a:solidFill>
                  <a:srgbClr val="888888"/>
                </a:solidFill>
                <a:latin typeface="Montserrat"/>
                <a:ea typeface="Montserrat"/>
                <a:cs typeface="Montserrat"/>
                <a:sym typeface="Montserrat"/>
              </a:rPr>
              <a:t>	a. Atributos del sistema</a:t>
            </a:r>
            <a:endParaRPr sz="1000">
              <a:solidFill>
                <a:srgbClr val="888888"/>
              </a:solidFill>
              <a:latin typeface="Montserrat"/>
              <a:ea typeface="Montserrat"/>
              <a:cs typeface="Montserrat"/>
              <a:sym typeface="Montserrat"/>
            </a:endParaRPr>
          </a:p>
          <a:p>
            <a:pPr indent="0" lvl="0" marL="0" rtl="0" algn="l">
              <a:lnSpc>
                <a:spcPct val="115000"/>
              </a:lnSpc>
              <a:spcBef>
                <a:spcPts val="200"/>
              </a:spcBef>
              <a:spcAft>
                <a:spcPts val="0"/>
              </a:spcAft>
              <a:buNone/>
            </a:pPr>
            <a:r>
              <a:rPr lang="es" sz="1000">
                <a:solidFill>
                  <a:srgbClr val="888888"/>
                </a:solidFill>
                <a:latin typeface="Montserrat"/>
                <a:ea typeface="Montserrat"/>
                <a:cs typeface="Montserrat"/>
                <a:sym typeface="Montserrat"/>
              </a:rPr>
              <a:t>	b. Estrategia de involucramiento de actores</a:t>
            </a:r>
            <a:endParaRPr sz="1000">
              <a:solidFill>
                <a:srgbClr val="888888"/>
              </a:solidFill>
              <a:latin typeface="Montserrat"/>
              <a:ea typeface="Montserrat"/>
              <a:cs typeface="Montserrat"/>
              <a:sym typeface="Montserrat"/>
            </a:endParaRPr>
          </a:p>
          <a:p>
            <a:pPr indent="0" lvl="0" marL="0" rtl="0" algn="l">
              <a:lnSpc>
                <a:spcPct val="115000"/>
              </a:lnSpc>
              <a:spcBef>
                <a:spcPts val="200"/>
              </a:spcBef>
              <a:spcAft>
                <a:spcPts val="0"/>
              </a:spcAft>
              <a:buNone/>
            </a:pPr>
            <a:r>
              <a:rPr lang="es" sz="1000">
                <a:solidFill>
                  <a:srgbClr val="888888"/>
                </a:solidFill>
                <a:latin typeface="Montserrat"/>
                <a:ea typeface="Montserrat"/>
                <a:cs typeface="Montserrat"/>
                <a:sym typeface="Montserrat"/>
              </a:rPr>
              <a:t>	c. Sostenibilidad del sistema</a:t>
            </a:r>
            <a:endParaRPr sz="1000">
              <a:solidFill>
                <a:srgbClr val="888888"/>
              </a:solidFill>
              <a:latin typeface="Montserrat"/>
              <a:ea typeface="Montserrat"/>
              <a:cs typeface="Montserrat"/>
              <a:sym typeface="Montserrat"/>
            </a:endParaRPr>
          </a:p>
          <a:p>
            <a:pPr indent="0" lvl="0" marL="0" rtl="0" algn="l">
              <a:lnSpc>
                <a:spcPct val="115000"/>
              </a:lnSpc>
              <a:spcBef>
                <a:spcPts val="200"/>
              </a:spcBef>
              <a:spcAft>
                <a:spcPts val="0"/>
              </a:spcAft>
              <a:buNone/>
            </a:pPr>
            <a:r>
              <a:rPr lang="es" sz="1000">
                <a:solidFill>
                  <a:srgbClr val="888888"/>
                </a:solidFill>
                <a:latin typeface="Montserrat"/>
                <a:ea typeface="Montserrat"/>
                <a:cs typeface="Montserrat"/>
                <a:sym typeface="Montserrat"/>
              </a:rPr>
              <a:t>	6.2 Formación</a:t>
            </a:r>
            <a:endParaRPr sz="1000">
              <a:solidFill>
                <a:srgbClr val="888888"/>
              </a:solidFill>
              <a:latin typeface="Montserrat"/>
              <a:ea typeface="Montserrat"/>
              <a:cs typeface="Montserrat"/>
              <a:sym typeface="Montserrat"/>
            </a:endParaRPr>
          </a:p>
          <a:p>
            <a:pPr indent="0" lvl="0" marL="0" rtl="0" algn="l">
              <a:lnSpc>
                <a:spcPct val="115000"/>
              </a:lnSpc>
              <a:spcBef>
                <a:spcPts val="200"/>
              </a:spcBef>
              <a:spcAft>
                <a:spcPts val="0"/>
              </a:spcAft>
              <a:buNone/>
            </a:pPr>
            <a:r>
              <a:rPr lang="es" sz="1000">
                <a:solidFill>
                  <a:srgbClr val="888888"/>
                </a:solidFill>
                <a:latin typeface="Montserrat"/>
                <a:ea typeface="Montserrat"/>
                <a:cs typeface="Montserrat"/>
                <a:sym typeface="Montserrat"/>
              </a:rPr>
              <a:t>	a. Metodologías de enseñanza y aprendizaje</a:t>
            </a:r>
            <a:br>
              <a:rPr lang="es" sz="1000">
                <a:solidFill>
                  <a:srgbClr val="888888"/>
                </a:solidFill>
                <a:latin typeface="Montserrat"/>
                <a:ea typeface="Montserrat"/>
                <a:cs typeface="Montserrat"/>
                <a:sym typeface="Montserrat"/>
              </a:rPr>
            </a:br>
            <a:r>
              <a:rPr lang="es" sz="1000">
                <a:solidFill>
                  <a:srgbClr val="888888"/>
                </a:solidFill>
                <a:latin typeface="Montserrat"/>
                <a:ea typeface="Montserrat"/>
                <a:cs typeface="Montserrat"/>
                <a:sym typeface="Montserrat"/>
              </a:rPr>
              <a:t>	b. Modelo organizacional</a:t>
            </a:r>
            <a:br>
              <a:rPr lang="es" sz="1000">
                <a:solidFill>
                  <a:srgbClr val="888888"/>
                </a:solidFill>
                <a:latin typeface="Montserrat"/>
                <a:ea typeface="Montserrat"/>
                <a:cs typeface="Montserrat"/>
                <a:sym typeface="Montserrat"/>
              </a:rPr>
            </a:br>
            <a:r>
              <a:rPr lang="es" sz="1000">
                <a:solidFill>
                  <a:srgbClr val="888888"/>
                </a:solidFill>
                <a:latin typeface="Montserrat"/>
                <a:ea typeface="Montserrat"/>
                <a:cs typeface="Montserrat"/>
                <a:sym typeface="Montserrat"/>
              </a:rPr>
              <a:t>	c. Competencias laborales</a:t>
            </a:r>
            <a:endParaRPr sz="1000">
              <a:solidFill>
                <a:srgbClr val="888888"/>
              </a:solidFill>
              <a:latin typeface="Montserrat"/>
              <a:ea typeface="Montserrat"/>
              <a:cs typeface="Montserrat"/>
              <a:sym typeface="Montserrat"/>
            </a:endParaRPr>
          </a:p>
          <a:p>
            <a:pPr indent="0" lvl="0" marL="0" rtl="0" algn="l">
              <a:lnSpc>
                <a:spcPct val="115000"/>
              </a:lnSpc>
              <a:spcBef>
                <a:spcPts val="200"/>
              </a:spcBef>
              <a:spcAft>
                <a:spcPts val="0"/>
              </a:spcAft>
              <a:buNone/>
            </a:pPr>
            <a:r>
              <a:rPr b="1" lang="es" sz="1000">
                <a:solidFill>
                  <a:srgbClr val="FF5757"/>
                </a:solidFill>
                <a:latin typeface="Bitter"/>
                <a:ea typeface="Bitter"/>
                <a:cs typeface="Bitter"/>
                <a:sym typeface="Bitter"/>
              </a:rPr>
              <a:t>7. Anexos</a:t>
            </a:r>
            <a:endParaRPr b="1" sz="1000">
              <a:solidFill>
                <a:srgbClr val="FF5757"/>
              </a:solidFill>
              <a:latin typeface="Bitter"/>
              <a:ea typeface="Bitter"/>
              <a:cs typeface="Bitter"/>
              <a:sym typeface="Bitter"/>
            </a:endParaRPr>
          </a:p>
          <a:p>
            <a:pPr indent="0" lvl="0" marL="0" rtl="0" algn="l">
              <a:lnSpc>
                <a:spcPct val="115000"/>
              </a:lnSpc>
              <a:spcBef>
                <a:spcPts val="200"/>
              </a:spcBef>
              <a:spcAft>
                <a:spcPts val="0"/>
              </a:spcAft>
              <a:buNone/>
            </a:pPr>
            <a:r>
              <a:t/>
            </a:r>
            <a:endParaRPr sz="1000">
              <a:solidFill>
                <a:srgbClr val="888888"/>
              </a:solidFill>
              <a:latin typeface="Montserrat"/>
              <a:ea typeface="Montserrat"/>
              <a:cs typeface="Montserrat"/>
              <a:sym typeface="Montserrat"/>
            </a:endParaRPr>
          </a:p>
          <a:p>
            <a:pPr indent="0" lvl="0" marL="0" rtl="0" algn="l">
              <a:lnSpc>
                <a:spcPct val="115000"/>
              </a:lnSpc>
              <a:spcBef>
                <a:spcPts val="200"/>
              </a:spcBef>
              <a:spcAft>
                <a:spcPts val="0"/>
              </a:spcAft>
              <a:buNone/>
            </a:pPr>
            <a:r>
              <a:t/>
            </a:r>
            <a:endParaRPr sz="1000">
              <a:solidFill>
                <a:srgbClr val="888888"/>
              </a:solidFill>
              <a:latin typeface="Montserrat"/>
              <a:ea typeface="Montserrat"/>
              <a:cs typeface="Montserrat"/>
              <a:sym typeface="Montserrat"/>
            </a:endParaRPr>
          </a:p>
        </p:txBody>
      </p:sp>
      <p:sp>
        <p:nvSpPr>
          <p:cNvPr id="119" name="Google Shape;119;p25"/>
          <p:cNvSpPr txBox="1"/>
          <p:nvPr/>
        </p:nvSpPr>
        <p:spPr>
          <a:xfrm>
            <a:off x="3378325" y="1337850"/>
            <a:ext cx="309300" cy="3608100"/>
          </a:xfrm>
          <a:prstGeom prst="rect">
            <a:avLst/>
          </a:prstGeom>
          <a:noFill/>
          <a:ln>
            <a:noFill/>
          </a:ln>
        </p:spPr>
        <p:txBody>
          <a:bodyPr anchorCtr="0" anchor="ctr" bIns="0" lIns="0" spcFirstLastPara="1" rIns="0" wrap="square" tIns="7225">
            <a:noAutofit/>
          </a:bodyPr>
          <a:lstStyle/>
          <a:p>
            <a:pPr indent="0" lvl="0" marL="0" rtl="0" algn="r">
              <a:lnSpc>
                <a:spcPct val="100000"/>
              </a:lnSpc>
              <a:spcBef>
                <a:spcPts val="200"/>
              </a:spcBef>
              <a:spcAft>
                <a:spcPts val="0"/>
              </a:spcAft>
              <a:buNone/>
            </a:pPr>
            <a:r>
              <a:rPr b="1" lang="es" sz="1000">
                <a:solidFill>
                  <a:srgbClr val="FFC5C5"/>
                </a:solidFill>
                <a:latin typeface="Bitter"/>
                <a:ea typeface="Bitter"/>
                <a:cs typeface="Bitter"/>
                <a:sym typeface="Bitter"/>
              </a:rPr>
              <a:t>4</a:t>
            </a:r>
            <a:endParaRPr b="1" sz="1000">
              <a:solidFill>
                <a:srgbClr val="FFC5C5"/>
              </a:solidFill>
              <a:latin typeface="Bitter"/>
              <a:ea typeface="Bitter"/>
              <a:cs typeface="Bitter"/>
              <a:sym typeface="Bitter"/>
            </a:endParaRPr>
          </a:p>
          <a:p>
            <a:pPr indent="0" lvl="0" marL="0" rtl="0" algn="r">
              <a:lnSpc>
                <a:spcPct val="100000"/>
              </a:lnSpc>
              <a:spcBef>
                <a:spcPts val="200"/>
              </a:spcBef>
              <a:spcAft>
                <a:spcPts val="0"/>
              </a:spcAft>
              <a:buNone/>
            </a:pPr>
            <a:r>
              <a:rPr lang="es" sz="1000">
                <a:solidFill>
                  <a:srgbClr val="888888"/>
                </a:solidFill>
                <a:latin typeface="Montserrat"/>
                <a:ea typeface="Montserrat"/>
                <a:cs typeface="Montserrat"/>
                <a:sym typeface="Montserrat"/>
              </a:rPr>
              <a:t>5</a:t>
            </a:r>
            <a:r>
              <a:rPr lang="es" sz="1000">
                <a:solidFill>
                  <a:srgbClr val="888888"/>
                </a:solidFill>
                <a:latin typeface="Montserrat"/>
                <a:ea typeface="Montserrat"/>
                <a:cs typeface="Montserrat"/>
                <a:sym typeface="Montserrat"/>
              </a:rPr>
              <a:t> </a:t>
            </a:r>
            <a:endParaRPr sz="1000">
              <a:solidFill>
                <a:srgbClr val="888888"/>
              </a:solidFill>
              <a:latin typeface="Montserrat"/>
              <a:ea typeface="Montserrat"/>
              <a:cs typeface="Montserrat"/>
              <a:sym typeface="Montserrat"/>
            </a:endParaRPr>
          </a:p>
          <a:p>
            <a:pPr indent="0" lvl="0" marL="0" rtl="0" algn="r">
              <a:lnSpc>
                <a:spcPct val="100000"/>
              </a:lnSpc>
              <a:spcBef>
                <a:spcPts val="200"/>
              </a:spcBef>
              <a:spcAft>
                <a:spcPts val="0"/>
              </a:spcAft>
              <a:buNone/>
            </a:pPr>
            <a:r>
              <a:rPr lang="es" sz="1000">
                <a:solidFill>
                  <a:srgbClr val="888888"/>
                </a:solidFill>
                <a:latin typeface="Montserrat"/>
                <a:ea typeface="Montserrat"/>
                <a:cs typeface="Montserrat"/>
                <a:sym typeface="Montserrat"/>
              </a:rPr>
              <a:t>7</a:t>
            </a:r>
            <a:endParaRPr sz="1000">
              <a:solidFill>
                <a:srgbClr val="888888"/>
              </a:solidFill>
              <a:latin typeface="Montserrat"/>
              <a:ea typeface="Montserrat"/>
              <a:cs typeface="Montserrat"/>
              <a:sym typeface="Montserrat"/>
            </a:endParaRPr>
          </a:p>
          <a:p>
            <a:pPr indent="0" lvl="0" marL="0" rtl="0" algn="r">
              <a:lnSpc>
                <a:spcPct val="100000"/>
              </a:lnSpc>
              <a:spcBef>
                <a:spcPts val="200"/>
              </a:spcBef>
              <a:spcAft>
                <a:spcPts val="0"/>
              </a:spcAft>
              <a:buNone/>
            </a:pPr>
            <a:r>
              <a:rPr lang="es" sz="1000">
                <a:solidFill>
                  <a:srgbClr val="888888"/>
                </a:solidFill>
                <a:latin typeface="Montserrat"/>
                <a:ea typeface="Montserrat"/>
                <a:cs typeface="Montserrat"/>
                <a:sym typeface="Montserrat"/>
              </a:rPr>
              <a:t>9 </a:t>
            </a:r>
            <a:endParaRPr sz="1000">
              <a:solidFill>
                <a:srgbClr val="888888"/>
              </a:solidFill>
              <a:latin typeface="Montserrat"/>
              <a:ea typeface="Montserrat"/>
              <a:cs typeface="Montserrat"/>
              <a:sym typeface="Montserrat"/>
            </a:endParaRPr>
          </a:p>
          <a:p>
            <a:pPr indent="0" lvl="0" marL="0" rtl="0" algn="r">
              <a:lnSpc>
                <a:spcPct val="100000"/>
              </a:lnSpc>
              <a:spcBef>
                <a:spcPts val="200"/>
              </a:spcBef>
              <a:spcAft>
                <a:spcPts val="0"/>
              </a:spcAft>
              <a:buNone/>
            </a:pPr>
            <a:r>
              <a:rPr b="1" lang="es" sz="1000">
                <a:solidFill>
                  <a:srgbClr val="26BDBF"/>
                </a:solidFill>
                <a:latin typeface="Bitter"/>
                <a:ea typeface="Bitter"/>
                <a:cs typeface="Bitter"/>
                <a:sym typeface="Bitter"/>
              </a:rPr>
              <a:t>12</a:t>
            </a:r>
            <a:r>
              <a:rPr b="1" lang="es" sz="1000">
                <a:solidFill>
                  <a:srgbClr val="888888"/>
                </a:solidFill>
                <a:latin typeface="Bitter"/>
                <a:ea typeface="Bitter"/>
                <a:cs typeface="Bitter"/>
                <a:sym typeface="Bitter"/>
              </a:rPr>
              <a:t> </a:t>
            </a:r>
            <a:endParaRPr b="1" sz="1000">
              <a:solidFill>
                <a:srgbClr val="888888"/>
              </a:solidFill>
              <a:latin typeface="Bitter"/>
              <a:ea typeface="Bitter"/>
              <a:cs typeface="Bitter"/>
              <a:sym typeface="Bitter"/>
            </a:endParaRPr>
          </a:p>
          <a:p>
            <a:pPr indent="0" lvl="0" marL="0" rtl="0" algn="r">
              <a:lnSpc>
                <a:spcPct val="100000"/>
              </a:lnSpc>
              <a:spcBef>
                <a:spcPts val="200"/>
              </a:spcBef>
              <a:spcAft>
                <a:spcPts val="0"/>
              </a:spcAft>
              <a:buNone/>
            </a:pPr>
            <a:r>
              <a:rPr lang="es" sz="1000">
                <a:solidFill>
                  <a:srgbClr val="888888"/>
                </a:solidFill>
                <a:latin typeface="Montserrat"/>
                <a:ea typeface="Montserrat"/>
                <a:cs typeface="Montserrat"/>
                <a:sym typeface="Montserrat"/>
              </a:rPr>
              <a:t>14</a:t>
            </a:r>
            <a:r>
              <a:rPr lang="es" sz="1000">
                <a:solidFill>
                  <a:srgbClr val="888888"/>
                </a:solidFill>
                <a:latin typeface="Montserrat"/>
                <a:ea typeface="Montserrat"/>
                <a:cs typeface="Montserrat"/>
                <a:sym typeface="Montserrat"/>
              </a:rPr>
              <a:t> </a:t>
            </a:r>
            <a:endParaRPr sz="1000">
              <a:solidFill>
                <a:srgbClr val="888888"/>
              </a:solidFill>
              <a:latin typeface="Montserrat"/>
              <a:ea typeface="Montserrat"/>
              <a:cs typeface="Montserrat"/>
              <a:sym typeface="Montserrat"/>
            </a:endParaRPr>
          </a:p>
          <a:p>
            <a:pPr indent="0" lvl="0" marL="0" rtl="0" algn="r">
              <a:lnSpc>
                <a:spcPct val="100000"/>
              </a:lnSpc>
              <a:spcBef>
                <a:spcPts val="200"/>
              </a:spcBef>
              <a:spcAft>
                <a:spcPts val="0"/>
              </a:spcAft>
              <a:buNone/>
            </a:pPr>
            <a:r>
              <a:rPr lang="es" sz="1000">
                <a:solidFill>
                  <a:srgbClr val="888888"/>
                </a:solidFill>
                <a:latin typeface="Montserrat"/>
                <a:ea typeface="Montserrat"/>
                <a:cs typeface="Montserrat"/>
                <a:sym typeface="Montserrat"/>
              </a:rPr>
              <a:t>15</a:t>
            </a:r>
            <a:endParaRPr sz="1000">
              <a:solidFill>
                <a:srgbClr val="888888"/>
              </a:solidFill>
              <a:latin typeface="Montserrat"/>
              <a:ea typeface="Montserrat"/>
              <a:cs typeface="Montserrat"/>
              <a:sym typeface="Montserrat"/>
            </a:endParaRPr>
          </a:p>
          <a:p>
            <a:pPr indent="0" lvl="0" marL="0" rtl="0" algn="r">
              <a:lnSpc>
                <a:spcPct val="100000"/>
              </a:lnSpc>
              <a:spcBef>
                <a:spcPts val="200"/>
              </a:spcBef>
              <a:spcAft>
                <a:spcPts val="0"/>
              </a:spcAft>
              <a:buNone/>
            </a:pPr>
            <a:r>
              <a:rPr b="1" lang="es" sz="1000">
                <a:solidFill>
                  <a:srgbClr val="055CF2"/>
                </a:solidFill>
                <a:latin typeface="Bitter"/>
                <a:ea typeface="Bitter"/>
                <a:cs typeface="Bitter"/>
                <a:sym typeface="Bitter"/>
              </a:rPr>
              <a:t>16</a:t>
            </a:r>
            <a:r>
              <a:rPr b="1" lang="es" sz="1000">
                <a:solidFill>
                  <a:srgbClr val="888888"/>
                </a:solidFill>
                <a:latin typeface="Bitter"/>
                <a:ea typeface="Bitter"/>
                <a:cs typeface="Bitter"/>
                <a:sym typeface="Bitter"/>
              </a:rPr>
              <a:t> </a:t>
            </a:r>
            <a:endParaRPr b="1" sz="1000">
              <a:solidFill>
                <a:srgbClr val="888888"/>
              </a:solidFill>
              <a:latin typeface="Bitter"/>
              <a:ea typeface="Bitter"/>
              <a:cs typeface="Bitter"/>
              <a:sym typeface="Bitter"/>
            </a:endParaRPr>
          </a:p>
          <a:p>
            <a:pPr indent="0" lvl="0" marL="0" rtl="0" algn="r">
              <a:lnSpc>
                <a:spcPct val="100000"/>
              </a:lnSpc>
              <a:spcBef>
                <a:spcPts val="200"/>
              </a:spcBef>
              <a:spcAft>
                <a:spcPts val="0"/>
              </a:spcAft>
              <a:buNone/>
            </a:pPr>
            <a:r>
              <a:rPr b="1" lang="es" sz="1000">
                <a:solidFill>
                  <a:srgbClr val="9C1FF2"/>
                </a:solidFill>
                <a:latin typeface="Bitter"/>
                <a:ea typeface="Bitter"/>
                <a:cs typeface="Bitter"/>
                <a:sym typeface="Bitter"/>
              </a:rPr>
              <a:t>24</a:t>
            </a:r>
            <a:br>
              <a:rPr lang="es" sz="1000">
                <a:solidFill>
                  <a:srgbClr val="888888"/>
                </a:solidFill>
                <a:latin typeface="Montserrat"/>
                <a:ea typeface="Montserrat"/>
                <a:cs typeface="Montserrat"/>
                <a:sym typeface="Montserrat"/>
              </a:rPr>
            </a:br>
            <a:r>
              <a:rPr lang="es" sz="1000">
                <a:solidFill>
                  <a:srgbClr val="888888"/>
                </a:solidFill>
                <a:latin typeface="Montserrat"/>
                <a:ea typeface="Montserrat"/>
                <a:cs typeface="Montserrat"/>
                <a:sym typeface="Montserrat"/>
              </a:rPr>
              <a:t>26 </a:t>
            </a:r>
            <a:endParaRPr sz="1000">
              <a:solidFill>
                <a:srgbClr val="888888"/>
              </a:solidFill>
              <a:latin typeface="Montserrat"/>
              <a:ea typeface="Montserrat"/>
              <a:cs typeface="Montserrat"/>
              <a:sym typeface="Montserrat"/>
            </a:endParaRPr>
          </a:p>
          <a:p>
            <a:pPr indent="0" lvl="0" marL="0" rtl="0" algn="r">
              <a:lnSpc>
                <a:spcPct val="100000"/>
              </a:lnSpc>
              <a:spcBef>
                <a:spcPts val="200"/>
              </a:spcBef>
              <a:spcAft>
                <a:spcPts val="0"/>
              </a:spcAft>
              <a:buNone/>
            </a:pPr>
            <a:r>
              <a:rPr lang="es" sz="1000">
                <a:solidFill>
                  <a:srgbClr val="888888"/>
                </a:solidFill>
                <a:latin typeface="Montserrat"/>
                <a:ea typeface="Montserrat"/>
                <a:cs typeface="Montserrat"/>
                <a:sym typeface="Montserrat"/>
              </a:rPr>
              <a:t>28</a:t>
            </a:r>
            <a:endParaRPr sz="1000">
              <a:solidFill>
                <a:srgbClr val="888888"/>
              </a:solidFill>
              <a:latin typeface="Montserrat"/>
              <a:ea typeface="Montserrat"/>
              <a:cs typeface="Montserrat"/>
              <a:sym typeface="Montserrat"/>
            </a:endParaRPr>
          </a:p>
          <a:p>
            <a:pPr indent="0" lvl="0" marL="0" rtl="0" algn="r">
              <a:lnSpc>
                <a:spcPct val="100000"/>
              </a:lnSpc>
              <a:spcBef>
                <a:spcPts val="200"/>
              </a:spcBef>
              <a:spcAft>
                <a:spcPts val="0"/>
              </a:spcAft>
              <a:buNone/>
            </a:pPr>
            <a:r>
              <a:rPr lang="es" sz="1000">
                <a:solidFill>
                  <a:srgbClr val="888888"/>
                </a:solidFill>
                <a:latin typeface="Montserrat"/>
                <a:ea typeface="Montserrat"/>
                <a:cs typeface="Montserrat"/>
                <a:sym typeface="Montserrat"/>
              </a:rPr>
              <a:t>33</a:t>
            </a:r>
            <a:endParaRPr sz="1000">
              <a:solidFill>
                <a:srgbClr val="888888"/>
              </a:solidFill>
              <a:latin typeface="Montserrat"/>
              <a:ea typeface="Montserrat"/>
              <a:cs typeface="Montserrat"/>
              <a:sym typeface="Montserrat"/>
            </a:endParaRPr>
          </a:p>
          <a:p>
            <a:pPr indent="0" lvl="0" marL="0" rtl="0" algn="r">
              <a:lnSpc>
                <a:spcPct val="100000"/>
              </a:lnSpc>
              <a:spcBef>
                <a:spcPts val="200"/>
              </a:spcBef>
              <a:spcAft>
                <a:spcPts val="0"/>
              </a:spcAft>
              <a:buClr>
                <a:schemeClr val="dk1"/>
              </a:buClr>
              <a:buSzPts val="1100"/>
              <a:buFont typeface="Arial"/>
              <a:buNone/>
            </a:pPr>
            <a:r>
              <a:rPr lang="es" sz="1000">
                <a:solidFill>
                  <a:srgbClr val="888888"/>
                </a:solidFill>
                <a:latin typeface="Montserrat"/>
                <a:ea typeface="Montserrat"/>
                <a:cs typeface="Montserrat"/>
                <a:sym typeface="Montserrat"/>
              </a:rPr>
              <a:t>37</a:t>
            </a:r>
            <a:endParaRPr sz="1000">
              <a:solidFill>
                <a:srgbClr val="888888"/>
              </a:solidFill>
              <a:latin typeface="Montserrat"/>
              <a:ea typeface="Montserrat"/>
              <a:cs typeface="Montserrat"/>
              <a:sym typeface="Montserrat"/>
            </a:endParaRPr>
          </a:p>
          <a:p>
            <a:pPr indent="0" lvl="0" marL="0" rtl="0" algn="r">
              <a:lnSpc>
                <a:spcPct val="100000"/>
              </a:lnSpc>
              <a:spcBef>
                <a:spcPts val="200"/>
              </a:spcBef>
              <a:spcAft>
                <a:spcPts val="0"/>
              </a:spcAft>
              <a:buClr>
                <a:schemeClr val="dk1"/>
              </a:buClr>
              <a:buSzPts val="1100"/>
              <a:buFont typeface="Arial"/>
              <a:buNone/>
            </a:pPr>
            <a:r>
              <a:rPr lang="es" sz="1000">
                <a:solidFill>
                  <a:srgbClr val="888888"/>
                </a:solidFill>
                <a:latin typeface="Montserrat"/>
                <a:ea typeface="Montserrat"/>
                <a:cs typeface="Montserrat"/>
                <a:sym typeface="Montserrat"/>
              </a:rPr>
              <a:t>39</a:t>
            </a:r>
            <a:endParaRPr sz="1000">
              <a:solidFill>
                <a:srgbClr val="888888"/>
              </a:solidFill>
              <a:latin typeface="Montserrat"/>
              <a:ea typeface="Montserrat"/>
              <a:cs typeface="Montserrat"/>
              <a:sym typeface="Montserrat"/>
            </a:endParaRPr>
          </a:p>
          <a:p>
            <a:pPr indent="0" lvl="0" marL="0" rtl="0" algn="r">
              <a:lnSpc>
                <a:spcPct val="100000"/>
              </a:lnSpc>
              <a:spcBef>
                <a:spcPts val="200"/>
              </a:spcBef>
              <a:spcAft>
                <a:spcPts val="0"/>
              </a:spcAft>
              <a:buClr>
                <a:schemeClr val="dk1"/>
              </a:buClr>
              <a:buSzPts val="1100"/>
              <a:buFont typeface="Arial"/>
              <a:buNone/>
            </a:pPr>
            <a:r>
              <a:rPr lang="es" sz="1000">
                <a:solidFill>
                  <a:srgbClr val="888888"/>
                </a:solidFill>
                <a:latin typeface="Montserrat"/>
                <a:ea typeface="Montserrat"/>
                <a:cs typeface="Montserrat"/>
                <a:sym typeface="Montserrat"/>
              </a:rPr>
              <a:t>42</a:t>
            </a:r>
            <a:br>
              <a:rPr lang="es" sz="1000">
                <a:solidFill>
                  <a:srgbClr val="888888"/>
                </a:solidFill>
                <a:latin typeface="Montserrat"/>
                <a:ea typeface="Montserrat"/>
                <a:cs typeface="Montserrat"/>
                <a:sym typeface="Montserrat"/>
              </a:rPr>
            </a:br>
            <a:r>
              <a:rPr lang="es" sz="1000">
                <a:solidFill>
                  <a:srgbClr val="888888"/>
                </a:solidFill>
                <a:latin typeface="Montserrat"/>
                <a:ea typeface="Montserrat"/>
                <a:cs typeface="Montserrat"/>
                <a:sym typeface="Montserrat"/>
              </a:rPr>
              <a:t>51</a:t>
            </a:r>
            <a:endParaRPr sz="1000">
              <a:solidFill>
                <a:srgbClr val="888888"/>
              </a:solidFill>
              <a:latin typeface="Montserrat"/>
              <a:ea typeface="Montserrat"/>
              <a:cs typeface="Montserrat"/>
              <a:sym typeface="Montserrat"/>
            </a:endParaRPr>
          </a:p>
          <a:p>
            <a:pPr indent="0" lvl="0" marL="0" rtl="0" algn="r">
              <a:lnSpc>
                <a:spcPct val="100000"/>
              </a:lnSpc>
              <a:spcBef>
                <a:spcPts val="200"/>
              </a:spcBef>
              <a:spcAft>
                <a:spcPts val="0"/>
              </a:spcAft>
              <a:buClr>
                <a:schemeClr val="dk1"/>
              </a:buClr>
              <a:buSzPts val="1100"/>
              <a:buFont typeface="Arial"/>
              <a:buNone/>
            </a:pPr>
            <a:r>
              <a:t/>
            </a:r>
            <a:endParaRPr sz="1000">
              <a:solidFill>
                <a:srgbClr val="888888"/>
              </a:solidFill>
              <a:latin typeface="Montserrat"/>
              <a:ea typeface="Montserrat"/>
              <a:cs typeface="Montserrat"/>
              <a:sym typeface="Montserrat"/>
            </a:endParaRPr>
          </a:p>
          <a:p>
            <a:pPr indent="0" lvl="0" marL="0" rtl="0" algn="r">
              <a:lnSpc>
                <a:spcPct val="100000"/>
              </a:lnSpc>
              <a:spcBef>
                <a:spcPts val="200"/>
              </a:spcBef>
              <a:spcAft>
                <a:spcPts val="0"/>
              </a:spcAft>
              <a:buClr>
                <a:schemeClr val="dk1"/>
              </a:buClr>
              <a:buSzPts val="1100"/>
              <a:buFont typeface="Arial"/>
              <a:buNone/>
            </a:pPr>
            <a:r>
              <a:rPr lang="es" sz="1000">
                <a:solidFill>
                  <a:srgbClr val="888888"/>
                </a:solidFill>
                <a:latin typeface="Montserrat"/>
                <a:ea typeface="Montserrat"/>
                <a:cs typeface="Montserrat"/>
                <a:sym typeface="Montserrat"/>
              </a:rPr>
              <a:t>53</a:t>
            </a:r>
            <a:endParaRPr sz="1000">
              <a:solidFill>
                <a:srgbClr val="888888"/>
              </a:solidFill>
              <a:latin typeface="Montserrat"/>
              <a:ea typeface="Montserrat"/>
              <a:cs typeface="Montserrat"/>
              <a:sym typeface="Montserrat"/>
            </a:endParaRPr>
          </a:p>
          <a:p>
            <a:pPr indent="0" lvl="0" marL="0" rtl="0" algn="r">
              <a:lnSpc>
                <a:spcPct val="100000"/>
              </a:lnSpc>
              <a:spcBef>
                <a:spcPts val="200"/>
              </a:spcBef>
              <a:spcAft>
                <a:spcPts val="0"/>
              </a:spcAft>
              <a:buClr>
                <a:schemeClr val="dk1"/>
              </a:buClr>
              <a:buSzPts val="1100"/>
              <a:buFont typeface="Arial"/>
              <a:buNone/>
            </a:pPr>
            <a:r>
              <a:rPr lang="es" sz="1000">
                <a:solidFill>
                  <a:srgbClr val="888888"/>
                </a:solidFill>
                <a:latin typeface="Montserrat"/>
                <a:ea typeface="Montserrat"/>
                <a:cs typeface="Montserrat"/>
                <a:sym typeface="Montserrat"/>
              </a:rPr>
              <a:t>56</a:t>
            </a:r>
            <a:endParaRPr sz="1000">
              <a:solidFill>
                <a:srgbClr val="888888"/>
              </a:solidFill>
              <a:latin typeface="Montserrat"/>
              <a:ea typeface="Montserrat"/>
              <a:cs typeface="Montserrat"/>
              <a:sym typeface="Montserrat"/>
            </a:endParaRPr>
          </a:p>
        </p:txBody>
      </p:sp>
      <p:sp>
        <p:nvSpPr>
          <p:cNvPr id="120" name="Google Shape;120;p25"/>
          <p:cNvSpPr txBox="1"/>
          <p:nvPr/>
        </p:nvSpPr>
        <p:spPr>
          <a:xfrm>
            <a:off x="7751100" y="1337850"/>
            <a:ext cx="309300" cy="2130000"/>
          </a:xfrm>
          <a:prstGeom prst="rect">
            <a:avLst/>
          </a:prstGeom>
          <a:noFill/>
          <a:ln>
            <a:noFill/>
          </a:ln>
        </p:spPr>
        <p:txBody>
          <a:bodyPr anchorCtr="0" anchor="t" bIns="0" lIns="0" spcFirstLastPara="1" rIns="0" wrap="square" tIns="7225">
            <a:noAutofit/>
          </a:bodyPr>
          <a:lstStyle/>
          <a:p>
            <a:pPr indent="0" lvl="0" marL="0" rtl="0" algn="r">
              <a:lnSpc>
                <a:spcPct val="115000"/>
              </a:lnSpc>
              <a:spcBef>
                <a:spcPts val="200"/>
              </a:spcBef>
              <a:spcAft>
                <a:spcPts val="0"/>
              </a:spcAft>
              <a:buNone/>
            </a:pPr>
            <a:r>
              <a:t/>
            </a:r>
            <a:endParaRPr b="1" sz="1000">
              <a:solidFill>
                <a:srgbClr val="9C1FF2"/>
              </a:solidFill>
              <a:latin typeface="Bitter"/>
              <a:ea typeface="Bitter"/>
              <a:cs typeface="Bitter"/>
              <a:sym typeface="Bitter"/>
            </a:endParaRPr>
          </a:p>
          <a:p>
            <a:pPr indent="0" lvl="0" marL="0" rtl="0" algn="r">
              <a:lnSpc>
                <a:spcPct val="115000"/>
              </a:lnSpc>
              <a:spcBef>
                <a:spcPts val="200"/>
              </a:spcBef>
              <a:spcAft>
                <a:spcPts val="0"/>
              </a:spcAft>
              <a:buNone/>
            </a:pPr>
            <a:r>
              <a:rPr lang="es" sz="1000">
                <a:solidFill>
                  <a:srgbClr val="888888"/>
                </a:solidFill>
                <a:latin typeface="Montserrat"/>
                <a:ea typeface="Montserrat"/>
                <a:cs typeface="Montserrat"/>
                <a:sym typeface="Montserrat"/>
              </a:rPr>
              <a:t>A </a:t>
            </a:r>
            <a:endParaRPr sz="1000">
              <a:solidFill>
                <a:srgbClr val="888888"/>
              </a:solidFill>
              <a:latin typeface="Montserrat"/>
              <a:ea typeface="Montserrat"/>
              <a:cs typeface="Montserrat"/>
              <a:sym typeface="Montserrat"/>
            </a:endParaRPr>
          </a:p>
          <a:p>
            <a:pPr indent="0" lvl="0" marL="0" rtl="0" algn="r">
              <a:lnSpc>
                <a:spcPct val="115000"/>
              </a:lnSpc>
              <a:spcBef>
                <a:spcPts val="200"/>
              </a:spcBef>
              <a:spcAft>
                <a:spcPts val="0"/>
              </a:spcAft>
              <a:buNone/>
            </a:pPr>
            <a:r>
              <a:rPr lang="es" sz="1000">
                <a:solidFill>
                  <a:srgbClr val="888888"/>
                </a:solidFill>
                <a:latin typeface="Montserrat"/>
                <a:ea typeface="Montserrat"/>
                <a:cs typeface="Montserrat"/>
                <a:sym typeface="Montserrat"/>
              </a:rPr>
              <a:t>Pr</a:t>
            </a:r>
            <a:endParaRPr sz="1000">
              <a:solidFill>
                <a:srgbClr val="888888"/>
              </a:solidFill>
              <a:latin typeface="Montserrat"/>
              <a:ea typeface="Montserrat"/>
              <a:cs typeface="Montserrat"/>
              <a:sym typeface="Montserrat"/>
            </a:endParaRPr>
          </a:p>
          <a:p>
            <a:pPr indent="0" lvl="0" marL="0" rtl="0" algn="r">
              <a:lnSpc>
                <a:spcPct val="115000"/>
              </a:lnSpc>
              <a:spcBef>
                <a:spcPts val="200"/>
              </a:spcBef>
              <a:spcAft>
                <a:spcPts val="0"/>
              </a:spcAft>
              <a:buNone/>
            </a:pPr>
            <a:r>
              <a:rPr lang="es" sz="1000">
                <a:solidFill>
                  <a:srgbClr val="888888"/>
                </a:solidFill>
                <a:latin typeface="Montserrat"/>
                <a:ea typeface="Montserrat"/>
                <a:cs typeface="Montserrat"/>
                <a:sym typeface="Montserrat"/>
              </a:rPr>
              <a:t>E </a:t>
            </a:r>
            <a:endParaRPr sz="1000">
              <a:solidFill>
                <a:srgbClr val="888888"/>
              </a:solidFill>
              <a:latin typeface="Montserrat"/>
              <a:ea typeface="Montserrat"/>
              <a:cs typeface="Montserrat"/>
              <a:sym typeface="Montserrat"/>
            </a:endParaRPr>
          </a:p>
          <a:p>
            <a:pPr indent="0" lvl="0" marL="0" rtl="0" algn="r">
              <a:lnSpc>
                <a:spcPct val="115000"/>
              </a:lnSpc>
              <a:spcBef>
                <a:spcPts val="200"/>
              </a:spcBef>
              <a:spcAft>
                <a:spcPts val="0"/>
              </a:spcAft>
              <a:buNone/>
            </a:pPr>
            <a:r>
              <a:rPr b="1" lang="es" sz="1000">
                <a:solidFill>
                  <a:srgbClr val="FCD608"/>
                </a:solidFill>
                <a:latin typeface="Bitter"/>
                <a:ea typeface="Bitter"/>
                <a:cs typeface="Bitter"/>
                <a:sym typeface="Bitter"/>
              </a:rPr>
              <a:t>90</a:t>
            </a:r>
            <a:r>
              <a:rPr b="1" lang="es" sz="1000">
                <a:solidFill>
                  <a:srgbClr val="888888"/>
                </a:solidFill>
                <a:latin typeface="Bitter"/>
                <a:ea typeface="Bitter"/>
                <a:cs typeface="Bitter"/>
                <a:sym typeface="Bitter"/>
              </a:rPr>
              <a:t> </a:t>
            </a:r>
            <a:endParaRPr b="1" sz="1000">
              <a:solidFill>
                <a:srgbClr val="888888"/>
              </a:solidFill>
              <a:latin typeface="Bitter"/>
              <a:ea typeface="Bitter"/>
              <a:cs typeface="Bitter"/>
              <a:sym typeface="Bitter"/>
            </a:endParaRPr>
          </a:p>
          <a:p>
            <a:pPr indent="0" lvl="0" marL="0" rtl="0" algn="r">
              <a:lnSpc>
                <a:spcPct val="115000"/>
              </a:lnSpc>
              <a:spcBef>
                <a:spcPts val="200"/>
              </a:spcBef>
              <a:spcAft>
                <a:spcPts val="0"/>
              </a:spcAft>
              <a:buNone/>
            </a:pPr>
            <a:r>
              <a:rPr b="1" lang="es" sz="1000">
                <a:solidFill>
                  <a:srgbClr val="A4DB3B"/>
                </a:solidFill>
                <a:latin typeface="Bitter"/>
                <a:ea typeface="Bitter"/>
                <a:cs typeface="Bitter"/>
                <a:sym typeface="Bitter"/>
              </a:rPr>
              <a:t>95</a:t>
            </a:r>
            <a:endParaRPr b="1" sz="1000">
              <a:solidFill>
                <a:srgbClr val="A4DB3B"/>
              </a:solidFill>
              <a:latin typeface="Bitter"/>
              <a:ea typeface="Bitter"/>
              <a:cs typeface="Bitter"/>
              <a:sym typeface="Bitter"/>
            </a:endParaRPr>
          </a:p>
          <a:p>
            <a:pPr indent="0" lvl="0" marL="0" rtl="0" algn="r">
              <a:lnSpc>
                <a:spcPct val="115000"/>
              </a:lnSpc>
              <a:spcBef>
                <a:spcPts val="200"/>
              </a:spcBef>
              <a:spcAft>
                <a:spcPts val="0"/>
              </a:spcAft>
              <a:buClr>
                <a:schemeClr val="dk1"/>
              </a:buClr>
              <a:buSzPts val="1100"/>
              <a:buFont typeface="Arial"/>
              <a:buNone/>
            </a:pPr>
            <a:r>
              <a:rPr lang="es" sz="1000">
                <a:solidFill>
                  <a:srgbClr val="888888"/>
                </a:solidFill>
                <a:latin typeface="Montserrat"/>
                <a:ea typeface="Montserrat"/>
                <a:cs typeface="Montserrat"/>
                <a:sym typeface="Montserrat"/>
              </a:rPr>
              <a:t>97</a:t>
            </a:r>
            <a:endParaRPr sz="1000">
              <a:solidFill>
                <a:srgbClr val="888888"/>
              </a:solidFill>
              <a:latin typeface="Montserrat"/>
              <a:ea typeface="Montserrat"/>
              <a:cs typeface="Montserrat"/>
              <a:sym typeface="Montserrat"/>
            </a:endParaRPr>
          </a:p>
          <a:p>
            <a:pPr indent="0" lvl="0" marL="0" rtl="0" algn="r">
              <a:lnSpc>
                <a:spcPct val="115000"/>
              </a:lnSpc>
              <a:spcBef>
                <a:spcPts val="200"/>
              </a:spcBef>
              <a:spcAft>
                <a:spcPts val="0"/>
              </a:spcAft>
              <a:buClr>
                <a:schemeClr val="dk1"/>
              </a:buClr>
              <a:buSzPts val="1100"/>
              <a:buFont typeface="Arial"/>
              <a:buNone/>
            </a:pPr>
            <a:r>
              <a:rPr lang="es" sz="1000">
                <a:solidFill>
                  <a:srgbClr val="888888"/>
                </a:solidFill>
                <a:latin typeface="Montserrat"/>
                <a:ea typeface="Montserrat"/>
                <a:cs typeface="Montserrat"/>
                <a:sym typeface="Montserrat"/>
              </a:rPr>
              <a:t>98</a:t>
            </a:r>
            <a:endParaRPr sz="1000">
              <a:solidFill>
                <a:srgbClr val="888888"/>
              </a:solidFill>
              <a:latin typeface="Montserrat"/>
              <a:ea typeface="Montserrat"/>
              <a:cs typeface="Montserrat"/>
              <a:sym typeface="Montserrat"/>
            </a:endParaRPr>
          </a:p>
          <a:p>
            <a:pPr indent="0" lvl="0" marL="0" rtl="0" algn="r">
              <a:lnSpc>
                <a:spcPct val="115000"/>
              </a:lnSpc>
              <a:spcBef>
                <a:spcPts val="200"/>
              </a:spcBef>
              <a:spcAft>
                <a:spcPts val="0"/>
              </a:spcAft>
              <a:buClr>
                <a:schemeClr val="dk1"/>
              </a:buClr>
              <a:buSzPts val="1100"/>
              <a:buFont typeface="Arial"/>
              <a:buNone/>
            </a:pPr>
            <a:r>
              <a:rPr lang="es" sz="1000">
                <a:solidFill>
                  <a:srgbClr val="888888"/>
                </a:solidFill>
                <a:latin typeface="Montserrat"/>
                <a:ea typeface="Montserrat"/>
                <a:cs typeface="Montserrat"/>
                <a:sym typeface="Montserrat"/>
              </a:rPr>
              <a:t>100</a:t>
            </a:r>
            <a:endParaRPr sz="1000">
              <a:solidFill>
                <a:srgbClr val="888888"/>
              </a:solidFill>
              <a:latin typeface="Montserrat"/>
              <a:ea typeface="Montserrat"/>
              <a:cs typeface="Montserrat"/>
              <a:sym typeface="Montserrat"/>
            </a:endParaRPr>
          </a:p>
          <a:p>
            <a:pPr indent="0" lvl="0" marL="0" rtl="0" algn="r">
              <a:lnSpc>
                <a:spcPct val="115000"/>
              </a:lnSpc>
              <a:spcBef>
                <a:spcPts val="200"/>
              </a:spcBef>
              <a:spcAft>
                <a:spcPts val="0"/>
              </a:spcAft>
              <a:buClr>
                <a:schemeClr val="dk1"/>
              </a:buClr>
              <a:buSzPts val="1100"/>
              <a:buFont typeface="Arial"/>
              <a:buNone/>
            </a:pPr>
            <a:r>
              <a:rPr lang="es" sz="1000">
                <a:solidFill>
                  <a:srgbClr val="888888"/>
                </a:solidFill>
                <a:latin typeface="Montserrat"/>
                <a:ea typeface="Montserrat"/>
                <a:cs typeface="Montserrat"/>
                <a:sym typeface="Montserrat"/>
              </a:rPr>
              <a:t>104</a:t>
            </a:r>
            <a:endParaRPr sz="1000">
              <a:solidFill>
                <a:srgbClr val="888888"/>
              </a:solidFill>
              <a:latin typeface="Montserrat"/>
              <a:ea typeface="Montserrat"/>
              <a:cs typeface="Montserrat"/>
              <a:sym typeface="Montserrat"/>
            </a:endParaRPr>
          </a:p>
          <a:p>
            <a:pPr indent="0" lvl="0" marL="0" rtl="0" algn="r">
              <a:lnSpc>
                <a:spcPct val="115000"/>
              </a:lnSpc>
              <a:spcBef>
                <a:spcPts val="200"/>
              </a:spcBef>
              <a:spcAft>
                <a:spcPts val="0"/>
              </a:spcAft>
              <a:buClr>
                <a:schemeClr val="dk1"/>
              </a:buClr>
              <a:buSzPts val="1100"/>
              <a:buFont typeface="Arial"/>
              <a:buNone/>
            </a:pPr>
            <a:r>
              <a:rPr lang="es" sz="1000">
                <a:solidFill>
                  <a:srgbClr val="888888"/>
                </a:solidFill>
                <a:latin typeface="Montserrat"/>
                <a:ea typeface="Montserrat"/>
                <a:cs typeface="Montserrat"/>
                <a:sym typeface="Montserrat"/>
              </a:rPr>
              <a:t>114</a:t>
            </a:r>
            <a:endParaRPr sz="1000">
              <a:solidFill>
                <a:srgbClr val="888888"/>
              </a:solidFill>
              <a:latin typeface="Montserrat"/>
              <a:ea typeface="Montserrat"/>
              <a:cs typeface="Montserrat"/>
              <a:sym typeface="Montserrat"/>
            </a:endParaRPr>
          </a:p>
          <a:p>
            <a:pPr indent="0" lvl="0" marL="0" rtl="0" algn="r">
              <a:lnSpc>
                <a:spcPct val="115000"/>
              </a:lnSpc>
              <a:spcBef>
                <a:spcPts val="200"/>
              </a:spcBef>
              <a:spcAft>
                <a:spcPts val="0"/>
              </a:spcAft>
              <a:buClr>
                <a:schemeClr val="dk1"/>
              </a:buClr>
              <a:buSzPts val="1100"/>
              <a:buFont typeface="Arial"/>
              <a:buNone/>
            </a:pPr>
            <a:r>
              <a:rPr lang="es" sz="1000">
                <a:solidFill>
                  <a:srgbClr val="888888"/>
                </a:solidFill>
                <a:latin typeface="Montserrat"/>
                <a:ea typeface="Montserrat"/>
                <a:cs typeface="Montserrat"/>
                <a:sym typeface="Montserrat"/>
              </a:rPr>
              <a:t>115</a:t>
            </a:r>
            <a:endParaRPr sz="1000">
              <a:solidFill>
                <a:srgbClr val="888888"/>
              </a:solidFill>
              <a:latin typeface="Montserrat"/>
              <a:ea typeface="Montserrat"/>
              <a:cs typeface="Montserrat"/>
              <a:sym typeface="Montserrat"/>
            </a:endParaRPr>
          </a:p>
          <a:p>
            <a:pPr indent="0" lvl="0" marL="0" rtl="0" algn="r">
              <a:lnSpc>
                <a:spcPct val="115000"/>
              </a:lnSpc>
              <a:spcBef>
                <a:spcPts val="200"/>
              </a:spcBef>
              <a:spcAft>
                <a:spcPts val="0"/>
              </a:spcAft>
              <a:buClr>
                <a:schemeClr val="dk1"/>
              </a:buClr>
              <a:buSzPts val="1100"/>
              <a:buFont typeface="Arial"/>
              <a:buNone/>
            </a:pPr>
            <a:r>
              <a:rPr lang="es" sz="1000">
                <a:solidFill>
                  <a:srgbClr val="888888"/>
                </a:solidFill>
                <a:latin typeface="Montserrat"/>
                <a:ea typeface="Montserrat"/>
                <a:cs typeface="Montserrat"/>
                <a:sym typeface="Montserrat"/>
              </a:rPr>
              <a:t>117</a:t>
            </a:r>
            <a:endParaRPr sz="1000">
              <a:solidFill>
                <a:srgbClr val="888888"/>
              </a:solidFill>
              <a:latin typeface="Montserrat"/>
              <a:ea typeface="Montserrat"/>
              <a:cs typeface="Montserrat"/>
              <a:sym typeface="Montserrat"/>
            </a:endParaRPr>
          </a:p>
          <a:p>
            <a:pPr indent="0" lvl="0" marL="0" rtl="0" algn="r">
              <a:lnSpc>
                <a:spcPct val="115000"/>
              </a:lnSpc>
              <a:spcBef>
                <a:spcPts val="200"/>
              </a:spcBef>
              <a:spcAft>
                <a:spcPts val="0"/>
              </a:spcAft>
              <a:buClr>
                <a:schemeClr val="dk1"/>
              </a:buClr>
              <a:buSzPts val="1100"/>
              <a:buFont typeface="Arial"/>
              <a:buNone/>
            </a:pPr>
            <a:r>
              <a:rPr lang="es" sz="1000">
                <a:solidFill>
                  <a:srgbClr val="888888"/>
                </a:solidFill>
                <a:latin typeface="Montserrat"/>
                <a:ea typeface="Montserrat"/>
                <a:cs typeface="Montserrat"/>
                <a:sym typeface="Montserrat"/>
              </a:rPr>
              <a:t>118</a:t>
            </a:r>
            <a:endParaRPr sz="1000">
              <a:solidFill>
                <a:srgbClr val="888888"/>
              </a:solidFill>
              <a:latin typeface="Montserrat"/>
              <a:ea typeface="Montserrat"/>
              <a:cs typeface="Montserrat"/>
              <a:sym typeface="Montserrat"/>
            </a:endParaRPr>
          </a:p>
          <a:p>
            <a:pPr indent="0" lvl="0" marL="0" rtl="0" algn="r">
              <a:lnSpc>
                <a:spcPct val="115000"/>
              </a:lnSpc>
              <a:spcBef>
                <a:spcPts val="200"/>
              </a:spcBef>
              <a:spcAft>
                <a:spcPts val="0"/>
              </a:spcAft>
              <a:buNone/>
            </a:pPr>
            <a:r>
              <a:rPr b="1" lang="es" sz="1000">
                <a:solidFill>
                  <a:srgbClr val="FF5757"/>
                </a:solidFill>
                <a:latin typeface="Bitter"/>
                <a:ea typeface="Bitter"/>
                <a:cs typeface="Bitter"/>
                <a:sym typeface="Bitter"/>
              </a:rPr>
              <a:t>128</a:t>
            </a:r>
            <a:br>
              <a:rPr lang="es" sz="1000">
                <a:solidFill>
                  <a:srgbClr val="888888"/>
                </a:solidFill>
                <a:latin typeface="Montserrat"/>
                <a:ea typeface="Montserrat"/>
                <a:cs typeface="Montserrat"/>
                <a:sym typeface="Montserrat"/>
              </a:rPr>
            </a:br>
            <a:endParaRPr sz="1000">
              <a:solidFill>
                <a:srgbClr val="888888"/>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19" name="Shape 519"/>
        <p:cNvGrpSpPr/>
        <p:nvPr/>
      </p:nvGrpSpPr>
      <p:grpSpPr>
        <a:xfrm>
          <a:off x="0" y="0"/>
          <a:ext cx="0" cy="0"/>
          <a:chOff x="0" y="0"/>
          <a:chExt cx="0" cy="0"/>
        </a:xfrm>
      </p:grpSpPr>
      <p:sp>
        <p:nvSpPr>
          <p:cNvPr id="520" name="Google Shape;520;p52"/>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521" name="Google Shape;521;p52"/>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30</a:t>
            </a:r>
            <a:endParaRPr sz="1500">
              <a:latin typeface="Bitter"/>
              <a:ea typeface="Bitter"/>
              <a:cs typeface="Bitter"/>
              <a:sym typeface="Bitter"/>
            </a:endParaRPr>
          </a:p>
        </p:txBody>
      </p:sp>
      <p:sp>
        <p:nvSpPr>
          <p:cNvPr id="522" name="Google Shape;522;p52"/>
          <p:cNvSpPr txBox="1"/>
          <p:nvPr/>
        </p:nvSpPr>
        <p:spPr>
          <a:xfrm>
            <a:off x="577175" y="229775"/>
            <a:ext cx="3676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4.1.1 Contexto político-social</a:t>
            </a:r>
            <a:r>
              <a:rPr b="1" i="1" lang="es" sz="1200">
                <a:solidFill>
                  <a:srgbClr val="055CF2"/>
                </a:solidFill>
                <a:latin typeface="Bitter"/>
                <a:ea typeface="Bitter"/>
                <a:cs typeface="Bitter"/>
                <a:sym typeface="Bitter"/>
              </a:rPr>
              <a:t> </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Antecedentes:</a:t>
            </a:r>
            <a:endParaRPr b="1" i="1" sz="1200">
              <a:solidFill>
                <a:srgbClr val="055CF2"/>
              </a:solidFill>
              <a:latin typeface="Bitter"/>
              <a:ea typeface="Bitter"/>
              <a:cs typeface="Bitter"/>
              <a:sym typeface="Bitter"/>
            </a:endParaRPr>
          </a:p>
        </p:txBody>
      </p:sp>
      <p:sp>
        <p:nvSpPr>
          <p:cNvPr id="523" name="Google Shape;523;p52"/>
          <p:cNvSpPr txBox="1"/>
          <p:nvPr/>
        </p:nvSpPr>
        <p:spPr>
          <a:xfrm>
            <a:off x="392016" y="1237604"/>
            <a:ext cx="4027200" cy="31704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900"/>
              <a:buFont typeface="Arial"/>
              <a:buNone/>
            </a:pPr>
            <a:r>
              <a:rPr lang="es" sz="800">
                <a:solidFill>
                  <a:srgbClr val="414140"/>
                </a:solidFill>
                <a:latin typeface="Montserrat"/>
                <a:ea typeface="Montserrat"/>
                <a:cs typeface="Montserrat"/>
                <a:sym typeface="Montserrat"/>
              </a:rPr>
              <a:t>El Servicio Nacional de Menores, posee tres grandes áreas de trabajo: 1. Adopción, 2. Reinserción de adolescentes infractores de Ley, y 3. Protección de Derechos, el que contempla las líneas de acción de diagnóstico, programas ambulatorios especializados y programas de cuidado alternativos que contempla Familias de Acogida y Residencias. Estos programas son ejecutados tanto por el propio Sename como por la red de OCAS.</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rPr lang="es" sz="800">
                <a:solidFill>
                  <a:srgbClr val="414140"/>
                </a:solidFill>
                <a:latin typeface="Montserrat"/>
                <a:ea typeface="Montserrat"/>
                <a:cs typeface="Montserrat"/>
                <a:sym typeface="Montserrat"/>
              </a:rPr>
              <a:t>¿Cuándo se hace necesario el cuidado alternativo de un niño, niña o adolescente? Cuando ha sido víctima de graves vulneraciones de derechos, que para su protección e integridad física y psíquica, un tribunal competente determina la separación provisoria del cuidado de su familia.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rPr lang="es" sz="800">
                <a:solidFill>
                  <a:srgbClr val="414140"/>
                </a:solidFill>
                <a:latin typeface="Montserrat"/>
                <a:ea typeface="Montserrat"/>
                <a:cs typeface="Montserrat"/>
                <a:sym typeface="Montserrat"/>
              </a:rPr>
              <a:t>La CDN establece que ésta debe ser una medida de último ratio; y de esta manera ha sido aplicada, en general, en Chile. En este marco, la ONU aprueba en el año 2010, las Directrices Sobre las Modalidades Alternativas de Cuidado de los Niños; que profundiza respecto al derecho a vivir en un entorno familiar y comunitario, establecido en la Convención.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900"/>
              <a:buFont typeface="Arial"/>
              <a:buNone/>
            </a:pPr>
            <a:r>
              <a:t/>
            </a:r>
            <a:endParaRPr sz="800">
              <a:solidFill>
                <a:srgbClr val="414140"/>
              </a:solidFill>
              <a:latin typeface="Montserrat"/>
              <a:ea typeface="Montserrat"/>
              <a:cs typeface="Montserrat"/>
              <a:sym typeface="Montserrat"/>
            </a:endParaRPr>
          </a:p>
        </p:txBody>
      </p:sp>
      <p:sp>
        <p:nvSpPr>
          <p:cNvPr id="524" name="Google Shape;524;p52"/>
          <p:cNvSpPr txBox="1"/>
          <p:nvPr/>
        </p:nvSpPr>
        <p:spPr>
          <a:xfrm>
            <a:off x="4476500" y="1207798"/>
            <a:ext cx="4027200" cy="3200400"/>
          </a:xfrm>
          <a:prstGeom prst="rect">
            <a:avLst/>
          </a:prstGeom>
          <a:noFill/>
          <a:ln>
            <a:noFill/>
          </a:ln>
        </p:spPr>
        <p:txBody>
          <a:bodyPr anchorCtr="0" anchor="t" bIns="75575" lIns="75575" spcFirstLastPara="1" rIns="75575" wrap="square" tIns="75575">
            <a:noAutofit/>
          </a:bodyPr>
          <a:lstStyle/>
          <a:p>
            <a:pPr indent="0" lvl="0" marL="0" marR="0" rtl="0" algn="l">
              <a:lnSpc>
                <a:spcPct val="115000"/>
              </a:lnSpc>
              <a:spcBef>
                <a:spcPts val="0"/>
              </a:spcBef>
              <a:spcAft>
                <a:spcPts val="0"/>
              </a:spcAft>
              <a:buNone/>
            </a:pPr>
            <a:r>
              <a:rPr lang="es" sz="800">
                <a:solidFill>
                  <a:srgbClr val="414140"/>
                </a:solidFill>
                <a:latin typeface="Montserrat"/>
                <a:ea typeface="Montserrat"/>
                <a:cs typeface="Montserrat"/>
                <a:sym typeface="Montserrat"/>
              </a:rPr>
              <a:t>En este sentido, establece que los niños, niñas y adolescentes deben vivir en un entorno donde se sientan apoyados, protegidos y que promueva todo su potencial y “cuando la propia familia del niño no puede, ni siquiera con un apoyo apropiado, proveer al debido cuidado del niño, o cuando lo abandona o renuncia a su guarda, el Estado es responsable de proteger los derechos del niño y de procurar un acogimiento alternativo adecuado, con las entidades públicas locales competentes o las organizaciones debidamente habilitadas de la sociedad civil, o a través de ellas. </a:t>
            </a:r>
            <a:endParaRPr sz="800">
              <a:solidFill>
                <a:srgbClr val="41414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800">
              <a:solidFill>
                <a:srgbClr val="414140"/>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s" sz="800">
                <a:solidFill>
                  <a:srgbClr val="414140"/>
                </a:solidFill>
                <a:latin typeface="Montserrat"/>
                <a:ea typeface="Montserrat"/>
                <a:cs typeface="Montserrat"/>
                <a:sym typeface="Montserrat"/>
              </a:rPr>
              <a:t>Corresponde al Estado, por medio de sus autoridades competentes, velar por la supervisión de la seguridad, el bienestar y el desarrollo de todo niño en acogimiento alternativo y la revisión periódica de la idoneidad de la modalidad de acogimiento adoptada” (Asamblea General de las Naciones Unidas, 2010). </a:t>
            </a:r>
            <a:endParaRPr sz="800">
              <a:solidFill>
                <a:srgbClr val="41414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800">
              <a:solidFill>
                <a:srgbClr val="41414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800">
              <a:solidFill>
                <a:srgbClr val="41414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800">
              <a:solidFill>
                <a:srgbClr val="41414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800">
              <a:solidFill>
                <a:srgbClr val="414140"/>
              </a:solidFill>
              <a:latin typeface="Montserrat"/>
              <a:ea typeface="Montserrat"/>
              <a:cs typeface="Montserrat"/>
              <a:sym typeface="Montserrat"/>
            </a:endParaRPr>
          </a:p>
        </p:txBody>
      </p:sp>
      <p:sp>
        <p:nvSpPr>
          <p:cNvPr id="525" name="Google Shape;525;p52"/>
          <p:cNvSpPr/>
          <p:nvPr/>
        </p:nvSpPr>
        <p:spPr>
          <a:xfrm>
            <a:off x="-130425" y="842675"/>
            <a:ext cx="4549800" cy="269400"/>
          </a:xfrm>
          <a:prstGeom prst="rect">
            <a:avLst/>
          </a:prstGeom>
          <a:solidFill>
            <a:srgbClr val="DEF0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52"/>
          <p:cNvSpPr txBox="1"/>
          <p:nvPr/>
        </p:nvSpPr>
        <p:spPr>
          <a:xfrm>
            <a:off x="624984" y="804477"/>
            <a:ext cx="40272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21217F"/>
                </a:solidFill>
                <a:latin typeface="Bitter"/>
                <a:ea typeface="Bitter"/>
                <a:cs typeface="Bitter"/>
                <a:sym typeface="Bitter"/>
              </a:rPr>
              <a:t>Cuidado alternativo de niños, niñas y adolescentes</a:t>
            </a:r>
            <a:endParaRPr b="1" sz="1200">
              <a:solidFill>
                <a:srgbClr val="21217F"/>
              </a:solidFill>
              <a:latin typeface="Bitter"/>
              <a:ea typeface="Bitter"/>
              <a:cs typeface="Bitter"/>
              <a:sym typeface="Bitter"/>
            </a:endParaRPr>
          </a:p>
        </p:txBody>
      </p:sp>
      <p:sp>
        <p:nvSpPr>
          <p:cNvPr id="527" name="Google Shape;527;p52"/>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0F5"/>
        </a:solidFill>
      </p:bgPr>
    </p:bg>
    <p:spTree>
      <p:nvGrpSpPr>
        <p:cNvPr id="531" name="Shape 531"/>
        <p:cNvGrpSpPr/>
        <p:nvPr/>
      </p:nvGrpSpPr>
      <p:grpSpPr>
        <a:xfrm>
          <a:off x="0" y="0"/>
          <a:ext cx="0" cy="0"/>
          <a:chOff x="0" y="0"/>
          <a:chExt cx="0" cy="0"/>
        </a:xfrm>
      </p:grpSpPr>
      <p:sp>
        <p:nvSpPr>
          <p:cNvPr id="532" name="Google Shape;532;p53"/>
          <p:cNvSpPr txBox="1"/>
          <p:nvPr>
            <p:ph idx="12" type="sldNum"/>
          </p:nvPr>
        </p:nvSpPr>
        <p:spPr>
          <a:xfrm>
            <a:off x="7664492" y="76942"/>
            <a:ext cx="499500" cy="142200"/>
          </a:xfrm>
          <a:prstGeom prst="rect">
            <a:avLst/>
          </a:prstGeom>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s"/>
              <a:t>‹#›</a:t>
            </a:fld>
            <a:endParaRPr/>
          </a:p>
        </p:txBody>
      </p:sp>
      <p:sp>
        <p:nvSpPr>
          <p:cNvPr id="533" name="Google Shape;533;p53"/>
          <p:cNvSpPr txBox="1"/>
          <p:nvPr/>
        </p:nvSpPr>
        <p:spPr>
          <a:xfrm>
            <a:off x="287065" y="939287"/>
            <a:ext cx="14193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000">
                <a:solidFill>
                  <a:srgbClr val="9C1FF2"/>
                </a:solidFill>
                <a:latin typeface="Bitter"/>
                <a:ea typeface="Bitter"/>
                <a:cs typeface="Bitter"/>
                <a:sym typeface="Bitter"/>
              </a:rPr>
              <a:t>Mapa de actores relacionados a SENAME</a:t>
            </a:r>
            <a:endParaRPr b="1" sz="1000">
              <a:solidFill>
                <a:srgbClr val="9C1FF2"/>
              </a:solidFill>
              <a:latin typeface="Bitter"/>
              <a:ea typeface="Bitter"/>
              <a:cs typeface="Bitter"/>
              <a:sym typeface="Bitter"/>
            </a:endParaRPr>
          </a:p>
        </p:txBody>
      </p:sp>
      <p:sp>
        <p:nvSpPr>
          <p:cNvPr id="534" name="Google Shape;534;p53"/>
          <p:cNvSpPr/>
          <p:nvPr/>
        </p:nvSpPr>
        <p:spPr>
          <a:xfrm>
            <a:off x="4564624" y="1999369"/>
            <a:ext cx="1442400" cy="516900"/>
          </a:xfrm>
          <a:prstGeom prst="rect">
            <a:avLst/>
          </a:prstGeom>
          <a:solidFill>
            <a:srgbClr val="055CF2"/>
          </a:solidFill>
          <a:ln cap="flat" cmpd="sng" w="19050">
            <a:solidFill>
              <a:srgbClr val="055CF2"/>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FFFFFF"/>
                </a:solidFill>
                <a:latin typeface="Montserrat"/>
                <a:ea typeface="Montserrat"/>
                <a:cs typeface="Montserrat"/>
                <a:sym typeface="Montserrat"/>
              </a:rPr>
              <a:t>SENAME</a:t>
            </a:r>
            <a:r>
              <a:rPr b="1" lang="es" sz="800">
                <a:solidFill>
                  <a:srgbClr val="FFFFFF"/>
                </a:solidFill>
                <a:latin typeface="Montserrat"/>
                <a:ea typeface="Montserrat"/>
                <a:cs typeface="Montserrat"/>
                <a:sym typeface="Montserrat"/>
              </a:rPr>
              <a:t>:</a:t>
            </a:r>
            <a:endParaRPr b="1" sz="800">
              <a:solidFill>
                <a:srgbClr val="FFFFFF"/>
              </a:solidFill>
              <a:latin typeface="Montserrat"/>
              <a:ea typeface="Montserrat"/>
              <a:cs typeface="Montserrat"/>
              <a:sym typeface="Montserrat"/>
            </a:endParaRPr>
          </a:p>
          <a:p>
            <a:pPr indent="0" lvl="0" marL="0" rtl="0" algn="ctr">
              <a:spcBef>
                <a:spcPts val="0"/>
              </a:spcBef>
              <a:spcAft>
                <a:spcPts val="0"/>
              </a:spcAft>
              <a:buNone/>
            </a:pPr>
            <a:r>
              <a:rPr lang="es" sz="800">
                <a:solidFill>
                  <a:srgbClr val="FFFFFF"/>
                </a:solidFill>
                <a:latin typeface="Montserrat"/>
                <a:ea typeface="Montserrat"/>
                <a:cs typeface="Montserrat"/>
                <a:sym typeface="Montserrat"/>
              </a:rPr>
              <a:t>Servicio Nacional </a:t>
            </a:r>
            <a:endParaRPr sz="800">
              <a:solidFill>
                <a:srgbClr val="FFFFFF"/>
              </a:solidFill>
              <a:latin typeface="Montserrat"/>
              <a:ea typeface="Montserrat"/>
              <a:cs typeface="Montserrat"/>
              <a:sym typeface="Montserrat"/>
            </a:endParaRPr>
          </a:p>
          <a:p>
            <a:pPr indent="0" lvl="0" marL="0" rtl="0" algn="ctr">
              <a:spcBef>
                <a:spcPts val="0"/>
              </a:spcBef>
              <a:spcAft>
                <a:spcPts val="0"/>
              </a:spcAft>
              <a:buNone/>
            </a:pPr>
            <a:r>
              <a:rPr lang="es" sz="800">
                <a:solidFill>
                  <a:srgbClr val="FFFFFF"/>
                </a:solidFill>
                <a:latin typeface="Montserrat"/>
                <a:ea typeface="Montserrat"/>
                <a:cs typeface="Montserrat"/>
                <a:sym typeface="Montserrat"/>
              </a:rPr>
              <a:t>de menores</a:t>
            </a:r>
            <a:endParaRPr sz="800">
              <a:solidFill>
                <a:srgbClr val="FFFFFF"/>
              </a:solidFill>
              <a:latin typeface="Montserrat"/>
              <a:ea typeface="Montserrat"/>
              <a:cs typeface="Montserrat"/>
              <a:sym typeface="Montserrat"/>
            </a:endParaRPr>
          </a:p>
        </p:txBody>
      </p:sp>
      <p:sp>
        <p:nvSpPr>
          <p:cNvPr id="535" name="Google Shape;535;p53"/>
          <p:cNvSpPr/>
          <p:nvPr/>
        </p:nvSpPr>
        <p:spPr>
          <a:xfrm>
            <a:off x="4703370" y="2697829"/>
            <a:ext cx="1163700" cy="289800"/>
          </a:xfrm>
          <a:prstGeom prst="rect">
            <a:avLst/>
          </a:prstGeom>
          <a:solidFill>
            <a:srgbClr val="DEF0F5"/>
          </a:solidFill>
          <a:ln cap="flat" cmpd="sng" w="9525">
            <a:solidFill>
              <a:srgbClr val="055CF2"/>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Área Adopción</a:t>
            </a:r>
            <a:endParaRPr sz="800">
              <a:solidFill>
                <a:srgbClr val="414140"/>
              </a:solidFill>
              <a:latin typeface="Montserrat"/>
              <a:ea typeface="Montserrat"/>
              <a:cs typeface="Montserrat"/>
              <a:sym typeface="Montserrat"/>
            </a:endParaRPr>
          </a:p>
        </p:txBody>
      </p:sp>
      <p:sp>
        <p:nvSpPr>
          <p:cNvPr id="536" name="Google Shape;536;p53"/>
          <p:cNvSpPr/>
          <p:nvPr/>
        </p:nvSpPr>
        <p:spPr>
          <a:xfrm>
            <a:off x="4703369" y="3021435"/>
            <a:ext cx="1163700" cy="289800"/>
          </a:xfrm>
          <a:prstGeom prst="rect">
            <a:avLst/>
          </a:prstGeom>
          <a:solidFill>
            <a:srgbClr val="DEF0F5"/>
          </a:solidFill>
          <a:ln cap="flat" cmpd="sng" w="9525">
            <a:solidFill>
              <a:srgbClr val="055CF2"/>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Área Justicia Juvenil</a:t>
            </a:r>
            <a:endParaRPr sz="800">
              <a:solidFill>
                <a:srgbClr val="414140"/>
              </a:solidFill>
              <a:latin typeface="Montserrat"/>
              <a:ea typeface="Montserrat"/>
              <a:cs typeface="Montserrat"/>
              <a:sym typeface="Montserrat"/>
            </a:endParaRPr>
          </a:p>
        </p:txBody>
      </p:sp>
      <p:sp>
        <p:nvSpPr>
          <p:cNvPr id="537" name="Google Shape;537;p53"/>
          <p:cNvSpPr/>
          <p:nvPr/>
        </p:nvSpPr>
        <p:spPr>
          <a:xfrm>
            <a:off x="4703369" y="3346834"/>
            <a:ext cx="1163700" cy="289800"/>
          </a:xfrm>
          <a:prstGeom prst="rect">
            <a:avLst/>
          </a:prstGeom>
          <a:solidFill>
            <a:srgbClr val="DEF0F5"/>
          </a:solidFill>
          <a:ln cap="flat" cmpd="sng" w="9525">
            <a:solidFill>
              <a:srgbClr val="055CF2"/>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Área Protección de Derechos</a:t>
            </a:r>
            <a:endParaRPr sz="800">
              <a:solidFill>
                <a:srgbClr val="414140"/>
              </a:solidFill>
              <a:latin typeface="Montserrat"/>
              <a:ea typeface="Montserrat"/>
              <a:cs typeface="Montserrat"/>
              <a:sym typeface="Montserrat"/>
            </a:endParaRPr>
          </a:p>
        </p:txBody>
      </p:sp>
      <p:sp>
        <p:nvSpPr>
          <p:cNvPr id="538" name="Google Shape;538;p53"/>
          <p:cNvSpPr/>
          <p:nvPr/>
        </p:nvSpPr>
        <p:spPr>
          <a:xfrm>
            <a:off x="6793500" y="635222"/>
            <a:ext cx="1582800" cy="391200"/>
          </a:xfrm>
          <a:prstGeom prst="rect">
            <a:avLst/>
          </a:prstGeom>
          <a:solidFill>
            <a:srgbClr val="9C1FF2"/>
          </a:solidFill>
          <a:ln>
            <a:noFill/>
          </a:ln>
        </p:spPr>
        <p:txBody>
          <a:bodyPr anchorCtr="0" anchor="ctr" bIns="75575" lIns="75575" spcFirstLastPara="1" rIns="75575" wrap="square" tIns="75575">
            <a:noAutofit/>
          </a:bodyPr>
          <a:lstStyle/>
          <a:p>
            <a:pPr indent="0" lvl="0" marL="0" marR="0" rtl="0" algn="ctr">
              <a:lnSpc>
                <a:spcPct val="100000"/>
              </a:lnSpc>
              <a:spcBef>
                <a:spcPts val="0"/>
              </a:spcBef>
              <a:spcAft>
                <a:spcPts val="0"/>
              </a:spcAft>
              <a:buNone/>
            </a:pPr>
            <a:r>
              <a:rPr lang="es" sz="800">
                <a:solidFill>
                  <a:srgbClr val="FFFFFF"/>
                </a:solidFill>
                <a:latin typeface="Montserrat"/>
                <a:ea typeface="Montserrat"/>
                <a:cs typeface="Montserrat"/>
                <a:sym typeface="Montserrat"/>
              </a:rPr>
              <a:t>Ministerio de Desarrollo Social y Familia</a:t>
            </a:r>
            <a:endParaRPr sz="800">
              <a:solidFill>
                <a:srgbClr val="FFFFFF"/>
              </a:solidFill>
              <a:latin typeface="Montserrat"/>
              <a:ea typeface="Montserrat"/>
              <a:cs typeface="Montserrat"/>
              <a:sym typeface="Montserrat"/>
            </a:endParaRPr>
          </a:p>
        </p:txBody>
      </p:sp>
      <p:sp>
        <p:nvSpPr>
          <p:cNvPr id="539" name="Google Shape;539;p53"/>
          <p:cNvSpPr/>
          <p:nvPr/>
        </p:nvSpPr>
        <p:spPr>
          <a:xfrm>
            <a:off x="7072501" y="1116168"/>
            <a:ext cx="1024800" cy="2586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s" sz="700">
                <a:solidFill>
                  <a:srgbClr val="414140"/>
                </a:solidFill>
                <a:latin typeface="Montserrat"/>
                <a:ea typeface="Montserrat"/>
                <a:cs typeface="Montserrat"/>
                <a:sym typeface="Montserrat"/>
              </a:rPr>
              <a:t>Subsecretaría </a:t>
            </a:r>
            <a:endParaRPr sz="700">
              <a:solidFill>
                <a:srgbClr val="414140"/>
              </a:solidFill>
              <a:latin typeface="Montserrat"/>
              <a:ea typeface="Montserrat"/>
              <a:cs typeface="Montserrat"/>
              <a:sym typeface="Montserrat"/>
            </a:endParaRPr>
          </a:p>
          <a:p>
            <a:pPr indent="0" lvl="0" marL="0" rtl="0" algn="ctr">
              <a:spcBef>
                <a:spcPts val="0"/>
              </a:spcBef>
              <a:spcAft>
                <a:spcPts val="0"/>
              </a:spcAft>
              <a:buNone/>
            </a:pPr>
            <a:r>
              <a:rPr lang="es" sz="700">
                <a:solidFill>
                  <a:srgbClr val="414140"/>
                </a:solidFill>
                <a:latin typeface="Montserrat"/>
                <a:ea typeface="Montserrat"/>
                <a:cs typeface="Montserrat"/>
                <a:sym typeface="Montserrat"/>
              </a:rPr>
              <a:t>de la Niñez</a:t>
            </a:r>
            <a:endParaRPr sz="700">
              <a:solidFill>
                <a:srgbClr val="414140"/>
              </a:solidFill>
              <a:latin typeface="Montserrat"/>
              <a:ea typeface="Montserrat"/>
              <a:cs typeface="Montserrat"/>
              <a:sym typeface="Montserrat"/>
            </a:endParaRPr>
          </a:p>
        </p:txBody>
      </p:sp>
      <p:sp>
        <p:nvSpPr>
          <p:cNvPr id="540" name="Google Shape;540;p53"/>
          <p:cNvSpPr/>
          <p:nvPr/>
        </p:nvSpPr>
        <p:spPr>
          <a:xfrm>
            <a:off x="6793511" y="1466091"/>
            <a:ext cx="1582800" cy="258600"/>
          </a:xfrm>
          <a:prstGeom prst="rect">
            <a:avLst/>
          </a:prstGeom>
          <a:solidFill>
            <a:srgbClr val="9C1FF2"/>
          </a:solidFill>
          <a:ln>
            <a:noFill/>
          </a:ln>
        </p:spPr>
        <p:txBody>
          <a:bodyPr anchorCtr="0" anchor="ctr" bIns="75575" lIns="75575" spcFirstLastPara="1" rIns="75575" wrap="square" tIns="75575">
            <a:noAutofit/>
          </a:bodyPr>
          <a:lstStyle/>
          <a:p>
            <a:pPr indent="0" lvl="0" marL="0" marR="0" rtl="0" algn="ctr">
              <a:lnSpc>
                <a:spcPct val="100000"/>
              </a:lnSpc>
              <a:spcBef>
                <a:spcPts val="0"/>
              </a:spcBef>
              <a:spcAft>
                <a:spcPts val="0"/>
              </a:spcAft>
              <a:buNone/>
            </a:pPr>
            <a:r>
              <a:rPr lang="es" sz="800">
                <a:solidFill>
                  <a:srgbClr val="FFFFFF"/>
                </a:solidFill>
                <a:latin typeface="Montserrat"/>
                <a:ea typeface="Montserrat"/>
                <a:cs typeface="Montserrat"/>
                <a:sym typeface="Montserrat"/>
              </a:rPr>
              <a:t>Ministerio de Educación</a:t>
            </a:r>
            <a:endParaRPr sz="800">
              <a:solidFill>
                <a:srgbClr val="FFFFFF"/>
              </a:solidFill>
              <a:latin typeface="Montserrat"/>
              <a:ea typeface="Montserrat"/>
              <a:cs typeface="Montserrat"/>
              <a:sym typeface="Montserrat"/>
            </a:endParaRPr>
          </a:p>
        </p:txBody>
      </p:sp>
      <p:sp>
        <p:nvSpPr>
          <p:cNvPr id="541" name="Google Shape;541;p53"/>
          <p:cNvSpPr/>
          <p:nvPr/>
        </p:nvSpPr>
        <p:spPr>
          <a:xfrm>
            <a:off x="6793511" y="2028432"/>
            <a:ext cx="1582800" cy="258600"/>
          </a:xfrm>
          <a:prstGeom prst="rect">
            <a:avLst/>
          </a:prstGeom>
          <a:solidFill>
            <a:srgbClr val="9C1FF2"/>
          </a:solidFill>
          <a:ln>
            <a:noFill/>
          </a:ln>
        </p:spPr>
        <p:txBody>
          <a:bodyPr anchorCtr="0" anchor="ctr" bIns="75575" lIns="75575" spcFirstLastPara="1" rIns="75575" wrap="square" tIns="75575">
            <a:noAutofit/>
          </a:bodyPr>
          <a:lstStyle/>
          <a:p>
            <a:pPr indent="0" lvl="0" marL="0" marR="0" rtl="0" algn="ctr">
              <a:lnSpc>
                <a:spcPct val="100000"/>
              </a:lnSpc>
              <a:spcBef>
                <a:spcPts val="0"/>
              </a:spcBef>
              <a:spcAft>
                <a:spcPts val="0"/>
              </a:spcAft>
              <a:buNone/>
            </a:pPr>
            <a:r>
              <a:rPr lang="es" sz="800">
                <a:solidFill>
                  <a:srgbClr val="FFFFFF"/>
                </a:solidFill>
                <a:latin typeface="Montserrat"/>
                <a:ea typeface="Montserrat"/>
                <a:cs typeface="Montserrat"/>
                <a:sym typeface="Montserrat"/>
              </a:rPr>
              <a:t>Ministerio de Salud</a:t>
            </a:r>
            <a:endParaRPr sz="800">
              <a:solidFill>
                <a:srgbClr val="FFFFFF"/>
              </a:solidFill>
              <a:latin typeface="Montserrat"/>
              <a:ea typeface="Montserrat"/>
              <a:cs typeface="Montserrat"/>
              <a:sym typeface="Montserrat"/>
            </a:endParaRPr>
          </a:p>
        </p:txBody>
      </p:sp>
      <p:sp>
        <p:nvSpPr>
          <p:cNvPr id="542" name="Google Shape;542;p53"/>
          <p:cNvSpPr/>
          <p:nvPr/>
        </p:nvSpPr>
        <p:spPr>
          <a:xfrm>
            <a:off x="6793500" y="2599261"/>
            <a:ext cx="1582800" cy="329700"/>
          </a:xfrm>
          <a:prstGeom prst="rect">
            <a:avLst/>
          </a:prstGeom>
          <a:solidFill>
            <a:srgbClr val="9C1FF2"/>
          </a:solidFill>
          <a:ln>
            <a:noFill/>
          </a:ln>
        </p:spPr>
        <p:txBody>
          <a:bodyPr anchorCtr="0" anchor="ctr" bIns="75575" lIns="75575" spcFirstLastPara="1" rIns="75575" wrap="square" tIns="75575">
            <a:noAutofit/>
          </a:bodyPr>
          <a:lstStyle/>
          <a:p>
            <a:pPr indent="0" lvl="0" marL="0" marR="0" rtl="0" algn="ctr">
              <a:lnSpc>
                <a:spcPct val="100000"/>
              </a:lnSpc>
              <a:spcBef>
                <a:spcPts val="0"/>
              </a:spcBef>
              <a:spcAft>
                <a:spcPts val="0"/>
              </a:spcAft>
              <a:buNone/>
            </a:pPr>
            <a:r>
              <a:rPr lang="es" sz="800">
                <a:solidFill>
                  <a:srgbClr val="FFFFFF"/>
                </a:solidFill>
                <a:latin typeface="Montserrat"/>
                <a:ea typeface="Montserrat"/>
                <a:cs typeface="Montserrat"/>
                <a:sym typeface="Montserrat"/>
              </a:rPr>
              <a:t>Otros Ministerios u </a:t>
            </a:r>
            <a:endParaRPr sz="800">
              <a:solidFill>
                <a:srgbClr val="FFFFFF"/>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lang="es" sz="800">
                <a:solidFill>
                  <a:srgbClr val="FFFFFF"/>
                </a:solidFill>
                <a:latin typeface="Montserrat"/>
                <a:ea typeface="Montserrat"/>
                <a:cs typeface="Montserrat"/>
                <a:sym typeface="Montserrat"/>
              </a:rPr>
              <a:t>ámbitos de trabajo</a:t>
            </a:r>
            <a:endParaRPr sz="800">
              <a:solidFill>
                <a:srgbClr val="FFFFFF"/>
              </a:solidFill>
              <a:latin typeface="Montserrat"/>
              <a:ea typeface="Montserrat"/>
              <a:cs typeface="Montserrat"/>
              <a:sym typeface="Montserrat"/>
            </a:endParaRPr>
          </a:p>
        </p:txBody>
      </p:sp>
      <p:sp>
        <p:nvSpPr>
          <p:cNvPr id="543" name="Google Shape;543;p53"/>
          <p:cNvSpPr/>
          <p:nvPr/>
        </p:nvSpPr>
        <p:spPr>
          <a:xfrm>
            <a:off x="6773733" y="3189731"/>
            <a:ext cx="1582800" cy="258600"/>
          </a:xfrm>
          <a:prstGeom prst="rect">
            <a:avLst/>
          </a:prstGeom>
          <a:solidFill>
            <a:srgbClr val="9C1FF2"/>
          </a:solidFill>
          <a:ln>
            <a:noFill/>
          </a:ln>
        </p:spPr>
        <p:txBody>
          <a:bodyPr anchorCtr="0" anchor="ctr" bIns="75575" lIns="75575" spcFirstLastPara="1" rIns="75575" wrap="square" tIns="75575">
            <a:noAutofit/>
          </a:bodyPr>
          <a:lstStyle/>
          <a:p>
            <a:pPr indent="0" lvl="0" marL="0" marR="0" rtl="0" algn="ctr">
              <a:lnSpc>
                <a:spcPct val="100000"/>
              </a:lnSpc>
              <a:spcBef>
                <a:spcPts val="0"/>
              </a:spcBef>
              <a:spcAft>
                <a:spcPts val="0"/>
              </a:spcAft>
              <a:buNone/>
            </a:pPr>
            <a:r>
              <a:rPr lang="es" sz="800">
                <a:solidFill>
                  <a:srgbClr val="FFFFFF"/>
                </a:solidFill>
                <a:latin typeface="Montserrat"/>
                <a:ea typeface="Montserrat"/>
                <a:cs typeface="Montserrat"/>
                <a:sym typeface="Montserrat"/>
              </a:rPr>
              <a:t>Poder Judicial: Tribunales</a:t>
            </a:r>
            <a:endParaRPr sz="800">
              <a:solidFill>
                <a:srgbClr val="FFFFFF"/>
              </a:solidFill>
              <a:latin typeface="Montserrat"/>
              <a:ea typeface="Montserrat"/>
              <a:cs typeface="Montserrat"/>
              <a:sym typeface="Montserrat"/>
            </a:endParaRPr>
          </a:p>
        </p:txBody>
      </p:sp>
      <p:sp>
        <p:nvSpPr>
          <p:cNvPr id="544" name="Google Shape;544;p53"/>
          <p:cNvSpPr/>
          <p:nvPr/>
        </p:nvSpPr>
        <p:spPr>
          <a:xfrm>
            <a:off x="2214025" y="1382775"/>
            <a:ext cx="1582800" cy="329700"/>
          </a:xfrm>
          <a:prstGeom prst="rect">
            <a:avLst/>
          </a:prstGeom>
          <a:solidFill>
            <a:srgbClr val="9C1FF2"/>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s" sz="800">
                <a:solidFill>
                  <a:srgbClr val="FFFFFF"/>
                </a:solidFill>
                <a:latin typeface="Montserrat"/>
                <a:ea typeface="Montserrat"/>
                <a:cs typeface="Montserrat"/>
                <a:sym typeface="Montserrat"/>
              </a:rPr>
              <a:t>Organismos No Gubernamentales</a:t>
            </a:r>
            <a:endParaRPr sz="800">
              <a:solidFill>
                <a:srgbClr val="FFFFFF"/>
              </a:solidFill>
              <a:latin typeface="Montserrat"/>
              <a:ea typeface="Montserrat"/>
              <a:cs typeface="Montserrat"/>
              <a:sym typeface="Montserrat"/>
            </a:endParaRPr>
          </a:p>
        </p:txBody>
      </p:sp>
      <p:sp>
        <p:nvSpPr>
          <p:cNvPr id="545" name="Google Shape;545;p53"/>
          <p:cNvSpPr/>
          <p:nvPr/>
        </p:nvSpPr>
        <p:spPr>
          <a:xfrm>
            <a:off x="2381318" y="1779501"/>
            <a:ext cx="1248300" cy="2586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OCAS</a:t>
            </a:r>
            <a:endParaRPr b="1" sz="800">
              <a:solidFill>
                <a:srgbClr val="414140"/>
              </a:solidFill>
              <a:latin typeface="Montserrat"/>
              <a:ea typeface="Montserrat"/>
              <a:cs typeface="Montserrat"/>
              <a:sym typeface="Montserrat"/>
            </a:endParaRPr>
          </a:p>
        </p:txBody>
      </p:sp>
      <p:sp>
        <p:nvSpPr>
          <p:cNvPr id="546" name="Google Shape;546;p53"/>
          <p:cNvSpPr/>
          <p:nvPr/>
        </p:nvSpPr>
        <p:spPr>
          <a:xfrm>
            <a:off x="2381318" y="1975661"/>
            <a:ext cx="1248300" cy="2586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s" sz="700">
                <a:solidFill>
                  <a:srgbClr val="414140"/>
                </a:solidFill>
                <a:latin typeface="Montserrat"/>
                <a:ea typeface="Montserrat"/>
                <a:cs typeface="Montserrat"/>
                <a:sym typeface="Montserrat"/>
              </a:rPr>
              <a:t>Otras fundaciones y corporaciones</a:t>
            </a:r>
            <a:endParaRPr sz="700">
              <a:solidFill>
                <a:srgbClr val="414140"/>
              </a:solidFill>
              <a:latin typeface="Montserrat"/>
              <a:ea typeface="Montserrat"/>
              <a:cs typeface="Montserrat"/>
              <a:sym typeface="Montserrat"/>
            </a:endParaRPr>
          </a:p>
        </p:txBody>
      </p:sp>
      <p:sp>
        <p:nvSpPr>
          <p:cNvPr id="547" name="Google Shape;547;p53"/>
          <p:cNvSpPr/>
          <p:nvPr/>
        </p:nvSpPr>
        <p:spPr>
          <a:xfrm>
            <a:off x="2214025" y="2380115"/>
            <a:ext cx="1582800" cy="391200"/>
          </a:xfrm>
          <a:prstGeom prst="rect">
            <a:avLst/>
          </a:prstGeom>
          <a:solidFill>
            <a:srgbClr val="9C1FF2"/>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s" sz="800">
                <a:solidFill>
                  <a:srgbClr val="FFFFFF"/>
                </a:solidFill>
                <a:latin typeface="Montserrat"/>
                <a:ea typeface="Montserrat"/>
                <a:cs typeface="Montserrat"/>
                <a:sym typeface="Montserrat"/>
              </a:rPr>
              <a:t>Coaliciones de la </a:t>
            </a:r>
            <a:endParaRPr sz="800">
              <a:solidFill>
                <a:srgbClr val="FFFFFF"/>
              </a:solidFill>
              <a:latin typeface="Montserrat"/>
              <a:ea typeface="Montserrat"/>
              <a:cs typeface="Montserrat"/>
              <a:sym typeface="Montserrat"/>
            </a:endParaRPr>
          </a:p>
          <a:p>
            <a:pPr indent="0" lvl="0" marL="0" rtl="0" algn="ctr">
              <a:spcBef>
                <a:spcPts val="0"/>
              </a:spcBef>
              <a:spcAft>
                <a:spcPts val="0"/>
              </a:spcAft>
              <a:buNone/>
            </a:pPr>
            <a:r>
              <a:rPr lang="es" sz="800">
                <a:solidFill>
                  <a:srgbClr val="FFFFFF"/>
                </a:solidFill>
                <a:latin typeface="Montserrat"/>
                <a:ea typeface="Montserrat"/>
                <a:cs typeface="Montserrat"/>
                <a:sym typeface="Montserrat"/>
              </a:rPr>
              <a:t>sociedad civil</a:t>
            </a:r>
            <a:endParaRPr sz="800">
              <a:solidFill>
                <a:srgbClr val="FFFFFF"/>
              </a:solidFill>
              <a:latin typeface="Montserrat"/>
              <a:ea typeface="Montserrat"/>
              <a:cs typeface="Montserrat"/>
              <a:sym typeface="Montserrat"/>
            </a:endParaRPr>
          </a:p>
        </p:txBody>
      </p:sp>
      <p:sp>
        <p:nvSpPr>
          <p:cNvPr id="548" name="Google Shape;548;p53"/>
          <p:cNvSpPr/>
          <p:nvPr/>
        </p:nvSpPr>
        <p:spPr>
          <a:xfrm>
            <a:off x="2214033" y="3067486"/>
            <a:ext cx="1582800" cy="258600"/>
          </a:xfrm>
          <a:prstGeom prst="rect">
            <a:avLst/>
          </a:prstGeom>
          <a:solidFill>
            <a:srgbClr val="9C1FF2"/>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s" sz="800">
                <a:solidFill>
                  <a:srgbClr val="FFFFFF"/>
                </a:solidFill>
                <a:latin typeface="Montserrat"/>
                <a:ea typeface="Montserrat"/>
                <a:cs typeface="Montserrat"/>
                <a:sym typeface="Montserrat"/>
              </a:rPr>
              <a:t>Defensoría de la Niñez</a:t>
            </a:r>
            <a:endParaRPr sz="800">
              <a:solidFill>
                <a:srgbClr val="FFFFFF"/>
              </a:solidFill>
              <a:latin typeface="Montserrat"/>
              <a:ea typeface="Montserrat"/>
              <a:cs typeface="Montserrat"/>
              <a:sym typeface="Montserrat"/>
            </a:endParaRPr>
          </a:p>
        </p:txBody>
      </p:sp>
      <p:sp>
        <p:nvSpPr>
          <p:cNvPr id="549" name="Google Shape;549;p53"/>
          <p:cNvSpPr/>
          <p:nvPr/>
        </p:nvSpPr>
        <p:spPr>
          <a:xfrm>
            <a:off x="2214025" y="3608755"/>
            <a:ext cx="1582800" cy="391200"/>
          </a:xfrm>
          <a:prstGeom prst="rect">
            <a:avLst/>
          </a:prstGeom>
          <a:solidFill>
            <a:srgbClr val="9C1FF2"/>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s" sz="800">
                <a:solidFill>
                  <a:srgbClr val="FFFFFF"/>
                </a:solidFill>
                <a:latin typeface="Montserrat"/>
                <a:ea typeface="Montserrat"/>
                <a:cs typeface="Montserrat"/>
                <a:sym typeface="Montserrat"/>
              </a:rPr>
              <a:t>Parlamento: Cámara de diputados y Senado</a:t>
            </a:r>
            <a:endParaRPr sz="800">
              <a:solidFill>
                <a:srgbClr val="FFFFFF"/>
              </a:solidFill>
              <a:latin typeface="Montserrat"/>
              <a:ea typeface="Montserrat"/>
              <a:cs typeface="Montserrat"/>
              <a:sym typeface="Montserrat"/>
            </a:endParaRPr>
          </a:p>
        </p:txBody>
      </p:sp>
      <p:sp>
        <p:nvSpPr>
          <p:cNvPr id="550" name="Google Shape;550;p53"/>
          <p:cNvSpPr/>
          <p:nvPr/>
        </p:nvSpPr>
        <p:spPr>
          <a:xfrm>
            <a:off x="2360971" y="4055542"/>
            <a:ext cx="1288800" cy="3297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s" sz="700">
                <a:solidFill>
                  <a:srgbClr val="414140"/>
                </a:solidFill>
                <a:latin typeface="Montserrat"/>
                <a:ea typeface="Montserrat"/>
                <a:cs typeface="Montserrat"/>
                <a:sym typeface="Montserrat"/>
              </a:rPr>
              <a:t>Comisiones proyectos de niñez y adolescencia</a:t>
            </a:r>
            <a:endParaRPr sz="700">
              <a:solidFill>
                <a:srgbClr val="414140"/>
              </a:solidFill>
              <a:latin typeface="Montserrat"/>
              <a:ea typeface="Montserrat"/>
              <a:cs typeface="Montserrat"/>
              <a:sym typeface="Montserrat"/>
            </a:endParaRPr>
          </a:p>
        </p:txBody>
      </p:sp>
      <p:sp>
        <p:nvSpPr>
          <p:cNvPr id="551" name="Google Shape;551;p53"/>
          <p:cNvSpPr/>
          <p:nvPr/>
        </p:nvSpPr>
        <p:spPr>
          <a:xfrm>
            <a:off x="2214025" y="830777"/>
            <a:ext cx="1582800" cy="391200"/>
          </a:xfrm>
          <a:prstGeom prst="rect">
            <a:avLst/>
          </a:prstGeom>
          <a:solidFill>
            <a:srgbClr val="9C1FF2"/>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s" sz="800">
                <a:solidFill>
                  <a:srgbClr val="FFFFFF"/>
                </a:solidFill>
                <a:latin typeface="Montserrat"/>
                <a:ea typeface="Montserrat"/>
                <a:cs typeface="Montserrat"/>
                <a:sym typeface="Montserrat"/>
              </a:rPr>
              <a:t>Centros de Estudio de Infancia</a:t>
            </a:r>
            <a:endParaRPr sz="800">
              <a:solidFill>
                <a:srgbClr val="FFFFFF"/>
              </a:solidFill>
              <a:latin typeface="Montserrat"/>
              <a:ea typeface="Montserrat"/>
              <a:cs typeface="Montserrat"/>
              <a:sym typeface="Montserrat"/>
            </a:endParaRPr>
          </a:p>
        </p:txBody>
      </p:sp>
      <p:sp>
        <p:nvSpPr>
          <p:cNvPr id="552" name="Google Shape;552;p53"/>
          <p:cNvSpPr/>
          <p:nvPr/>
        </p:nvSpPr>
        <p:spPr>
          <a:xfrm>
            <a:off x="6773733" y="3741346"/>
            <a:ext cx="1582800" cy="258600"/>
          </a:xfrm>
          <a:prstGeom prst="rect">
            <a:avLst/>
          </a:prstGeom>
          <a:solidFill>
            <a:srgbClr val="9C1FF2"/>
          </a:solidFill>
          <a:ln>
            <a:noFill/>
          </a:ln>
        </p:spPr>
        <p:txBody>
          <a:bodyPr anchorCtr="0" anchor="ctr" bIns="75575" lIns="75575" spcFirstLastPara="1" rIns="75575" wrap="square" tIns="75575">
            <a:noAutofit/>
          </a:bodyPr>
          <a:lstStyle/>
          <a:p>
            <a:pPr indent="0" lvl="0" marL="0" marR="0" rtl="0" algn="ctr">
              <a:lnSpc>
                <a:spcPct val="100000"/>
              </a:lnSpc>
              <a:spcBef>
                <a:spcPts val="0"/>
              </a:spcBef>
              <a:spcAft>
                <a:spcPts val="0"/>
              </a:spcAft>
              <a:buNone/>
            </a:pPr>
            <a:r>
              <a:rPr lang="es" sz="800">
                <a:solidFill>
                  <a:srgbClr val="FFFFFF"/>
                </a:solidFill>
                <a:latin typeface="Montserrat"/>
                <a:ea typeface="Montserrat"/>
                <a:cs typeface="Montserrat"/>
                <a:sym typeface="Montserrat"/>
              </a:rPr>
              <a:t>Organismos Internacionales</a:t>
            </a:r>
            <a:endParaRPr sz="800">
              <a:solidFill>
                <a:srgbClr val="FFFFFF"/>
              </a:solidFill>
              <a:latin typeface="Montserrat"/>
              <a:ea typeface="Montserrat"/>
              <a:cs typeface="Montserrat"/>
              <a:sym typeface="Montserrat"/>
            </a:endParaRPr>
          </a:p>
        </p:txBody>
      </p:sp>
      <p:sp>
        <p:nvSpPr>
          <p:cNvPr id="553" name="Google Shape;553;p53"/>
          <p:cNvSpPr/>
          <p:nvPr/>
        </p:nvSpPr>
        <p:spPr>
          <a:xfrm>
            <a:off x="7042595" y="4177933"/>
            <a:ext cx="1084500" cy="2586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ONU</a:t>
            </a:r>
            <a:endParaRPr b="1" sz="800">
              <a:solidFill>
                <a:srgbClr val="41414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b="1" lang="es" sz="800">
                <a:solidFill>
                  <a:srgbClr val="414140"/>
                </a:solidFill>
                <a:latin typeface="Montserrat"/>
                <a:ea typeface="Montserrat"/>
                <a:cs typeface="Montserrat"/>
                <a:sym typeface="Montserrat"/>
              </a:rPr>
              <a:t>UNICEF</a:t>
            </a:r>
            <a:endParaRPr b="1" sz="800">
              <a:solidFill>
                <a:srgbClr val="414140"/>
              </a:solidFill>
              <a:latin typeface="Montserrat"/>
              <a:ea typeface="Montserrat"/>
              <a:cs typeface="Montserrat"/>
              <a:sym typeface="Montserrat"/>
            </a:endParaRPr>
          </a:p>
          <a:p>
            <a:pPr indent="0" lvl="0" marL="0" rtl="0" algn="ctr">
              <a:spcBef>
                <a:spcPts val="0"/>
              </a:spcBef>
              <a:spcAft>
                <a:spcPts val="0"/>
              </a:spcAft>
              <a:buNone/>
            </a:pPr>
            <a:r>
              <a:t/>
            </a:r>
            <a:endParaRPr b="1" sz="800">
              <a:solidFill>
                <a:srgbClr val="414140"/>
              </a:solidFill>
              <a:latin typeface="Montserrat"/>
              <a:ea typeface="Montserrat"/>
              <a:cs typeface="Montserrat"/>
              <a:sym typeface="Montserrat"/>
            </a:endParaRPr>
          </a:p>
        </p:txBody>
      </p:sp>
      <p:sp>
        <p:nvSpPr>
          <p:cNvPr id="554" name="Google Shape;554;p53"/>
          <p:cNvSpPr txBox="1"/>
          <p:nvPr/>
        </p:nvSpPr>
        <p:spPr>
          <a:xfrm>
            <a:off x="304004" y="1570176"/>
            <a:ext cx="1442400" cy="8718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800">
                <a:solidFill>
                  <a:srgbClr val="414140"/>
                </a:solidFill>
                <a:latin typeface="Montserrat"/>
                <a:ea typeface="Montserrat"/>
                <a:cs typeface="Montserrat"/>
                <a:sym typeface="Montserrat"/>
              </a:rPr>
              <a:t>A continuación se muestran los diferentes </a:t>
            </a:r>
            <a:r>
              <a:rPr lang="es" sz="800">
                <a:solidFill>
                  <a:srgbClr val="414140"/>
                </a:solidFill>
                <a:latin typeface="Montserrat"/>
                <a:ea typeface="Montserrat"/>
                <a:cs typeface="Montserrat"/>
                <a:sym typeface="Montserrat"/>
              </a:rPr>
              <a:t>actores que </a:t>
            </a:r>
            <a:r>
              <a:rPr lang="es" sz="800">
                <a:solidFill>
                  <a:srgbClr val="414140"/>
                </a:solidFill>
                <a:latin typeface="Montserrat"/>
                <a:ea typeface="Montserrat"/>
                <a:cs typeface="Montserrat"/>
                <a:sym typeface="Montserrat"/>
              </a:rPr>
              <a:t>tienen relación con el SENAME en base a las funciones y responsabilidades que le corresponden en el ámbito de la protección de la niñez y adolescencia vulnerada en sus derechos.</a:t>
            </a:r>
            <a:endParaRPr sz="800">
              <a:solidFill>
                <a:srgbClr val="414140"/>
              </a:solidFill>
              <a:latin typeface="Montserrat"/>
              <a:ea typeface="Montserrat"/>
              <a:cs typeface="Montserrat"/>
              <a:sym typeface="Montserrat"/>
            </a:endParaRPr>
          </a:p>
        </p:txBody>
      </p:sp>
      <p:cxnSp>
        <p:nvCxnSpPr>
          <p:cNvPr id="555" name="Google Shape;555;p53"/>
          <p:cNvCxnSpPr>
            <a:stCxn id="534" idx="2"/>
            <a:endCxn id="535" idx="0"/>
          </p:cNvCxnSpPr>
          <p:nvPr/>
        </p:nvCxnSpPr>
        <p:spPr>
          <a:xfrm flipH="1">
            <a:off x="5285224" y="2516269"/>
            <a:ext cx="600" cy="181500"/>
          </a:xfrm>
          <a:prstGeom prst="straightConnector1">
            <a:avLst/>
          </a:prstGeom>
          <a:noFill/>
          <a:ln cap="flat" cmpd="sng" w="9525">
            <a:solidFill>
              <a:srgbClr val="055CF2"/>
            </a:solidFill>
            <a:prstDash val="solid"/>
            <a:round/>
            <a:headEnd len="med" w="med" type="none"/>
            <a:tailEnd len="med" w="med" type="oval"/>
          </a:ln>
        </p:spPr>
      </p:cxnSp>
      <p:cxnSp>
        <p:nvCxnSpPr>
          <p:cNvPr id="556" name="Google Shape;556;p53"/>
          <p:cNvCxnSpPr>
            <a:endCxn id="534" idx="0"/>
          </p:cNvCxnSpPr>
          <p:nvPr/>
        </p:nvCxnSpPr>
        <p:spPr>
          <a:xfrm flipH="1">
            <a:off x="5285824" y="1731169"/>
            <a:ext cx="300" cy="268200"/>
          </a:xfrm>
          <a:prstGeom prst="straightConnector1">
            <a:avLst/>
          </a:prstGeom>
          <a:noFill/>
          <a:ln cap="flat" cmpd="sng" w="9525">
            <a:solidFill>
              <a:srgbClr val="055CF2"/>
            </a:solidFill>
            <a:prstDash val="solid"/>
            <a:round/>
            <a:headEnd len="med" w="med" type="none"/>
            <a:tailEnd len="med" w="med" type="oval"/>
          </a:ln>
        </p:spPr>
      </p:cxnSp>
      <p:cxnSp>
        <p:nvCxnSpPr>
          <p:cNvPr id="557" name="Google Shape;557;p53"/>
          <p:cNvCxnSpPr/>
          <p:nvPr/>
        </p:nvCxnSpPr>
        <p:spPr>
          <a:xfrm flipH="1">
            <a:off x="3005065" y="1718260"/>
            <a:ext cx="600" cy="105600"/>
          </a:xfrm>
          <a:prstGeom prst="straightConnector1">
            <a:avLst/>
          </a:prstGeom>
          <a:noFill/>
          <a:ln cap="flat" cmpd="sng" w="9525">
            <a:solidFill>
              <a:srgbClr val="055CF2"/>
            </a:solidFill>
            <a:prstDash val="solid"/>
            <a:round/>
            <a:headEnd len="med" w="med" type="none"/>
            <a:tailEnd len="med" w="med" type="oval"/>
          </a:ln>
        </p:spPr>
      </p:cxnSp>
      <p:cxnSp>
        <p:nvCxnSpPr>
          <p:cNvPr id="558" name="Google Shape;558;p53"/>
          <p:cNvCxnSpPr/>
          <p:nvPr/>
        </p:nvCxnSpPr>
        <p:spPr>
          <a:xfrm flipH="1">
            <a:off x="3005065" y="4003391"/>
            <a:ext cx="600" cy="105600"/>
          </a:xfrm>
          <a:prstGeom prst="straightConnector1">
            <a:avLst/>
          </a:prstGeom>
          <a:noFill/>
          <a:ln cap="flat" cmpd="sng" w="9525">
            <a:solidFill>
              <a:srgbClr val="055CF2"/>
            </a:solidFill>
            <a:prstDash val="solid"/>
            <a:round/>
            <a:headEnd len="med" w="med" type="none"/>
            <a:tailEnd len="med" w="med" type="oval"/>
          </a:ln>
        </p:spPr>
      </p:cxnSp>
      <p:cxnSp>
        <p:nvCxnSpPr>
          <p:cNvPr id="559" name="Google Shape;559;p53"/>
          <p:cNvCxnSpPr>
            <a:stCxn id="551" idx="3"/>
            <a:endCxn id="534" idx="1"/>
          </p:cNvCxnSpPr>
          <p:nvPr/>
        </p:nvCxnSpPr>
        <p:spPr>
          <a:xfrm>
            <a:off x="3796825" y="1026377"/>
            <a:ext cx="767700" cy="1231500"/>
          </a:xfrm>
          <a:prstGeom prst="curvedConnector3">
            <a:avLst>
              <a:gd fmla="val 50006" name="adj1"/>
            </a:avLst>
          </a:prstGeom>
          <a:noFill/>
          <a:ln cap="flat" cmpd="sng" w="9525">
            <a:solidFill>
              <a:srgbClr val="055CF2"/>
            </a:solidFill>
            <a:prstDash val="solid"/>
            <a:round/>
            <a:headEnd len="med" w="med" type="oval"/>
            <a:tailEnd len="med" w="med" type="none"/>
          </a:ln>
        </p:spPr>
      </p:cxnSp>
      <p:cxnSp>
        <p:nvCxnSpPr>
          <p:cNvPr id="560" name="Google Shape;560;p53"/>
          <p:cNvCxnSpPr>
            <a:stCxn id="544" idx="3"/>
            <a:endCxn id="534" idx="1"/>
          </p:cNvCxnSpPr>
          <p:nvPr/>
        </p:nvCxnSpPr>
        <p:spPr>
          <a:xfrm>
            <a:off x="3796825" y="1547625"/>
            <a:ext cx="767700" cy="710100"/>
          </a:xfrm>
          <a:prstGeom prst="curvedConnector3">
            <a:avLst>
              <a:gd fmla="val 50006" name="adj1"/>
            </a:avLst>
          </a:prstGeom>
          <a:noFill/>
          <a:ln cap="flat" cmpd="sng" w="9525">
            <a:solidFill>
              <a:srgbClr val="055CF2"/>
            </a:solidFill>
            <a:prstDash val="solid"/>
            <a:round/>
            <a:headEnd len="med" w="med" type="oval"/>
            <a:tailEnd len="med" w="med" type="none"/>
          </a:ln>
        </p:spPr>
      </p:cxnSp>
      <p:cxnSp>
        <p:nvCxnSpPr>
          <p:cNvPr id="561" name="Google Shape;561;p53"/>
          <p:cNvCxnSpPr>
            <a:stCxn id="547" idx="3"/>
            <a:endCxn id="534" idx="1"/>
          </p:cNvCxnSpPr>
          <p:nvPr/>
        </p:nvCxnSpPr>
        <p:spPr>
          <a:xfrm flipH="1" rot="10800000">
            <a:off x="3796825" y="2257715"/>
            <a:ext cx="767700" cy="318000"/>
          </a:xfrm>
          <a:prstGeom prst="curvedConnector3">
            <a:avLst>
              <a:gd fmla="val 50006" name="adj1"/>
            </a:avLst>
          </a:prstGeom>
          <a:noFill/>
          <a:ln cap="flat" cmpd="sng" w="9525">
            <a:solidFill>
              <a:srgbClr val="055CF2"/>
            </a:solidFill>
            <a:prstDash val="solid"/>
            <a:round/>
            <a:headEnd len="med" w="med" type="oval"/>
            <a:tailEnd len="med" w="med" type="none"/>
          </a:ln>
        </p:spPr>
      </p:cxnSp>
      <p:cxnSp>
        <p:nvCxnSpPr>
          <p:cNvPr id="562" name="Google Shape;562;p53"/>
          <p:cNvCxnSpPr>
            <a:stCxn id="548" idx="3"/>
            <a:endCxn id="534" idx="1"/>
          </p:cNvCxnSpPr>
          <p:nvPr/>
        </p:nvCxnSpPr>
        <p:spPr>
          <a:xfrm flipH="1" rot="10800000">
            <a:off x="3796833" y="2257786"/>
            <a:ext cx="767700" cy="939000"/>
          </a:xfrm>
          <a:prstGeom prst="curvedConnector3">
            <a:avLst>
              <a:gd fmla="val 50006" name="adj1"/>
            </a:avLst>
          </a:prstGeom>
          <a:noFill/>
          <a:ln cap="flat" cmpd="sng" w="9525">
            <a:solidFill>
              <a:srgbClr val="055CF2"/>
            </a:solidFill>
            <a:prstDash val="solid"/>
            <a:round/>
            <a:headEnd len="med" w="med" type="oval"/>
            <a:tailEnd len="med" w="med" type="none"/>
          </a:ln>
        </p:spPr>
      </p:cxnSp>
      <p:cxnSp>
        <p:nvCxnSpPr>
          <p:cNvPr id="563" name="Google Shape;563;p53"/>
          <p:cNvCxnSpPr>
            <a:stCxn id="549" idx="3"/>
            <a:endCxn id="534" idx="1"/>
          </p:cNvCxnSpPr>
          <p:nvPr/>
        </p:nvCxnSpPr>
        <p:spPr>
          <a:xfrm flipH="1" rot="10800000">
            <a:off x="3796825" y="2257855"/>
            <a:ext cx="767700" cy="1546500"/>
          </a:xfrm>
          <a:prstGeom prst="curvedConnector3">
            <a:avLst>
              <a:gd fmla="val 50006" name="adj1"/>
            </a:avLst>
          </a:prstGeom>
          <a:noFill/>
          <a:ln cap="flat" cmpd="sng" w="9525">
            <a:solidFill>
              <a:srgbClr val="055CF2"/>
            </a:solidFill>
            <a:prstDash val="solid"/>
            <a:round/>
            <a:headEnd len="med" w="med" type="oval"/>
            <a:tailEnd len="med" w="med" type="none"/>
          </a:ln>
        </p:spPr>
      </p:cxnSp>
      <p:cxnSp>
        <p:nvCxnSpPr>
          <p:cNvPr id="564" name="Google Shape;564;p53"/>
          <p:cNvCxnSpPr/>
          <p:nvPr/>
        </p:nvCxnSpPr>
        <p:spPr>
          <a:xfrm flipH="1">
            <a:off x="7584552" y="1026314"/>
            <a:ext cx="600" cy="105600"/>
          </a:xfrm>
          <a:prstGeom prst="straightConnector1">
            <a:avLst/>
          </a:prstGeom>
          <a:noFill/>
          <a:ln cap="flat" cmpd="sng" w="9525">
            <a:solidFill>
              <a:srgbClr val="055CF2"/>
            </a:solidFill>
            <a:prstDash val="solid"/>
            <a:round/>
            <a:headEnd len="med" w="med" type="none"/>
            <a:tailEnd len="med" w="med" type="oval"/>
          </a:ln>
        </p:spPr>
      </p:cxnSp>
      <p:cxnSp>
        <p:nvCxnSpPr>
          <p:cNvPr id="565" name="Google Shape;565;p53"/>
          <p:cNvCxnSpPr/>
          <p:nvPr/>
        </p:nvCxnSpPr>
        <p:spPr>
          <a:xfrm flipH="1">
            <a:off x="7564774" y="3999613"/>
            <a:ext cx="600" cy="105600"/>
          </a:xfrm>
          <a:prstGeom prst="straightConnector1">
            <a:avLst/>
          </a:prstGeom>
          <a:noFill/>
          <a:ln cap="flat" cmpd="sng" w="9525">
            <a:solidFill>
              <a:srgbClr val="055CF2"/>
            </a:solidFill>
            <a:prstDash val="solid"/>
            <a:round/>
            <a:headEnd len="med" w="med" type="none"/>
            <a:tailEnd len="med" w="med" type="oval"/>
          </a:ln>
        </p:spPr>
      </p:cxnSp>
      <p:cxnSp>
        <p:nvCxnSpPr>
          <p:cNvPr id="566" name="Google Shape;566;p53"/>
          <p:cNvCxnSpPr>
            <a:stCxn id="534" idx="3"/>
            <a:endCxn id="538" idx="1"/>
          </p:cNvCxnSpPr>
          <p:nvPr/>
        </p:nvCxnSpPr>
        <p:spPr>
          <a:xfrm flipH="1" rot="10800000">
            <a:off x="6007024" y="830719"/>
            <a:ext cx="786600" cy="1427100"/>
          </a:xfrm>
          <a:prstGeom prst="curvedConnector3">
            <a:avLst>
              <a:gd fmla="val 49992" name="adj1"/>
            </a:avLst>
          </a:prstGeom>
          <a:noFill/>
          <a:ln cap="flat" cmpd="sng" w="9525">
            <a:solidFill>
              <a:srgbClr val="055CF2"/>
            </a:solidFill>
            <a:prstDash val="solid"/>
            <a:round/>
            <a:headEnd len="med" w="med" type="none"/>
            <a:tailEnd len="med" w="med" type="oval"/>
          </a:ln>
        </p:spPr>
      </p:cxnSp>
      <p:cxnSp>
        <p:nvCxnSpPr>
          <p:cNvPr id="567" name="Google Shape;567;p53"/>
          <p:cNvCxnSpPr>
            <a:stCxn id="534" idx="3"/>
            <a:endCxn id="540" idx="1"/>
          </p:cNvCxnSpPr>
          <p:nvPr/>
        </p:nvCxnSpPr>
        <p:spPr>
          <a:xfrm flipH="1" rot="10800000">
            <a:off x="6007024" y="1595419"/>
            <a:ext cx="786600" cy="662400"/>
          </a:xfrm>
          <a:prstGeom prst="curvedConnector3">
            <a:avLst>
              <a:gd fmla="val 49993" name="adj1"/>
            </a:avLst>
          </a:prstGeom>
          <a:noFill/>
          <a:ln cap="flat" cmpd="sng" w="9525">
            <a:solidFill>
              <a:srgbClr val="055CF2"/>
            </a:solidFill>
            <a:prstDash val="solid"/>
            <a:round/>
            <a:headEnd len="med" w="med" type="none"/>
            <a:tailEnd len="med" w="med" type="oval"/>
          </a:ln>
        </p:spPr>
      </p:cxnSp>
      <p:cxnSp>
        <p:nvCxnSpPr>
          <p:cNvPr id="568" name="Google Shape;568;p53"/>
          <p:cNvCxnSpPr>
            <a:stCxn id="534" idx="3"/>
            <a:endCxn id="541" idx="1"/>
          </p:cNvCxnSpPr>
          <p:nvPr/>
        </p:nvCxnSpPr>
        <p:spPr>
          <a:xfrm flipH="1" rot="10800000">
            <a:off x="6007024" y="2157619"/>
            <a:ext cx="786600" cy="100200"/>
          </a:xfrm>
          <a:prstGeom prst="curvedConnector3">
            <a:avLst>
              <a:gd fmla="val 49993" name="adj1"/>
            </a:avLst>
          </a:prstGeom>
          <a:noFill/>
          <a:ln cap="flat" cmpd="sng" w="9525">
            <a:solidFill>
              <a:srgbClr val="055CF2"/>
            </a:solidFill>
            <a:prstDash val="solid"/>
            <a:round/>
            <a:headEnd len="med" w="med" type="none"/>
            <a:tailEnd len="med" w="med" type="oval"/>
          </a:ln>
        </p:spPr>
      </p:cxnSp>
      <p:cxnSp>
        <p:nvCxnSpPr>
          <p:cNvPr id="569" name="Google Shape;569;p53"/>
          <p:cNvCxnSpPr>
            <a:stCxn id="534" idx="3"/>
            <a:endCxn id="542" idx="1"/>
          </p:cNvCxnSpPr>
          <p:nvPr/>
        </p:nvCxnSpPr>
        <p:spPr>
          <a:xfrm>
            <a:off x="6007024" y="2257819"/>
            <a:ext cx="786600" cy="506400"/>
          </a:xfrm>
          <a:prstGeom prst="curvedConnector3">
            <a:avLst>
              <a:gd fmla="val 49992" name="adj1"/>
            </a:avLst>
          </a:prstGeom>
          <a:noFill/>
          <a:ln cap="flat" cmpd="sng" w="9525">
            <a:solidFill>
              <a:srgbClr val="055CF2"/>
            </a:solidFill>
            <a:prstDash val="solid"/>
            <a:round/>
            <a:headEnd len="med" w="med" type="none"/>
            <a:tailEnd len="med" w="med" type="oval"/>
          </a:ln>
        </p:spPr>
      </p:cxnSp>
      <p:cxnSp>
        <p:nvCxnSpPr>
          <p:cNvPr id="570" name="Google Shape;570;p53"/>
          <p:cNvCxnSpPr>
            <a:stCxn id="534" idx="3"/>
            <a:endCxn id="543" idx="1"/>
          </p:cNvCxnSpPr>
          <p:nvPr/>
        </p:nvCxnSpPr>
        <p:spPr>
          <a:xfrm>
            <a:off x="6007024" y="2257819"/>
            <a:ext cx="766800" cy="1061100"/>
          </a:xfrm>
          <a:prstGeom prst="curvedConnector3">
            <a:avLst>
              <a:gd fmla="val 49994" name="adj1"/>
            </a:avLst>
          </a:prstGeom>
          <a:noFill/>
          <a:ln cap="flat" cmpd="sng" w="9525">
            <a:solidFill>
              <a:srgbClr val="055CF2"/>
            </a:solidFill>
            <a:prstDash val="solid"/>
            <a:round/>
            <a:headEnd len="med" w="med" type="none"/>
            <a:tailEnd len="med" w="med" type="oval"/>
          </a:ln>
        </p:spPr>
      </p:cxnSp>
      <p:cxnSp>
        <p:nvCxnSpPr>
          <p:cNvPr id="571" name="Google Shape;571;p53"/>
          <p:cNvCxnSpPr>
            <a:stCxn id="534" idx="3"/>
            <a:endCxn id="552" idx="1"/>
          </p:cNvCxnSpPr>
          <p:nvPr/>
        </p:nvCxnSpPr>
        <p:spPr>
          <a:xfrm>
            <a:off x="6007024" y="2257819"/>
            <a:ext cx="766800" cy="1612800"/>
          </a:xfrm>
          <a:prstGeom prst="curvedConnector3">
            <a:avLst>
              <a:gd fmla="val 49994" name="adj1"/>
            </a:avLst>
          </a:prstGeom>
          <a:noFill/>
          <a:ln cap="flat" cmpd="sng" w="9525">
            <a:solidFill>
              <a:srgbClr val="055CF2"/>
            </a:solidFill>
            <a:prstDash val="solid"/>
            <a:round/>
            <a:headEnd len="med" w="med" type="none"/>
            <a:tailEnd len="med" w="med" type="oval"/>
          </a:ln>
        </p:spPr>
      </p:cxnSp>
      <p:cxnSp>
        <p:nvCxnSpPr>
          <p:cNvPr id="572" name="Google Shape;572;p53"/>
          <p:cNvCxnSpPr>
            <a:stCxn id="537" idx="2"/>
            <a:endCxn id="573" idx="0"/>
          </p:cNvCxnSpPr>
          <p:nvPr/>
        </p:nvCxnSpPr>
        <p:spPr>
          <a:xfrm>
            <a:off x="5285219" y="3636634"/>
            <a:ext cx="900" cy="343800"/>
          </a:xfrm>
          <a:prstGeom prst="straightConnector1">
            <a:avLst/>
          </a:prstGeom>
          <a:noFill/>
          <a:ln cap="flat" cmpd="sng" w="9525">
            <a:solidFill>
              <a:srgbClr val="055CF2"/>
            </a:solidFill>
            <a:prstDash val="solid"/>
            <a:round/>
            <a:headEnd len="med" w="med" type="none"/>
            <a:tailEnd len="med" w="med" type="oval"/>
          </a:ln>
        </p:spPr>
      </p:cxnSp>
      <p:sp>
        <p:nvSpPr>
          <p:cNvPr id="573" name="Google Shape;573;p53"/>
          <p:cNvSpPr/>
          <p:nvPr/>
        </p:nvSpPr>
        <p:spPr>
          <a:xfrm>
            <a:off x="4620444" y="3980508"/>
            <a:ext cx="1331100" cy="289800"/>
          </a:xfrm>
          <a:prstGeom prst="rect">
            <a:avLst/>
          </a:prstGeom>
          <a:solidFill>
            <a:srgbClr val="9C1FF2"/>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s" sz="800">
                <a:solidFill>
                  <a:srgbClr val="FFFFFF"/>
                </a:solidFill>
                <a:latin typeface="Montserrat"/>
                <a:ea typeface="Montserrat"/>
                <a:cs typeface="Montserrat"/>
                <a:sym typeface="Montserrat"/>
              </a:rPr>
              <a:t>Consejo de la Sociedad Civil Sename</a:t>
            </a:r>
            <a:endParaRPr sz="800">
              <a:solidFill>
                <a:srgbClr val="FFFFFF"/>
              </a:solidFill>
              <a:latin typeface="Montserrat"/>
              <a:ea typeface="Montserrat"/>
              <a:cs typeface="Montserrat"/>
              <a:sym typeface="Montserrat"/>
            </a:endParaRPr>
          </a:p>
        </p:txBody>
      </p:sp>
      <p:sp>
        <p:nvSpPr>
          <p:cNvPr id="574" name="Google Shape;574;p53"/>
          <p:cNvSpPr/>
          <p:nvPr/>
        </p:nvSpPr>
        <p:spPr>
          <a:xfrm>
            <a:off x="4620342" y="4300264"/>
            <a:ext cx="1331100" cy="289800"/>
          </a:xfrm>
          <a:prstGeom prst="rect">
            <a:avLst/>
          </a:prstGeom>
          <a:solidFill>
            <a:srgbClr val="9C1FF2"/>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s" sz="800">
                <a:solidFill>
                  <a:srgbClr val="FFFFFF"/>
                </a:solidFill>
                <a:latin typeface="Montserrat"/>
                <a:ea typeface="Montserrat"/>
                <a:cs typeface="Montserrat"/>
                <a:sym typeface="Montserrat"/>
              </a:rPr>
              <a:t>Comité Consultivo Nacional OCAS</a:t>
            </a:r>
            <a:endParaRPr sz="800">
              <a:solidFill>
                <a:srgbClr val="FFFFFF"/>
              </a:solidFill>
              <a:latin typeface="Montserrat"/>
              <a:ea typeface="Montserrat"/>
              <a:cs typeface="Montserrat"/>
              <a:sym typeface="Montserrat"/>
            </a:endParaRPr>
          </a:p>
        </p:txBody>
      </p:sp>
      <p:sp>
        <p:nvSpPr>
          <p:cNvPr id="575" name="Google Shape;575;p53"/>
          <p:cNvSpPr txBox="1"/>
          <p:nvPr/>
        </p:nvSpPr>
        <p:spPr>
          <a:xfrm>
            <a:off x="577175" y="229775"/>
            <a:ext cx="3676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4.1.1 Contexto político-social</a:t>
            </a:r>
            <a:r>
              <a:rPr b="1" i="1" lang="es" sz="1200">
                <a:solidFill>
                  <a:srgbClr val="055CF2"/>
                </a:solidFill>
                <a:latin typeface="Bitter"/>
                <a:ea typeface="Bitter"/>
                <a:cs typeface="Bitter"/>
                <a:sym typeface="Bitter"/>
              </a:rPr>
              <a:t> </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Antecedentes:</a:t>
            </a:r>
            <a:endParaRPr b="1" i="1" sz="1200">
              <a:solidFill>
                <a:srgbClr val="055CF2"/>
              </a:solidFill>
              <a:latin typeface="Bitter"/>
              <a:ea typeface="Bitter"/>
              <a:cs typeface="Bitter"/>
              <a:sym typeface="Bitter"/>
            </a:endParaRPr>
          </a:p>
        </p:txBody>
      </p:sp>
      <p:sp>
        <p:nvSpPr>
          <p:cNvPr id="576" name="Google Shape;576;p53"/>
          <p:cNvSpPr/>
          <p:nvPr/>
        </p:nvSpPr>
        <p:spPr>
          <a:xfrm>
            <a:off x="384168" y="4097969"/>
            <a:ext cx="32700" cy="268200"/>
          </a:xfrm>
          <a:prstGeom prst="rect">
            <a:avLst/>
          </a:prstGeom>
          <a:solidFill>
            <a:srgbClr val="9C1F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C1FF2"/>
              </a:solidFill>
            </a:endParaRPr>
          </a:p>
        </p:txBody>
      </p:sp>
      <p:sp>
        <p:nvSpPr>
          <p:cNvPr id="577" name="Google Shape;577;p53"/>
          <p:cNvSpPr txBox="1"/>
          <p:nvPr/>
        </p:nvSpPr>
        <p:spPr>
          <a:xfrm>
            <a:off x="397168" y="4019188"/>
            <a:ext cx="1767600" cy="30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700">
                <a:solidFill>
                  <a:srgbClr val="9C1FF2"/>
                </a:solidFill>
                <a:latin typeface="Bitter"/>
                <a:ea typeface="Bitter"/>
                <a:cs typeface="Bitter"/>
                <a:sym typeface="Bitter"/>
              </a:rPr>
              <a:t>Figura  3</a:t>
            </a:r>
            <a:endParaRPr b="1" sz="700">
              <a:solidFill>
                <a:srgbClr val="9C1FF2"/>
              </a:solidFill>
              <a:latin typeface="Bitter"/>
              <a:ea typeface="Bitter"/>
              <a:cs typeface="Bitter"/>
              <a:sym typeface="Bitter"/>
            </a:endParaRPr>
          </a:p>
          <a:p>
            <a:pPr indent="0" lvl="0" marL="0" rtl="0" algn="l">
              <a:lnSpc>
                <a:spcPct val="115000"/>
              </a:lnSpc>
              <a:spcBef>
                <a:spcPts val="0"/>
              </a:spcBef>
              <a:spcAft>
                <a:spcPts val="0"/>
              </a:spcAft>
              <a:buNone/>
            </a:pPr>
            <a:r>
              <a:rPr lang="es" sz="600">
                <a:solidFill>
                  <a:srgbClr val="888888"/>
                </a:solidFill>
                <a:latin typeface="Montserrat"/>
                <a:ea typeface="Montserrat"/>
                <a:cs typeface="Montserrat"/>
                <a:sym typeface="Montserrat"/>
              </a:rPr>
              <a:t>Fuente: Elaboración propia </a:t>
            </a:r>
            <a:endParaRPr sz="700">
              <a:solidFill>
                <a:srgbClr val="03286B"/>
              </a:solidFill>
              <a:latin typeface="Montserrat"/>
              <a:ea typeface="Montserrat"/>
              <a:cs typeface="Montserrat"/>
              <a:sym typeface="Montserrat"/>
            </a:endParaRPr>
          </a:p>
        </p:txBody>
      </p:sp>
      <p:sp>
        <p:nvSpPr>
          <p:cNvPr id="578" name="Google Shape;578;p53"/>
          <p:cNvSpPr/>
          <p:nvPr/>
        </p:nvSpPr>
        <p:spPr>
          <a:xfrm>
            <a:off x="4564634" y="1548984"/>
            <a:ext cx="1442400" cy="258600"/>
          </a:xfrm>
          <a:prstGeom prst="rect">
            <a:avLst/>
          </a:prstGeom>
          <a:solidFill>
            <a:srgbClr val="DEF0F5"/>
          </a:solidFill>
          <a:ln cap="flat" cmpd="sng" w="19050">
            <a:solidFill>
              <a:srgbClr val="055CF2"/>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Ministerio de Justicia</a:t>
            </a:r>
            <a:endParaRPr sz="800">
              <a:solidFill>
                <a:srgbClr val="414140"/>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F0F5"/>
        </a:solidFill>
      </p:bgPr>
    </p:bg>
    <p:spTree>
      <p:nvGrpSpPr>
        <p:cNvPr id="582" name="Shape 582"/>
        <p:cNvGrpSpPr/>
        <p:nvPr/>
      </p:nvGrpSpPr>
      <p:grpSpPr>
        <a:xfrm>
          <a:off x="0" y="0"/>
          <a:ext cx="0" cy="0"/>
          <a:chOff x="0" y="0"/>
          <a:chExt cx="0" cy="0"/>
        </a:xfrm>
      </p:grpSpPr>
      <p:sp>
        <p:nvSpPr>
          <p:cNvPr id="583" name="Google Shape;583;p54"/>
          <p:cNvSpPr txBox="1"/>
          <p:nvPr>
            <p:ph idx="12" type="sldNum"/>
          </p:nvPr>
        </p:nvSpPr>
        <p:spPr>
          <a:xfrm>
            <a:off x="7664492" y="76942"/>
            <a:ext cx="499500" cy="142200"/>
          </a:xfrm>
          <a:prstGeom prst="rect">
            <a:avLst/>
          </a:prstGeom>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s"/>
              <a:t>‹#›</a:t>
            </a:fld>
            <a:endParaRPr/>
          </a:p>
        </p:txBody>
      </p:sp>
      <p:sp>
        <p:nvSpPr>
          <p:cNvPr id="584" name="Google Shape;584;p54"/>
          <p:cNvSpPr txBox="1"/>
          <p:nvPr/>
        </p:nvSpPr>
        <p:spPr>
          <a:xfrm>
            <a:off x="287065" y="939287"/>
            <a:ext cx="14193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000">
                <a:solidFill>
                  <a:srgbClr val="9C1FF2"/>
                </a:solidFill>
                <a:latin typeface="Bitter"/>
                <a:ea typeface="Bitter"/>
                <a:cs typeface="Bitter"/>
                <a:sym typeface="Bitter"/>
              </a:rPr>
              <a:t>Dónde se sitúan </a:t>
            </a:r>
            <a:endParaRPr b="1" sz="1000">
              <a:solidFill>
                <a:srgbClr val="9C1FF2"/>
              </a:solidFill>
              <a:latin typeface="Bitter"/>
              <a:ea typeface="Bitter"/>
              <a:cs typeface="Bitter"/>
              <a:sym typeface="Bitter"/>
            </a:endParaRPr>
          </a:p>
          <a:p>
            <a:pPr indent="0" lvl="0" marL="0" rtl="0" algn="l">
              <a:lnSpc>
                <a:spcPct val="115000"/>
              </a:lnSpc>
              <a:spcBef>
                <a:spcPts val="0"/>
              </a:spcBef>
              <a:spcAft>
                <a:spcPts val="0"/>
              </a:spcAft>
              <a:buNone/>
            </a:pPr>
            <a:r>
              <a:rPr b="1" lang="es" sz="1000">
                <a:solidFill>
                  <a:srgbClr val="9C1FF2"/>
                </a:solidFill>
                <a:latin typeface="Bitter"/>
                <a:ea typeface="Bitter"/>
                <a:cs typeface="Bitter"/>
                <a:sym typeface="Bitter"/>
              </a:rPr>
              <a:t>las residencias</a:t>
            </a:r>
            <a:endParaRPr b="1" sz="1000">
              <a:solidFill>
                <a:srgbClr val="9C1FF2"/>
              </a:solidFill>
              <a:latin typeface="Bitter"/>
              <a:ea typeface="Bitter"/>
              <a:cs typeface="Bitter"/>
              <a:sym typeface="Bitter"/>
            </a:endParaRPr>
          </a:p>
        </p:txBody>
      </p:sp>
      <p:sp>
        <p:nvSpPr>
          <p:cNvPr id="585" name="Google Shape;585;p54"/>
          <p:cNvSpPr txBox="1"/>
          <p:nvPr/>
        </p:nvSpPr>
        <p:spPr>
          <a:xfrm>
            <a:off x="295836" y="1415051"/>
            <a:ext cx="1442400" cy="8718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800">
                <a:solidFill>
                  <a:srgbClr val="414140"/>
                </a:solidFill>
                <a:latin typeface="Montserrat"/>
                <a:ea typeface="Montserrat"/>
                <a:cs typeface="Montserrat"/>
                <a:sym typeface="Montserrat"/>
              </a:rPr>
              <a:t>A continuación se presentan las diferentes áreas dentro del Servicio Nacional de Menores.</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900">
              <a:solidFill>
                <a:srgbClr val="414140"/>
              </a:solidFill>
              <a:latin typeface="Montserrat"/>
              <a:ea typeface="Montserrat"/>
              <a:cs typeface="Montserrat"/>
              <a:sym typeface="Montserrat"/>
            </a:endParaRPr>
          </a:p>
        </p:txBody>
      </p:sp>
      <p:sp>
        <p:nvSpPr>
          <p:cNvPr id="586" name="Google Shape;586;p54"/>
          <p:cNvSpPr txBox="1"/>
          <p:nvPr/>
        </p:nvSpPr>
        <p:spPr>
          <a:xfrm>
            <a:off x="577175" y="229775"/>
            <a:ext cx="3676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4.1.1 Contexto político-social</a:t>
            </a:r>
            <a:r>
              <a:rPr b="1" i="1" lang="es" sz="1200">
                <a:solidFill>
                  <a:srgbClr val="055CF2"/>
                </a:solidFill>
                <a:latin typeface="Bitter"/>
                <a:ea typeface="Bitter"/>
                <a:cs typeface="Bitter"/>
                <a:sym typeface="Bitter"/>
              </a:rPr>
              <a:t> </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Antecedentes:</a:t>
            </a:r>
            <a:endParaRPr b="1" i="1" sz="1200">
              <a:solidFill>
                <a:srgbClr val="055CF2"/>
              </a:solidFill>
              <a:latin typeface="Bitter"/>
              <a:ea typeface="Bitter"/>
              <a:cs typeface="Bitter"/>
              <a:sym typeface="Bitter"/>
            </a:endParaRPr>
          </a:p>
        </p:txBody>
      </p:sp>
      <p:sp>
        <p:nvSpPr>
          <p:cNvPr id="587" name="Google Shape;587;p54"/>
          <p:cNvSpPr/>
          <p:nvPr/>
        </p:nvSpPr>
        <p:spPr>
          <a:xfrm>
            <a:off x="384175" y="4097979"/>
            <a:ext cx="32700" cy="458100"/>
          </a:xfrm>
          <a:prstGeom prst="rect">
            <a:avLst/>
          </a:prstGeom>
          <a:solidFill>
            <a:srgbClr val="9C1F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C1FF2"/>
              </a:solidFill>
            </a:endParaRPr>
          </a:p>
        </p:txBody>
      </p:sp>
      <p:sp>
        <p:nvSpPr>
          <p:cNvPr id="588" name="Google Shape;588;p54"/>
          <p:cNvSpPr txBox="1"/>
          <p:nvPr/>
        </p:nvSpPr>
        <p:spPr>
          <a:xfrm>
            <a:off x="397168" y="4019188"/>
            <a:ext cx="1767600" cy="30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700">
                <a:solidFill>
                  <a:srgbClr val="9C1FF2"/>
                </a:solidFill>
                <a:latin typeface="Bitter"/>
                <a:ea typeface="Bitter"/>
                <a:cs typeface="Bitter"/>
                <a:sym typeface="Bitter"/>
              </a:rPr>
              <a:t>Figura 4 </a:t>
            </a:r>
            <a:endParaRPr b="1" sz="700">
              <a:solidFill>
                <a:srgbClr val="9C1FF2"/>
              </a:solidFill>
              <a:latin typeface="Bitter"/>
              <a:ea typeface="Bitter"/>
              <a:cs typeface="Bitter"/>
              <a:sym typeface="Bitter"/>
            </a:endParaRPr>
          </a:p>
          <a:p>
            <a:pPr indent="0" lvl="0" marL="0" rtl="0" algn="l">
              <a:lnSpc>
                <a:spcPct val="115000"/>
              </a:lnSpc>
              <a:spcBef>
                <a:spcPts val="0"/>
              </a:spcBef>
              <a:spcAft>
                <a:spcPts val="0"/>
              </a:spcAft>
              <a:buNone/>
            </a:pPr>
            <a:r>
              <a:rPr lang="es" sz="600">
                <a:solidFill>
                  <a:srgbClr val="414140"/>
                </a:solidFill>
                <a:latin typeface="Montserrat"/>
                <a:ea typeface="Montserrat"/>
                <a:cs typeface="Montserrat"/>
                <a:sym typeface="Montserrat"/>
              </a:rPr>
              <a:t>Fuente:Elaboración propia a partir de Cuenta Pública Participativa Sename 2018 y Anuario Estadistico Sename 2018.</a:t>
            </a:r>
            <a:endParaRPr sz="600">
              <a:solidFill>
                <a:srgbClr val="414140"/>
              </a:solidFill>
              <a:latin typeface="Montserrat"/>
              <a:ea typeface="Montserrat"/>
              <a:cs typeface="Montserrat"/>
              <a:sym typeface="Montserrat"/>
            </a:endParaRPr>
          </a:p>
        </p:txBody>
      </p:sp>
      <p:sp>
        <p:nvSpPr>
          <p:cNvPr id="589" name="Google Shape;589;p54"/>
          <p:cNvSpPr/>
          <p:nvPr/>
        </p:nvSpPr>
        <p:spPr>
          <a:xfrm>
            <a:off x="4564624" y="636935"/>
            <a:ext cx="1442400" cy="516900"/>
          </a:xfrm>
          <a:prstGeom prst="rect">
            <a:avLst/>
          </a:prstGeom>
          <a:solidFill>
            <a:srgbClr val="055CF2"/>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FFFFFF"/>
                </a:solidFill>
                <a:latin typeface="Montserrat"/>
                <a:ea typeface="Montserrat"/>
                <a:cs typeface="Montserrat"/>
                <a:sym typeface="Montserrat"/>
              </a:rPr>
              <a:t>SENAME:</a:t>
            </a:r>
            <a:endParaRPr b="1" sz="800">
              <a:solidFill>
                <a:srgbClr val="FFFFFF"/>
              </a:solidFill>
              <a:latin typeface="Montserrat"/>
              <a:ea typeface="Montserrat"/>
              <a:cs typeface="Montserrat"/>
              <a:sym typeface="Montserrat"/>
            </a:endParaRPr>
          </a:p>
          <a:p>
            <a:pPr indent="0" lvl="0" marL="0" rtl="0" algn="ctr">
              <a:spcBef>
                <a:spcPts val="0"/>
              </a:spcBef>
              <a:spcAft>
                <a:spcPts val="0"/>
              </a:spcAft>
              <a:buNone/>
            </a:pPr>
            <a:r>
              <a:rPr lang="es" sz="800">
                <a:solidFill>
                  <a:srgbClr val="FFFFFF"/>
                </a:solidFill>
                <a:latin typeface="Montserrat"/>
                <a:ea typeface="Montserrat"/>
                <a:cs typeface="Montserrat"/>
                <a:sym typeface="Montserrat"/>
              </a:rPr>
              <a:t>Servicio Nacional </a:t>
            </a:r>
            <a:endParaRPr sz="800">
              <a:solidFill>
                <a:srgbClr val="FFFFFF"/>
              </a:solidFill>
              <a:latin typeface="Montserrat"/>
              <a:ea typeface="Montserrat"/>
              <a:cs typeface="Montserrat"/>
              <a:sym typeface="Montserrat"/>
            </a:endParaRPr>
          </a:p>
          <a:p>
            <a:pPr indent="0" lvl="0" marL="0" rtl="0" algn="ctr">
              <a:spcBef>
                <a:spcPts val="0"/>
              </a:spcBef>
              <a:spcAft>
                <a:spcPts val="0"/>
              </a:spcAft>
              <a:buNone/>
            </a:pPr>
            <a:r>
              <a:rPr lang="es" sz="800">
                <a:solidFill>
                  <a:srgbClr val="FFFFFF"/>
                </a:solidFill>
                <a:latin typeface="Montserrat"/>
                <a:ea typeface="Montserrat"/>
                <a:cs typeface="Montserrat"/>
                <a:sym typeface="Montserrat"/>
              </a:rPr>
              <a:t>de menores</a:t>
            </a:r>
            <a:endParaRPr sz="800">
              <a:solidFill>
                <a:srgbClr val="FFFFFF"/>
              </a:solidFill>
              <a:latin typeface="Montserrat"/>
              <a:ea typeface="Montserrat"/>
              <a:cs typeface="Montserrat"/>
              <a:sym typeface="Montserrat"/>
            </a:endParaRPr>
          </a:p>
        </p:txBody>
      </p:sp>
      <p:sp>
        <p:nvSpPr>
          <p:cNvPr id="590" name="Google Shape;590;p54"/>
          <p:cNvSpPr/>
          <p:nvPr/>
        </p:nvSpPr>
        <p:spPr>
          <a:xfrm>
            <a:off x="2050845" y="1606551"/>
            <a:ext cx="1163700" cy="289800"/>
          </a:xfrm>
          <a:prstGeom prst="rect">
            <a:avLst/>
          </a:prstGeom>
          <a:solidFill>
            <a:srgbClr val="DEF0F5"/>
          </a:solidFill>
          <a:ln cap="flat" cmpd="sng" w="9525">
            <a:solidFill>
              <a:srgbClr val="055CF2"/>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Área Adopción</a:t>
            </a:r>
            <a:endParaRPr sz="800">
              <a:solidFill>
                <a:srgbClr val="414140"/>
              </a:solidFill>
              <a:latin typeface="Montserrat"/>
              <a:ea typeface="Montserrat"/>
              <a:cs typeface="Montserrat"/>
              <a:sym typeface="Montserrat"/>
            </a:endParaRPr>
          </a:p>
        </p:txBody>
      </p:sp>
      <p:sp>
        <p:nvSpPr>
          <p:cNvPr id="591" name="Google Shape;591;p54"/>
          <p:cNvSpPr/>
          <p:nvPr/>
        </p:nvSpPr>
        <p:spPr>
          <a:xfrm>
            <a:off x="3414041" y="1606551"/>
            <a:ext cx="1163700" cy="289800"/>
          </a:xfrm>
          <a:prstGeom prst="rect">
            <a:avLst/>
          </a:prstGeom>
          <a:solidFill>
            <a:srgbClr val="DEF0F5"/>
          </a:solidFill>
          <a:ln cap="flat" cmpd="sng" w="9525">
            <a:solidFill>
              <a:srgbClr val="055CF2"/>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Área Justicia Juvenil</a:t>
            </a:r>
            <a:endParaRPr sz="800">
              <a:solidFill>
                <a:srgbClr val="414140"/>
              </a:solidFill>
              <a:latin typeface="Montserrat"/>
              <a:ea typeface="Montserrat"/>
              <a:cs typeface="Montserrat"/>
              <a:sym typeface="Montserrat"/>
            </a:endParaRPr>
          </a:p>
        </p:txBody>
      </p:sp>
      <p:sp>
        <p:nvSpPr>
          <p:cNvPr id="592" name="Google Shape;592;p54"/>
          <p:cNvSpPr/>
          <p:nvPr/>
        </p:nvSpPr>
        <p:spPr>
          <a:xfrm>
            <a:off x="6675465" y="1606551"/>
            <a:ext cx="1163700" cy="289800"/>
          </a:xfrm>
          <a:prstGeom prst="rect">
            <a:avLst/>
          </a:prstGeom>
          <a:solidFill>
            <a:srgbClr val="DEF0F5"/>
          </a:solidFill>
          <a:ln cap="flat" cmpd="sng" w="9525">
            <a:solidFill>
              <a:srgbClr val="055CF2"/>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Área Protección de Derechos</a:t>
            </a:r>
            <a:endParaRPr sz="800">
              <a:solidFill>
                <a:srgbClr val="414140"/>
              </a:solidFill>
              <a:latin typeface="Montserrat"/>
              <a:ea typeface="Montserrat"/>
              <a:cs typeface="Montserrat"/>
              <a:sym typeface="Montserrat"/>
            </a:endParaRPr>
          </a:p>
        </p:txBody>
      </p:sp>
      <p:sp>
        <p:nvSpPr>
          <p:cNvPr id="593" name="Google Shape;593;p54"/>
          <p:cNvSpPr txBox="1"/>
          <p:nvPr/>
        </p:nvSpPr>
        <p:spPr>
          <a:xfrm>
            <a:off x="6271625" y="1890500"/>
            <a:ext cx="1971600" cy="3570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es" sz="700">
                <a:solidFill>
                  <a:srgbClr val="414140"/>
                </a:solidFill>
                <a:latin typeface="Montserrat"/>
                <a:ea typeface="Montserrat"/>
                <a:cs typeface="Montserrat"/>
                <a:sym typeface="Montserrat"/>
              </a:rPr>
              <a:t>NNA que han sido vulnerados en sus derechos de protección y cuidado.</a:t>
            </a:r>
            <a:endParaRPr sz="700">
              <a:solidFill>
                <a:srgbClr val="414140"/>
              </a:solidFill>
              <a:latin typeface="Montserrat"/>
              <a:ea typeface="Montserrat"/>
              <a:cs typeface="Montserrat"/>
              <a:sym typeface="Montserrat"/>
            </a:endParaRPr>
          </a:p>
        </p:txBody>
      </p:sp>
      <p:sp>
        <p:nvSpPr>
          <p:cNvPr id="594" name="Google Shape;594;p54"/>
          <p:cNvSpPr/>
          <p:nvPr/>
        </p:nvSpPr>
        <p:spPr>
          <a:xfrm>
            <a:off x="5915729" y="2756653"/>
            <a:ext cx="925200" cy="289800"/>
          </a:xfrm>
          <a:prstGeom prst="rect">
            <a:avLst/>
          </a:prstGeom>
          <a:solidFill>
            <a:srgbClr val="9C1FF2"/>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s" sz="700">
                <a:solidFill>
                  <a:srgbClr val="FFFFFF"/>
                </a:solidFill>
                <a:latin typeface="Montserrat"/>
                <a:ea typeface="Montserrat"/>
                <a:cs typeface="Montserrat"/>
                <a:sym typeface="Montserrat"/>
              </a:rPr>
              <a:t>Atención ambulatoria</a:t>
            </a:r>
            <a:endParaRPr sz="700">
              <a:solidFill>
                <a:srgbClr val="FFFFFF"/>
              </a:solidFill>
              <a:latin typeface="Montserrat"/>
              <a:ea typeface="Montserrat"/>
              <a:cs typeface="Montserrat"/>
              <a:sym typeface="Montserrat"/>
            </a:endParaRPr>
          </a:p>
        </p:txBody>
      </p:sp>
      <p:sp>
        <p:nvSpPr>
          <p:cNvPr id="595" name="Google Shape;595;p54"/>
          <p:cNvSpPr/>
          <p:nvPr/>
        </p:nvSpPr>
        <p:spPr>
          <a:xfrm>
            <a:off x="4903443" y="2756653"/>
            <a:ext cx="925200" cy="289800"/>
          </a:xfrm>
          <a:prstGeom prst="rect">
            <a:avLst/>
          </a:prstGeom>
          <a:solidFill>
            <a:srgbClr val="9C1FF2"/>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s" sz="700">
                <a:solidFill>
                  <a:srgbClr val="FFFFFF"/>
                </a:solidFill>
                <a:latin typeface="Montserrat"/>
                <a:ea typeface="Montserrat"/>
                <a:cs typeface="Montserrat"/>
                <a:sym typeface="Montserrat"/>
              </a:rPr>
              <a:t>Cuidado alternativo</a:t>
            </a:r>
            <a:endParaRPr sz="700">
              <a:solidFill>
                <a:srgbClr val="FFFFFF"/>
              </a:solidFill>
              <a:latin typeface="Montserrat"/>
              <a:ea typeface="Montserrat"/>
              <a:cs typeface="Montserrat"/>
              <a:sym typeface="Montserrat"/>
            </a:endParaRPr>
          </a:p>
        </p:txBody>
      </p:sp>
      <p:sp>
        <p:nvSpPr>
          <p:cNvPr id="596" name="Google Shape;596;p54"/>
          <p:cNvSpPr/>
          <p:nvPr/>
        </p:nvSpPr>
        <p:spPr>
          <a:xfrm>
            <a:off x="6928015" y="2756653"/>
            <a:ext cx="925200" cy="289800"/>
          </a:xfrm>
          <a:prstGeom prst="rect">
            <a:avLst/>
          </a:prstGeom>
          <a:solidFill>
            <a:srgbClr val="9C1FF2"/>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s" sz="700">
                <a:solidFill>
                  <a:srgbClr val="FFFFFF"/>
                </a:solidFill>
                <a:latin typeface="Montserrat"/>
                <a:ea typeface="Montserrat"/>
                <a:cs typeface="Montserrat"/>
                <a:sym typeface="Montserrat"/>
              </a:rPr>
              <a:t>OPD</a:t>
            </a:r>
            <a:endParaRPr sz="700">
              <a:solidFill>
                <a:srgbClr val="FFFFFF"/>
              </a:solidFill>
              <a:latin typeface="Montserrat"/>
              <a:ea typeface="Montserrat"/>
              <a:cs typeface="Montserrat"/>
              <a:sym typeface="Montserrat"/>
            </a:endParaRPr>
          </a:p>
        </p:txBody>
      </p:sp>
      <p:sp>
        <p:nvSpPr>
          <p:cNvPr id="597" name="Google Shape;597;p54"/>
          <p:cNvSpPr/>
          <p:nvPr/>
        </p:nvSpPr>
        <p:spPr>
          <a:xfrm>
            <a:off x="7940301" y="2756653"/>
            <a:ext cx="925200" cy="289800"/>
          </a:xfrm>
          <a:prstGeom prst="rect">
            <a:avLst/>
          </a:prstGeom>
          <a:solidFill>
            <a:srgbClr val="9C1FF2"/>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s" sz="700">
                <a:solidFill>
                  <a:srgbClr val="FFFFFF"/>
                </a:solidFill>
                <a:latin typeface="Montserrat"/>
                <a:ea typeface="Montserrat"/>
                <a:cs typeface="Montserrat"/>
                <a:sym typeface="Montserrat"/>
              </a:rPr>
              <a:t>Atención diagnóstico</a:t>
            </a:r>
            <a:endParaRPr sz="700">
              <a:solidFill>
                <a:srgbClr val="FFFFFF"/>
              </a:solidFill>
              <a:latin typeface="Montserrat"/>
              <a:ea typeface="Montserrat"/>
              <a:cs typeface="Montserrat"/>
              <a:sym typeface="Montserrat"/>
            </a:endParaRPr>
          </a:p>
        </p:txBody>
      </p:sp>
      <p:sp>
        <p:nvSpPr>
          <p:cNvPr id="598" name="Google Shape;598;p54"/>
          <p:cNvSpPr/>
          <p:nvPr/>
        </p:nvSpPr>
        <p:spPr>
          <a:xfrm>
            <a:off x="5391514" y="3843519"/>
            <a:ext cx="982200" cy="289800"/>
          </a:xfrm>
          <a:prstGeom prst="rect">
            <a:avLst/>
          </a:prstGeom>
          <a:solidFill>
            <a:srgbClr val="055CF2"/>
          </a:solidFill>
          <a:ln>
            <a:noFill/>
          </a:ln>
        </p:spPr>
        <p:txBody>
          <a:bodyPr anchorCtr="0" anchor="ctr" bIns="75575" lIns="75575" spcFirstLastPara="1" rIns="75575" wrap="square" tIns="75575">
            <a:noAutofit/>
          </a:bodyPr>
          <a:lstStyle/>
          <a:p>
            <a:pPr indent="0" lvl="0" marL="0" marR="0" rtl="0" algn="ctr">
              <a:lnSpc>
                <a:spcPct val="100000"/>
              </a:lnSpc>
              <a:spcBef>
                <a:spcPts val="0"/>
              </a:spcBef>
              <a:spcAft>
                <a:spcPts val="0"/>
              </a:spcAft>
              <a:buNone/>
            </a:pPr>
            <a:r>
              <a:rPr b="1" lang="es" sz="800">
                <a:solidFill>
                  <a:srgbClr val="FFFFFF"/>
                </a:solidFill>
                <a:latin typeface="Montserrat"/>
                <a:ea typeface="Montserrat"/>
                <a:cs typeface="Montserrat"/>
                <a:sym typeface="Montserrat"/>
              </a:rPr>
              <a:t>Residencias de protección</a:t>
            </a:r>
            <a:endParaRPr b="1" sz="800">
              <a:solidFill>
                <a:srgbClr val="FFFFFF"/>
              </a:solidFill>
              <a:latin typeface="Montserrat"/>
              <a:ea typeface="Montserrat"/>
              <a:cs typeface="Montserrat"/>
              <a:sym typeface="Montserrat"/>
            </a:endParaRPr>
          </a:p>
        </p:txBody>
      </p:sp>
      <p:sp>
        <p:nvSpPr>
          <p:cNvPr id="599" name="Google Shape;599;p54"/>
          <p:cNvSpPr/>
          <p:nvPr/>
        </p:nvSpPr>
        <p:spPr>
          <a:xfrm>
            <a:off x="4345084" y="3843519"/>
            <a:ext cx="925200" cy="289800"/>
          </a:xfrm>
          <a:prstGeom prst="rect">
            <a:avLst/>
          </a:prstGeom>
          <a:solidFill>
            <a:srgbClr val="9C1FF2"/>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s" sz="800">
                <a:solidFill>
                  <a:srgbClr val="FFFFFF"/>
                </a:solidFill>
                <a:latin typeface="Montserrat"/>
                <a:ea typeface="Montserrat"/>
                <a:cs typeface="Montserrat"/>
                <a:sym typeface="Montserrat"/>
              </a:rPr>
              <a:t>Familias de acogida</a:t>
            </a:r>
            <a:endParaRPr sz="800">
              <a:solidFill>
                <a:srgbClr val="FFFFFF"/>
              </a:solidFill>
              <a:latin typeface="Montserrat"/>
              <a:ea typeface="Montserrat"/>
              <a:cs typeface="Montserrat"/>
              <a:sym typeface="Montserrat"/>
            </a:endParaRPr>
          </a:p>
        </p:txBody>
      </p:sp>
      <p:sp>
        <p:nvSpPr>
          <p:cNvPr id="600" name="Google Shape;600;p54"/>
          <p:cNvSpPr txBox="1"/>
          <p:nvPr/>
        </p:nvSpPr>
        <p:spPr>
          <a:xfrm>
            <a:off x="1969319" y="1901084"/>
            <a:ext cx="1326900" cy="3570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es" sz="700">
                <a:solidFill>
                  <a:srgbClr val="414140"/>
                </a:solidFill>
                <a:latin typeface="Montserrat"/>
                <a:ea typeface="Montserrat"/>
                <a:cs typeface="Montserrat"/>
                <a:sym typeface="Montserrat"/>
              </a:rPr>
              <a:t>NNA cuya tuición permanente es entregada a una familia adoptiva.</a:t>
            </a:r>
            <a:endParaRPr sz="700">
              <a:solidFill>
                <a:srgbClr val="414140"/>
              </a:solidFill>
              <a:latin typeface="Montserrat"/>
              <a:ea typeface="Montserrat"/>
              <a:cs typeface="Montserrat"/>
              <a:sym typeface="Montserrat"/>
            </a:endParaRPr>
          </a:p>
          <a:p>
            <a:pPr indent="0" lvl="0" marL="0" rtl="0" algn="ctr">
              <a:spcBef>
                <a:spcPts val="0"/>
              </a:spcBef>
              <a:spcAft>
                <a:spcPts val="0"/>
              </a:spcAft>
              <a:buNone/>
            </a:pPr>
            <a:r>
              <a:t/>
            </a:r>
            <a:endParaRPr sz="700">
              <a:solidFill>
                <a:srgbClr val="414140"/>
              </a:solidFill>
              <a:latin typeface="Montserrat"/>
              <a:ea typeface="Montserrat"/>
              <a:cs typeface="Montserrat"/>
              <a:sym typeface="Montserrat"/>
            </a:endParaRPr>
          </a:p>
        </p:txBody>
      </p:sp>
      <p:sp>
        <p:nvSpPr>
          <p:cNvPr id="601" name="Google Shape;601;p54"/>
          <p:cNvSpPr txBox="1"/>
          <p:nvPr/>
        </p:nvSpPr>
        <p:spPr>
          <a:xfrm>
            <a:off x="3332512" y="1901084"/>
            <a:ext cx="1326900" cy="3570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es" sz="700">
                <a:solidFill>
                  <a:srgbClr val="414140"/>
                </a:solidFill>
                <a:latin typeface="Montserrat"/>
                <a:ea typeface="Montserrat"/>
                <a:cs typeface="Montserrat"/>
                <a:sym typeface="Montserrat"/>
              </a:rPr>
              <a:t>Adolescentes mayores de 14 años con medidas cautelares o sanciones.</a:t>
            </a:r>
            <a:endParaRPr sz="700">
              <a:solidFill>
                <a:srgbClr val="414140"/>
              </a:solidFill>
              <a:latin typeface="Montserrat"/>
              <a:ea typeface="Montserrat"/>
              <a:cs typeface="Montserrat"/>
              <a:sym typeface="Montserrat"/>
            </a:endParaRPr>
          </a:p>
          <a:p>
            <a:pPr indent="0" lvl="0" marL="0" rtl="0" algn="ctr">
              <a:spcBef>
                <a:spcPts val="0"/>
              </a:spcBef>
              <a:spcAft>
                <a:spcPts val="0"/>
              </a:spcAft>
              <a:buNone/>
            </a:pPr>
            <a:r>
              <a:t/>
            </a:r>
            <a:endParaRPr sz="700">
              <a:solidFill>
                <a:srgbClr val="414140"/>
              </a:solidFill>
              <a:latin typeface="Montserrat"/>
              <a:ea typeface="Montserrat"/>
              <a:cs typeface="Montserrat"/>
              <a:sym typeface="Montserrat"/>
            </a:endParaRPr>
          </a:p>
          <a:p>
            <a:pPr indent="0" lvl="0" marL="0" rtl="0" algn="ctr">
              <a:spcBef>
                <a:spcPts val="0"/>
              </a:spcBef>
              <a:spcAft>
                <a:spcPts val="0"/>
              </a:spcAft>
              <a:buNone/>
            </a:pPr>
            <a:r>
              <a:t/>
            </a:r>
            <a:endParaRPr sz="700">
              <a:solidFill>
                <a:srgbClr val="414140"/>
              </a:solidFill>
              <a:latin typeface="Montserrat"/>
              <a:ea typeface="Montserrat"/>
              <a:cs typeface="Montserrat"/>
              <a:sym typeface="Montserrat"/>
            </a:endParaRPr>
          </a:p>
        </p:txBody>
      </p:sp>
      <p:cxnSp>
        <p:nvCxnSpPr>
          <p:cNvPr id="602" name="Google Shape;602;p54"/>
          <p:cNvCxnSpPr>
            <a:stCxn id="589" idx="2"/>
            <a:endCxn id="590" idx="0"/>
          </p:cNvCxnSpPr>
          <p:nvPr/>
        </p:nvCxnSpPr>
        <p:spPr>
          <a:xfrm rot="5400000">
            <a:off x="3732874" y="53585"/>
            <a:ext cx="452700" cy="2653200"/>
          </a:xfrm>
          <a:prstGeom prst="curvedConnector3">
            <a:avLst>
              <a:gd fmla="val 50002" name="adj1"/>
            </a:avLst>
          </a:prstGeom>
          <a:noFill/>
          <a:ln cap="flat" cmpd="sng" w="9525">
            <a:solidFill>
              <a:srgbClr val="055CF2"/>
            </a:solidFill>
            <a:prstDash val="solid"/>
            <a:round/>
            <a:headEnd len="med" w="med" type="none"/>
            <a:tailEnd len="med" w="med" type="oval"/>
          </a:ln>
        </p:spPr>
      </p:cxnSp>
      <p:cxnSp>
        <p:nvCxnSpPr>
          <p:cNvPr id="603" name="Google Shape;603;p54"/>
          <p:cNvCxnSpPr>
            <a:stCxn id="589" idx="2"/>
            <a:endCxn id="591" idx="0"/>
          </p:cNvCxnSpPr>
          <p:nvPr/>
        </p:nvCxnSpPr>
        <p:spPr>
          <a:xfrm rot="5400000">
            <a:off x="4414474" y="735185"/>
            <a:ext cx="452700" cy="1290000"/>
          </a:xfrm>
          <a:prstGeom prst="curvedConnector3">
            <a:avLst>
              <a:gd fmla="val 50002" name="adj1"/>
            </a:avLst>
          </a:prstGeom>
          <a:noFill/>
          <a:ln cap="flat" cmpd="sng" w="9525">
            <a:solidFill>
              <a:srgbClr val="055CF2"/>
            </a:solidFill>
            <a:prstDash val="solid"/>
            <a:round/>
            <a:headEnd len="med" w="med" type="none"/>
            <a:tailEnd len="med" w="med" type="oval"/>
          </a:ln>
        </p:spPr>
      </p:cxnSp>
      <p:sp>
        <p:nvSpPr>
          <p:cNvPr id="604" name="Google Shape;604;p54"/>
          <p:cNvSpPr/>
          <p:nvPr/>
        </p:nvSpPr>
        <p:spPr>
          <a:xfrm>
            <a:off x="3187275" y="2756653"/>
            <a:ext cx="771900" cy="289800"/>
          </a:xfrm>
          <a:prstGeom prst="rect">
            <a:avLst/>
          </a:prstGeom>
          <a:solidFill>
            <a:srgbClr val="9C1FF2"/>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s" sz="700">
                <a:solidFill>
                  <a:srgbClr val="FFFFFF"/>
                </a:solidFill>
                <a:latin typeface="Montserrat"/>
                <a:ea typeface="Montserrat"/>
                <a:cs typeface="Montserrat"/>
                <a:sym typeface="Montserrat"/>
              </a:rPr>
              <a:t>Privativo de libertad</a:t>
            </a:r>
            <a:endParaRPr sz="700">
              <a:solidFill>
                <a:srgbClr val="FFFFFF"/>
              </a:solidFill>
              <a:latin typeface="Montserrat"/>
              <a:ea typeface="Montserrat"/>
              <a:cs typeface="Montserrat"/>
              <a:sym typeface="Montserrat"/>
            </a:endParaRPr>
          </a:p>
        </p:txBody>
      </p:sp>
      <p:sp>
        <p:nvSpPr>
          <p:cNvPr id="605" name="Google Shape;605;p54"/>
          <p:cNvSpPr/>
          <p:nvPr/>
        </p:nvSpPr>
        <p:spPr>
          <a:xfrm>
            <a:off x="4005687" y="2756653"/>
            <a:ext cx="771900" cy="289800"/>
          </a:xfrm>
          <a:prstGeom prst="rect">
            <a:avLst/>
          </a:prstGeom>
          <a:solidFill>
            <a:srgbClr val="9C1FF2"/>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lang="es" sz="700">
                <a:solidFill>
                  <a:srgbClr val="FFFFFF"/>
                </a:solidFill>
                <a:latin typeface="Montserrat"/>
                <a:ea typeface="Montserrat"/>
                <a:cs typeface="Montserrat"/>
                <a:sym typeface="Montserrat"/>
              </a:rPr>
              <a:t>Medio libre</a:t>
            </a:r>
            <a:endParaRPr sz="700">
              <a:solidFill>
                <a:srgbClr val="FFFFFF"/>
              </a:solidFill>
              <a:latin typeface="Montserrat"/>
              <a:ea typeface="Montserrat"/>
              <a:cs typeface="Montserrat"/>
              <a:sym typeface="Montserrat"/>
            </a:endParaRPr>
          </a:p>
        </p:txBody>
      </p:sp>
      <p:cxnSp>
        <p:nvCxnSpPr>
          <p:cNvPr id="606" name="Google Shape;606;p54"/>
          <p:cNvCxnSpPr>
            <a:endCxn id="604" idx="0"/>
          </p:cNvCxnSpPr>
          <p:nvPr/>
        </p:nvCxnSpPr>
        <p:spPr>
          <a:xfrm rot="5400000">
            <a:off x="3549675" y="2310403"/>
            <a:ext cx="469800" cy="422700"/>
          </a:xfrm>
          <a:prstGeom prst="curvedConnector3">
            <a:avLst>
              <a:gd fmla="val 50000" name="adj1"/>
            </a:avLst>
          </a:prstGeom>
          <a:noFill/>
          <a:ln cap="flat" cmpd="sng" w="9525">
            <a:solidFill>
              <a:srgbClr val="055CF2"/>
            </a:solidFill>
            <a:prstDash val="solid"/>
            <a:round/>
            <a:headEnd len="med" w="med" type="none"/>
            <a:tailEnd len="med" w="med" type="oval"/>
          </a:ln>
        </p:spPr>
      </p:cxnSp>
      <p:cxnSp>
        <p:nvCxnSpPr>
          <p:cNvPr id="607" name="Google Shape;607;p54"/>
          <p:cNvCxnSpPr>
            <a:endCxn id="605" idx="0"/>
          </p:cNvCxnSpPr>
          <p:nvPr/>
        </p:nvCxnSpPr>
        <p:spPr>
          <a:xfrm flipH="1" rot="-5400000">
            <a:off x="3958887" y="2323903"/>
            <a:ext cx="469800" cy="395700"/>
          </a:xfrm>
          <a:prstGeom prst="curvedConnector3">
            <a:avLst>
              <a:gd fmla="val 50000" name="adj1"/>
            </a:avLst>
          </a:prstGeom>
          <a:noFill/>
          <a:ln cap="flat" cmpd="sng" w="9525">
            <a:solidFill>
              <a:srgbClr val="055CF2"/>
            </a:solidFill>
            <a:prstDash val="solid"/>
            <a:round/>
            <a:headEnd len="med" w="med" type="none"/>
            <a:tailEnd len="med" w="med" type="oval"/>
          </a:ln>
        </p:spPr>
      </p:cxnSp>
      <p:cxnSp>
        <p:nvCxnSpPr>
          <p:cNvPr id="608" name="Google Shape;608;p54"/>
          <p:cNvCxnSpPr>
            <a:stCxn id="589" idx="2"/>
            <a:endCxn id="592" idx="0"/>
          </p:cNvCxnSpPr>
          <p:nvPr/>
        </p:nvCxnSpPr>
        <p:spPr>
          <a:xfrm flipH="1" rot="-5400000">
            <a:off x="6045274" y="394385"/>
            <a:ext cx="452700" cy="1971600"/>
          </a:xfrm>
          <a:prstGeom prst="curvedConnector3">
            <a:avLst>
              <a:gd fmla="val 50002" name="adj1"/>
            </a:avLst>
          </a:prstGeom>
          <a:noFill/>
          <a:ln cap="flat" cmpd="sng" w="9525">
            <a:solidFill>
              <a:srgbClr val="055CF2"/>
            </a:solidFill>
            <a:prstDash val="solid"/>
            <a:round/>
            <a:headEnd len="med" w="med" type="none"/>
            <a:tailEnd len="med" w="med" type="oval"/>
          </a:ln>
        </p:spPr>
      </p:cxnSp>
      <p:cxnSp>
        <p:nvCxnSpPr>
          <p:cNvPr id="609" name="Google Shape;609;p54"/>
          <p:cNvCxnSpPr>
            <a:stCxn id="593" idx="2"/>
            <a:endCxn id="595" idx="0"/>
          </p:cNvCxnSpPr>
          <p:nvPr/>
        </p:nvCxnSpPr>
        <p:spPr>
          <a:xfrm rot="5400000">
            <a:off x="6057125" y="1556300"/>
            <a:ext cx="509100" cy="1891500"/>
          </a:xfrm>
          <a:prstGeom prst="curvedConnector3">
            <a:avLst>
              <a:gd fmla="val 50005" name="adj1"/>
            </a:avLst>
          </a:prstGeom>
          <a:noFill/>
          <a:ln cap="flat" cmpd="sng" w="9525">
            <a:solidFill>
              <a:srgbClr val="055CF2"/>
            </a:solidFill>
            <a:prstDash val="solid"/>
            <a:round/>
            <a:headEnd len="med" w="med" type="none"/>
            <a:tailEnd len="med" w="med" type="oval"/>
          </a:ln>
        </p:spPr>
      </p:cxnSp>
      <p:cxnSp>
        <p:nvCxnSpPr>
          <p:cNvPr id="610" name="Google Shape;610;p54"/>
          <p:cNvCxnSpPr>
            <a:stCxn id="593" idx="2"/>
            <a:endCxn id="594" idx="0"/>
          </p:cNvCxnSpPr>
          <p:nvPr/>
        </p:nvCxnSpPr>
        <p:spPr>
          <a:xfrm rot="5400000">
            <a:off x="6563375" y="2062550"/>
            <a:ext cx="509100" cy="879000"/>
          </a:xfrm>
          <a:prstGeom prst="curvedConnector3">
            <a:avLst>
              <a:gd fmla="val 50005" name="adj1"/>
            </a:avLst>
          </a:prstGeom>
          <a:noFill/>
          <a:ln cap="flat" cmpd="sng" w="9525">
            <a:solidFill>
              <a:srgbClr val="055CF2"/>
            </a:solidFill>
            <a:prstDash val="solid"/>
            <a:round/>
            <a:headEnd len="med" w="med" type="none"/>
            <a:tailEnd len="med" w="med" type="oval"/>
          </a:ln>
        </p:spPr>
      </p:cxnSp>
      <p:cxnSp>
        <p:nvCxnSpPr>
          <p:cNvPr id="611" name="Google Shape;611;p54"/>
          <p:cNvCxnSpPr>
            <a:stCxn id="593" idx="2"/>
            <a:endCxn id="596" idx="0"/>
          </p:cNvCxnSpPr>
          <p:nvPr/>
        </p:nvCxnSpPr>
        <p:spPr>
          <a:xfrm flipH="1" rot="-5400000">
            <a:off x="7069475" y="2435450"/>
            <a:ext cx="509100" cy="133200"/>
          </a:xfrm>
          <a:prstGeom prst="curvedConnector3">
            <a:avLst>
              <a:gd fmla="val 50005" name="adj1"/>
            </a:avLst>
          </a:prstGeom>
          <a:noFill/>
          <a:ln cap="flat" cmpd="sng" w="9525">
            <a:solidFill>
              <a:srgbClr val="055CF2"/>
            </a:solidFill>
            <a:prstDash val="solid"/>
            <a:round/>
            <a:headEnd len="med" w="med" type="none"/>
            <a:tailEnd len="med" w="med" type="oval"/>
          </a:ln>
        </p:spPr>
      </p:cxnSp>
      <p:cxnSp>
        <p:nvCxnSpPr>
          <p:cNvPr id="612" name="Google Shape;612;p54"/>
          <p:cNvCxnSpPr>
            <a:stCxn id="593" idx="2"/>
            <a:endCxn id="597" idx="0"/>
          </p:cNvCxnSpPr>
          <p:nvPr/>
        </p:nvCxnSpPr>
        <p:spPr>
          <a:xfrm flipH="1" rot="-5400000">
            <a:off x="7575575" y="1929350"/>
            <a:ext cx="509100" cy="1145400"/>
          </a:xfrm>
          <a:prstGeom prst="curvedConnector3">
            <a:avLst>
              <a:gd fmla="val 50005" name="adj1"/>
            </a:avLst>
          </a:prstGeom>
          <a:noFill/>
          <a:ln cap="flat" cmpd="sng" w="9525">
            <a:solidFill>
              <a:srgbClr val="055CF2"/>
            </a:solidFill>
            <a:prstDash val="solid"/>
            <a:round/>
            <a:headEnd len="med" w="med" type="none"/>
            <a:tailEnd len="med" w="med" type="oval"/>
          </a:ln>
        </p:spPr>
      </p:cxnSp>
      <p:sp>
        <p:nvSpPr>
          <p:cNvPr id="613" name="Google Shape;613;p54"/>
          <p:cNvSpPr txBox="1"/>
          <p:nvPr/>
        </p:nvSpPr>
        <p:spPr>
          <a:xfrm>
            <a:off x="4403225" y="3036075"/>
            <a:ext cx="1971600" cy="4527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es" sz="700">
                <a:solidFill>
                  <a:srgbClr val="202F66"/>
                </a:solidFill>
                <a:latin typeface="Montserrat"/>
                <a:ea typeface="Montserrat"/>
                <a:cs typeface="Montserrat"/>
                <a:sym typeface="Montserrat"/>
              </a:rPr>
              <a:t>Atención de NNA separados de su familia de origen debido vulneraciones de derechos. </a:t>
            </a:r>
            <a:endParaRPr sz="700">
              <a:solidFill>
                <a:srgbClr val="202F66"/>
              </a:solidFill>
              <a:latin typeface="Montserrat"/>
              <a:ea typeface="Montserrat"/>
              <a:cs typeface="Montserrat"/>
              <a:sym typeface="Montserrat"/>
            </a:endParaRPr>
          </a:p>
        </p:txBody>
      </p:sp>
      <p:cxnSp>
        <p:nvCxnSpPr>
          <p:cNvPr id="614" name="Google Shape;614;p54"/>
          <p:cNvCxnSpPr>
            <a:stCxn id="613" idx="2"/>
            <a:endCxn id="599" idx="0"/>
          </p:cNvCxnSpPr>
          <p:nvPr/>
        </p:nvCxnSpPr>
        <p:spPr>
          <a:xfrm rot="5400000">
            <a:off x="4921025" y="3375375"/>
            <a:ext cx="354600" cy="581400"/>
          </a:xfrm>
          <a:prstGeom prst="curvedConnector3">
            <a:avLst>
              <a:gd fmla="val 50020" name="adj1"/>
            </a:avLst>
          </a:prstGeom>
          <a:noFill/>
          <a:ln cap="flat" cmpd="sng" w="9525">
            <a:solidFill>
              <a:srgbClr val="055CF2"/>
            </a:solidFill>
            <a:prstDash val="solid"/>
            <a:round/>
            <a:headEnd len="med" w="med" type="none"/>
            <a:tailEnd len="med" w="med" type="triangle"/>
          </a:ln>
        </p:spPr>
      </p:cxnSp>
      <p:cxnSp>
        <p:nvCxnSpPr>
          <p:cNvPr id="615" name="Google Shape;615;p54"/>
          <p:cNvCxnSpPr>
            <a:stCxn id="613" idx="2"/>
            <a:endCxn id="598" idx="0"/>
          </p:cNvCxnSpPr>
          <p:nvPr/>
        </p:nvCxnSpPr>
        <p:spPr>
          <a:xfrm flipH="1" rot="-5400000">
            <a:off x="5458475" y="3419325"/>
            <a:ext cx="354600" cy="493500"/>
          </a:xfrm>
          <a:prstGeom prst="curvedConnector3">
            <a:avLst>
              <a:gd fmla="val 50020" name="adj1"/>
            </a:avLst>
          </a:prstGeom>
          <a:noFill/>
          <a:ln cap="flat" cmpd="sng" w="9525">
            <a:solidFill>
              <a:srgbClr val="055CF2"/>
            </a:solidFill>
            <a:prstDash val="solid"/>
            <a:round/>
            <a:headEnd len="med" w="med" type="none"/>
            <a:tailEnd len="med" w="med" type="triangle"/>
          </a:ln>
        </p:spPr>
      </p:cxnSp>
      <p:sp>
        <p:nvSpPr>
          <p:cNvPr id="616" name="Google Shape;616;p54"/>
          <p:cNvSpPr txBox="1"/>
          <p:nvPr/>
        </p:nvSpPr>
        <p:spPr>
          <a:xfrm>
            <a:off x="5119175" y="4144718"/>
            <a:ext cx="1518600" cy="4530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es" sz="700">
                <a:solidFill>
                  <a:srgbClr val="414140"/>
                </a:solidFill>
                <a:latin typeface="Montserrat"/>
                <a:ea typeface="Montserrat"/>
                <a:cs typeface="Montserrat"/>
                <a:sym typeface="Montserrat"/>
              </a:rPr>
              <a:t>Programas diseñados de acuerdo a las necesidades específicas de NNA separados de su medio familiar. </a:t>
            </a:r>
            <a:endParaRPr sz="700">
              <a:solidFill>
                <a:srgbClr val="414140"/>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20" name="Shape 620"/>
        <p:cNvGrpSpPr/>
        <p:nvPr/>
      </p:nvGrpSpPr>
      <p:grpSpPr>
        <a:xfrm>
          <a:off x="0" y="0"/>
          <a:ext cx="0" cy="0"/>
          <a:chOff x="0" y="0"/>
          <a:chExt cx="0" cy="0"/>
        </a:xfrm>
      </p:grpSpPr>
      <p:sp>
        <p:nvSpPr>
          <p:cNvPr id="621" name="Google Shape;621;p55"/>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622" name="Google Shape;622;p55"/>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33</a:t>
            </a:r>
            <a:endParaRPr sz="1500">
              <a:latin typeface="Bitter"/>
              <a:ea typeface="Bitter"/>
              <a:cs typeface="Bitter"/>
              <a:sym typeface="Bitter"/>
            </a:endParaRPr>
          </a:p>
        </p:txBody>
      </p:sp>
      <p:sp>
        <p:nvSpPr>
          <p:cNvPr id="623" name="Google Shape;623;p55"/>
          <p:cNvSpPr txBox="1"/>
          <p:nvPr/>
        </p:nvSpPr>
        <p:spPr>
          <a:xfrm>
            <a:off x="577175" y="229775"/>
            <a:ext cx="3676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4.1.2 Contexto político-social</a:t>
            </a:r>
            <a:r>
              <a:rPr b="1" i="1" lang="es" sz="1200">
                <a:solidFill>
                  <a:srgbClr val="055CF2"/>
                </a:solidFill>
                <a:latin typeface="Bitter"/>
                <a:ea typeface="Bitter"/>
                <a:cs typeface="Bitter"/>
                <a:sym typeface="Bitter"/>
              </a:rPr>
              <a:t> </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p:txBody>
      </p:sp>
      <p:sp>
        <p:nvSpPr>
          <p:cNvPr id="624" name="Google Shape;624;p55"/>
          <p:cNvSpPr txBox="1"/>
          <p:nvPr/>
        </p:nvSpPr>
        <p:spPr>
          <a:xfrm>
            <a:off x="643425" y="1771000"/>
            <a:ext cx="37758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Se destaca que gran parte del bienestar de los NNA depende no solo de la atención en la residencia, sino que también de los servicios que se deben asegurar para que los NNA puedan tener un desarrollo pleno y la garantía del ejercicio de sus derechos sociales. Muchas veces la presencia y disponibilidad de estos servicios se hace insuficiente para garantizar una protección integral para los NNA que han sido vulnerados en sus derechos.</a:t>
            </a:r>
            <a:endParaRPr sz="800">
              <a:solidFill>
                <a:srgbClr val="414140"/>
              </a:solidFill>
              <a:latin typeface="Montserrat"/>
              <a:ea typeface="Montserrat"/>
              <a:cs typeface="Montserrat"/>
              <a:sym typeface="Montserrat"/>
            </a:endParaRPr>
          </a:p>
        </p:txBody>
      </p:sp>
      <p:sp>
        <p:nvSpPr>
          <p:cNvPr id="625" name="Google Shape;625;p55"/>
          <p:cNvSpPr/>
          <p:nvPr/>
        </p:nvSpPr>
        <p:spPr>
          <a:xfrm>
            <a:off x="-130425" y="1376075"/>
            <a:ext cx="4549800" cy="269400"/>
          </a:xfrm>
          <a:prstGeom prst="rect">
            <a:avLst/>
          </a:prstGeom>
          <a:solidFill>
            <a:srgbClr val="DEF0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55"/>
          <p:cNvSpPr txBox="1"/>
          <p:nvPr/>
        </p:nvSpPr>
        <p:spPr>
          <a:xfrm>
            <a:off x="584174" y="13378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21217F"/>
                </a:solidFill>
                <a:latin typeface="Bitter"/>
                <a:ea typeface="Bitter"/>
                <a:cs typeface="Bitter"/>
                <a:sym typeface="Bitter"/>
              </a:rPr>
              <a:t>Deficiencias en la protección integral de los NNA</a:t>
            </a:r>
            <a:endParaRPr b="1" sz="1200">
              <a:solidFill>
                <a:srgbClr val="21217F"/>
              </a:solidFill>
              <a:latin typeface="Bitter"/>
              <a:ea typeface="Bitter"/>
              <a:cs typeface="Bitter"/>
              <a:sym typeface="Bitter"/>
            </a:endParaRPr>
          </a:p>
        </p:txBody>
      </p:sp>
      <p:sp>
        <p:nvSpPr>
          <p:cNvPr id="627" name="Google Shape;627;p55"/>
          <p:cNvSpPr txBox="1"/>
          <p:nvPr/>
        </p:nvSpPr>
        <p:spPr>
          <a:xfrm>
            <a:off x="584174" y="10850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1:</a:t>
            </a:r>
            <a:endParaRPr sz="1000">
              <a:solidFill>
                <a:srgbClr val="21217F"/>
              </a:solidFill>
              <a:latin typeface="Bitter"/>
              <a:ea typeface="Bitter"/>
              <a:cs typeface="Bitter"/>
              <a:sym typeface="Bitter"/>
            </a:endParaRPr>
          </a:p>
        </p:txBody>
      </p:sp>
      <p:sp>
        <p:nvSpPr>
          <p:cNvPr id="628" name="Google Shape;628;p55"/>
          <p:cNvSpPr/>
          <p:nvPr/>
        </p:nvSpPr>
        <p:spPr>
          <a:xfrm rot="10800000">
            <a:off x="4900200" y="1199250"/>
            <a:ext cx="3008700" cy="9876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55"/>
          <p:cNvSpPr/>
          <p:nvPr/>
        </p:nvSpPr>
        <p:spPr>
          <a:xfrm rot="10800000">
            <a:off x="5318825" y="2136641"/>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55"/>
          <p:cNvSpPr txBox="1"/>
          <p:nvPr/>
        </p:nvSpPr>
        <p:spPr>
          <a:xfrm>
            <a:off x="5082759" y="1321041"/>
            <a:ext cx="2643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800">
                <a:solidFill>
                  <a:srgbClr val="414140"/>
                </a:solidFill>
                <a:latin typeface="Montserrat"/>
                <a:ea typeface="Montserrat"/>
                <a:cs typeface="Montserrat"/>
                <a:sym typeface="Montserrat"/>
              </a:rPr>
              <a:t>“Las residencia es una especie de mito urbano. </a:t>
            </a:r>
            <a:endParaRPr b="1"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b="1" lang="es" sz="800">
                <a:solidFill>
                  <a:srgbClr val="414140"/>
                </a:solidFill>
                <a:latin typeface="Montserrat"/>
                <a:ea typeface="Montserrat"/>
                <a:cs typeface="Montserrat"/>
                <a:sym typeface="Montserrat"/>
              </a:rPr>
              <a:t>El resto de la población tiene una visión catastrófica. Yo soy la quitadora oficial de niños.”</a:t>
            </a:r>
            <a:endParaRPr b="1"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(Juana y José, institución de capacitación, más de 20 años de experiencia,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800">
              <a:solidFill>
                <a:srgbClr val="414140"/>
              </a:solidFill>
              <a:latin typeface="Montserrat"/>
              <a:ea typeface="Montserrat"/>
              <a:cs typeface="Montserrat"/>
              <a:sym typeface="Montserrat"/>
            </a:endParaRPr>
          </a:p>
        </p:txBody>
      </p:sp>
      <p:sp>
        <p:nvSpPr>
          <p:cNvPr id="631" name="Google Shape;631;p55"/>
          <p:cNvSpPr/>
          <p:nvPr/>
        </p:nvSpPr>
        <p:spPr>
          <a:xfrm rot="10800000">
            <a:off x="4900200" y="2456600"/>
            <a:ext cx="3008700" cy="16245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55"/>
          <p:cNvSpPr/>
          <p:nvPr/>
        </p:nvSpPr>
        <p:spPr>
          <a:xfrm rot="10800000">
            <a:off x="5318825" y="4030756"/>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55"/>
          <p:cNvSpPr txBox="1"/>
          <p:nvPr/>
        </p:nvSpPr>
        <p:spPr>
          <a:xfrm>
            <a:off x="5082759" y="2578341"/>
            <a:ext cx="2643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800">
                <a:solidFill>
                  <a:srgbClr val="414140"/>
                </a:solidFill>
                <a:latin typeface="Montserrat"/>
                <a:ea typeface="Montserrat"/>
                <a:cs typeface="Montserrat"/>
                <a:sym typeface="Montserrat"/>
              </a:rPr>
              <a:t>“Cambiar la conciencia, esto es comunitario, de que a mi esto tambien me responsabiliza. Se pueden inyectar lucas, pero qué más. Estas chicas ya se sienten excluidas, en todos lados les han dicho que no pueden y que no deben, todo el sistema. Son una causa, una carpeta, un cacho en el colegio. Como me han dicho muchas niñas a mi, tío, yo no sé pa qué estoy aquí.”</a:t>
            </a:r>
            <a:endParaRPr b="1"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(Jaime, director de residencia, 12 años de experiencia,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800">
              <a:solidFill>
                <a:srgbClr val="414140"/>
              </a:solidFill>
              <a:latin typeface="Montserrat"/>
              <a:ea typeface="Montserrat"/>
              <a:cs typeface="Montserrat"/>
              <a:sym typeface="Montserrat"/>
            </a:endParaRPr>
          </a:p>
        </p:txBody>
      </p:sp>
      <p:sp>
        <p:nvSpPr>
          <p:cNvPr id="634" name="Google Shape;634;p55"/>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38" name="Shape 638"/>
        <p:cNvGrpSpPr/>
        <p:nvPr/>
      </p:nvGrpSpPr>
      <p:grpSpPr>
        <a:xfrm>
          <a:off x="0" y="0"/>
          <a:ext cx="0" cy="0"/>
          <a:chOff x="0" y="0"/>
          <a:chExt cx="0" cy="0"/>
        </a:xfrm>
      </p:grpSpPr>
      <p:sp>
        <p:nvSpPr>
          <p:cNvPr id="639" name="Google Shape;639;p56"/>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640" name="Google Shape;640;p56"/>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34</a:t>
            </a:r>
            <a:endParaRPr sz="1500">
              <a:latin typeface="Bitter"/>
              <a:ea typeface="Bitter"/>
              <a:cs typeface="Bitter"/>
              <a:sym typeface="Bitter"/>
            </a:endParaRPr>
          </a:p>
        </p:txBody>
      </p:sp>
      <p:sp>
        <p:nvSpPr>
          <p:cNvPr id="641" name="Google Shape;641;p56"/>
          <p:cNvSpPr txBox="1"/>
          <p:nvPr/>
        </p:nvSpPr>
        <p:spPr>
          <a:xfrm>
            <a:off x="577175" y="229775"/>
            <a:ext cx="3676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s" sz="1200">
                <a:solidFill>
                  <a:srgbClr val="055CF2"/>
                </a:solidFill>
                <a:latin typeface="Bitter"/>
                <a:ea typeface="Bitter"/>
                <a:cs typeface="Bitter"/>
                <a:sym typeface="Bitter"/>
              </a:rPr>
              <a:t>4.1.2 Contexto político-social</a:t>
            </a:r>
            <a:r>
              <a:rPr b="1" i="1" lang="es" sz="1200">
                <a:solidFill>
                  <a:srgbClr val="055CF2"/>
                </a:solidFill>
                <a:latin typeface="Bitter"/>
                <a:ea typeface="Bitter"/>
                <a:cs typeface="Bitter"/>
                <a:sym typeface="Bitter"/>
              </a:rPr>
              <a:t> </a:t>
            </a:r>
            <a:endParaRPr b="1" i="1" sz="1200">
              <a:solidFill>
                <a:srgbClr val="055CF2"/>
              </a:solidFill>
              <a:latin typeface="Bitter"/>
              <a:ea typeface="Bitter"/>
              <a:cs typeface="Bitter"/>
              <a:sym typeface="Bitter"/>
            </a:endParaRPr>
          </a:p>
          <a:p>
            <a:pPr indent="0" lvl="0" marL="0" rtl="0" algn="l">
              <a:spcBef>
                <a:spcPts val="0"/>
              </a:spcBef>
              <a:spcAft>
                <a:spcPts val="0"/>
              </a:spcAft>
              <a:buClr>
                <a:schemeClr val="dk1"/>
              </a:buClr>
              <a:buSzPts val="1100"/>
              <a:buFont typeface="Arial"/>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
        <p:nvSpPr>
          <p:cNvPr id="642" name="Google Shape;642;p56"/>
          <p:cNvSpPr txBox="1"/>
          <p:nvPr/>
        </p:nvSpPr>
        <p:spPr>
          <a:xfrm>
            <a:off x="643275" y="1999600"/>
            <a:ext cx="37758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Existe una fuerte estigmatización social hacia las residencias, el trabajo que realizan, y los NNA que se encuentran institucionalizados, que se refleja en mitos y prejuicios en torno a la labor y los actores que conforman las residencias. Existe un imaginario en torno a las residencias que muchas veces es alimentado por desinformación en los medios de comunicación y la opinión pública.</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Además, ocurre una invisibilización de los problemas y necesidades que tienen los NNA que se encuentran en residencias, dadas las graves vulneraciones de derecho y el impacto de éstas, desde el resto de los sectores de la sociedad. Y muchas veces, cuando se traen a la agenda pública, se hace de forma adultocéntrica y politizada.</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643" name="Google Shape;643;p56"/>
          <p:cNvSpPr/>
          <p:nvPr/>
        </p:nvSpPr>
        <p:spPr>
          <a:xfrm>
            <a:off x="-130425" y="1376075"/>
            <a:ext cx="3869700" cy="489900"/>
          </a:xfrm>
          <a:prstGeom prst="rect">
            <a:avLst/>
          </a:prstGeom>
          <a:solidFill>
            <a:srgbClr val="DEF0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56"/>
          <p:cNvSpPr txBox="1"/>
          <p:nvPr/>
        </p:nvSpPr>
        <p:spPr>
          <a:xfrm>
            <a:off x="584174" y="13378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21217F"/>
                </a:solidFill>
                <a:latin typeface="Bitter"/>
                <a:ea typeface="Bitter"/>
                <a:cs typeface="Bitter"/>
                <a:sym typeface="Bitter"/>
              </a:rPr>
              <a:t>Estigmatización social de las residencias </a:t>
            </a:r>
            <a:endParaRPr b="1" sz="1200">
              <a:solidFill>
                <a:srgbClr val="21217F"/>
              </a:solidFill>
              <a:latin typeface="Bitter"/>
              <a:ea typeface="Bitter"/>
              <a:cs typeface="Bitter"/>
              <a:sym typeface="Bitter"/>
            </a:endParaRPr>
          </a:p>
          <a:p>
            <a:pPr indent="0" lvl="0" marL="0" rtl="0" algn="l">
              <a:lnSpc>
                <a:spcPct val="115000"/>
              </a:lnSpc>
              <a:spcBef>
                <a:spcPts val="0"/>
              </a:spcBef>
              <a:spcAft>
                <a:spcPts val="0"/>
              </a:spcAft>
              <a:buNone/>
            </a:pPr>
            <a:r>
              <a:rPr b="1" lang="es" sz="1200">
                <a:solidFill>
                  <a:srgbClr val="21217F"/>
                </a:solidFill>
                <a:latin typeface="Bitter"/>
                <a:ea typeface="Bitter"/>
                <a:cs typeface="Bitter"/>
                <a:sym typeface="Bitter"/>
              </a:rPr>
              <a:t>e invisibilización de los NNA</a:t>
            </a:r>
            <a:endParaRPr b="1" sz="1200">
              <a:solidFill>
                <a:srgbClr val="21217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21217F"/>
              </a:solidFill>
              <a:latin typeface="Bitter"/>
              <a:ea typeface="Bitter"/>
              <a:cs typeface="Bitter"/>
              <a:sym typeface="Bitter"/>
            </a:endParaRPr>
          </a:p>
        </p:txBody>
      </p:sp>
      <p:sp>
        <p:nvSpPr>
          <p:cNvPr id="645" name="Google Shape;645;p56"/>
          <p:cNvSpPr txBox="1"/>
          <p:nvPr/>
        </p:nvSpPr>
        <p:spPr>
          <a:xfrm>
            <a:off x="584174" y="10850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2:</a:t>
            </a:r>
            <a:endParaRPr sz="1000">
              <a:solidFill>
                <a:srgbClr val="21217F"/>
              </a:solidFill>
              <a:latin typeface="Bitter"/>
              <a:ea typeface="Bitter"/>
              <a:cs typeface="Bitter"/>
              <a:sym typeface="Bitter"/>
            </a:endParaRPr>
          </a:p>
        </p:txBody>
      </p:sp>
      <p:sp>
        <p:nvSpPr>
          <p:cNvPr id="646" name="Google Shape;646;p56"/>
          <p:cNvSpPr/>
          <p:nvPr/>
        </p:nvSpPr>
        <p:spPr>
          <a:xfrm rot="10800000">
            <a:off x="4900200" y="1427975"/>
            <a:ext cx="3008700" cy="8706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6"/>
          <p:cNvSpPr/>
          <p:nvPr/>
        </p:nvSpPr>
        <p:spPr>
          <a:xfrm rot="10800000">
            <a:off x="5318825" y="2280741"/>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56"/>
          <p:cNvSpPr txBox="1"/>
          <p:nvPr/>
        </p:nvSpPr>
        <p:spPr>
          <a:xfrm>
            <a:off x="5082759" y="1549641"/>
            <a:ext cx="2643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800">
                <a:solidFill>
                  <a:srgbClr val="414140"/>
                </a:solidFill>
                <a:latin typeface="Montserrat"/>
                <a:ea typeface="Montserrat"/>
                <a:cs typeface="Montserrat"/>
                <a:sym typeface="Montserrat"/>
              </a:rPr>
              <a:t>“Las residencia es una especie de mito urbano. El resto de la población tiene una visión catastrófica. Yo soy la quitadora oficial de niños.”</a:t>
            </a:r>
            <a:endParaRPr b="1"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(Paola, directora de residencia, 5 años de experiencia, 2020)</a:t>
            </a:r>
            <a:endParaRPr sz="800">
              <a:solidFill>
                <a:srgbClr val="414140"/>
              </a:solidFill>
              <a:latin typeface="Montserrat"/>
              <a:ea typeface="Montserrat"/>
              <a:cs typeface="Montserrat"/>
              <a:sym typeface="Montserrat"/>
            </a:endParaRPr>
          </a:p>
        </p:txBody>
      </p:sp>
      <p:sp>
        <p:nvSpPr>
          <p:cNvPr id="649" name="Google Shape;649;p56"/>
          <p:cNvSpPr/>
          <p:nvPr/>
        </p:nvSpPr>
        <p:spPr>
          <a:xfrm rot="10800000">
            <a:off x="4900200" y="2685375"/>
            <a:ext cx="3008700" cy="8460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56"/>
          <p:cNvSpPr/>
          <p:nvPr/>
        </p:nvSpPr>
        <p:spPr>
          <a:xfrm rot="10800000">
            <a:off x="5318825" y="3502791"/>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56"/>
          <p:cNvSpPr txBox="1"/>
          <p:nvPr/>
        </p:nvSpPr>
        <p:spPr>
          <a:xfrm>
            <a:off x="5082759" y="2806941"/>
            <a:ext cx="2643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800">
                <a:solidFill>
                  <a:srgbClr val="414140"/>
                </a:solidFill>
                <a:latin typeface="Montserrat"/>
                <a:ea typeface="Montserrat"/>
                <a:cs typeface="Montserrat"/>
                <a:sym typeface="Montserrat"/>
              </a:rPr>
              <a:t>“</a:t>
            </a:r>
            <a:r>
              <a:rPr b="1" lang="es" sz="800">
                <a:solidFill>
                  <a:srgbClr val="414140"/>
                </a:solidFill>
                <a:latin typeface="Montserrat"/>
                <a:ea typeface="Montserrat"/>
                <a:cs typeface="Montserrat"/>
                <a:sym typeface="Montserrat"/>
              </a:rPr>
              <a:t>No deberían ser estigmatizados, pero sí hoy día existe una diferencia entre nuestros niños y los del Sename, y no deberia ser asi.”</a:t>
            </a:r>
            <a:endParaRPr b="1"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(Elisa, mamá de egresada,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800">
              <a:solidFill>
                <a:srgbClr val="414140"/>
              </a:solidFill>
              <a:latin typeface="Montserrat"/>
              <a:ea typeface="Montserrat"/>
              <a:cs typeface="Montserrat"/>
              <a:sym typeface="Montserrat"/>
            </a:endParaRPr>
          </a:p>
        </p:txBody>
      </p:sp>
      <p:sp>
        <p:nvSpPr>
          <p:cNvPr id="652" name="Google Shape;652;p56"/>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56" name="Shape 656"/>
        <p:cNvGrpSpPr/>
        <p:nvPr/>
      </p:nvGrpSpPr>
      <p:grpSpPr>
        <a:xfrm>
          <a:off x="0" y="0"/>
          <a:ext cx="0" cy="0"/>
          <a:chOff x="0" y="0"/>
          <a:chExt cx="0" cy="0"/>
        </a:xfrm>
      </p:grpSpPr>
      <p:sp>
        <p:nvSpPr>
          <p:cNvPr id="657" name="Google Shape;657;p57"/>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658" name="Google Shape;658;p57"/>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35</a:t>
            </a:r>
            <a:endParaRPr sz="1500">
              <a:latin typeface="Bitter"/>
              <a:ea typeface="Bitter"/>
              <a:cs typeface="Bitter"/>
              <a:sym typeface="Bitter"/>
            </a:endParaRPr>
          </a:p>
        </p:txBody>
      </p:sp>
      <p:sp>
        <p:nvSpPr>
          <p:cNvPr id="659" name="Google Shape;659;p57"/>
          <p:cNvSpPr txBox="1"/>
          <p:nvPr/>
        </p:nvSpPr>
        <p:spPr>
          <a:xfrm>
            <a:off x="577175" y="229775"/>
            <a:ext cx="3676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s" sz="1200">
                <a:solidFill>
                  <a:srgbClr val="055CF2"/>
                </a:solidFill>
                <a:latin typeface="Bitter"/>
                <a:ea typeface="Bitter"/>
                <a:cs typeface="Bitter"/>
                <a:sym typeface="Bitter"/>
              </a:rPr>
              <a:t>4.1.2 Contexto político-social</a:t>
            </a:r>
            <a:r>
              <a:rPr b="1" i="1" lang="es" sz="1200">
                <a:solidFill>
                  <a:srgbClr val="055CF2"/>
                </a:solidFill>
                <a:latin typeface="Bitter"/>
                <a:ea typeface="Bitter"/>
                <a:cs typeface="Bitter"/>
                <a:sym typeface="Bitter"/>
              </a:rPr>
              <a:t> </a:t>
            </a:r>
            <a:endParaRPr b="1" i="1" sz="1200">
              <a:solidFill>
                <a:srgbClr val="055CF2"/>
              </a:solidFill>
              <a:latin typeface="Bitter"/>
              <a:ea typeface="Bitter"/>
              <a:cs typeface="Bitter"/>
              <a:sym typeface="Bitter"/>
            </a:endParaRPr>
          </a:p>
          <a:p>
            <a:pPr indent="0" lvl="0" marL="0" rtl="0" algn="l">
              <a:spcBef>
                <a:spcPts val="0"/>
              </a:spcBef>
              <a:spcAft>
                <a:spcPts val="0"/>
              </a:spcAft>
              <a:buClr>
                <a:schemeClr val="dk1"/>
              </a:buClr>
              <a:buSzPts val="1100"/>
              <a:buFont typeface="Arial"/>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
        <p:nvSpPr>
          <p:cNvPr id="660" name="Google Shape;660;p57"/>
          <p:cNvSpPr txBox="1"/>
          <p:nvPr/>
        </p:nvSpPr>
        <p:spPr>
          <a:xfrm>
            <a:off x="643275" y="1999600"/>
            <a:ext cx="37758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El sistema de protección de derechos de los NNA se maneja con escasos recursos económicos, lo cual afecta al sistema residencial en una serie de variables, como deficiencias de infraestructura, baja asignación por cada NNA, etc. Esto para los/as trabajadores/as de las residencias se traduce en que en general hay bajos sueldos y tampoco existen compensaciones o beneficios de otros tipos. </a:t>
            </a:r>
            <a:endParaRPr sz="800">
              <a:solidFill>
                <a:srgbClr val="414140"/>
              </a:solidFill>
              <a:latin typeface="Montserrat"/>
              <a:ea typeface="Montserrat"/>
              <a:cs typeface="Montserrat"/>
              <a:sym typeface="Montserrat"/>
            </a:endParaRPr>
          </a:p>
        </p:txBody>
      </p:sp>
      <p:sp>
        <p:nvSpPr>
          <p:cNvPr id="661" name="Google Shape;661;p57"/>
          <p:cNvSpPr/>
          <p:nvPr/>
        </p:nvSpPr>
        <p:spPr>
          <a:xfrm>
            <a:off x="-130425" y="1376075"/>
            <a:ext cx="4549500" cy="489900"/>
          </a:xfrm>
          <a:prstGeom prst="rect">
            <a:avLst/>
          </a:prstGeom>
          <a:solidFill>
            <a:srgbClr val="DEF0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57"/>
          <p:cNvSpPr txBox="1"/>
          <p:nvPr/>
        </p:nvSpPr>
        <p:spPr>
          <a:xfrm>
            <a:off x="584174" y="13378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21217F"/>
                </a:solidFill>
                <a:latin typeface="Bitter"/>
                <a:ea typeface="Bitter"/>
                <a:cs typeface="Bitter"/>
                <a:sym typeface="Bitter"/>
              </a:rPr>
              <a:t>Los pocos recursos en el sistema influyen en tener bajos sueldos y escasos beneficios</a:t>
            </a:r>
            <a:endParaRPr b="1" sz="1200">
              <a:solidFill>
                <a:srgbClr val="21217F"/>
              </a:solidFill>
              <a:latin typeface="Bitter"/>
              <a:ea typeface="Bitter"/>
              <a:cs typeface="Bitter"/>
              <a:sym typeface="Bitter"/>
            </a:endParaRPr>
          </a:p>
        </p:txBody>
      </p:sp>
      <p:sp>
        <p:nvSpPr>
          <p:cNvPr id="663" name="Google Shape;663;p57"/>
          <p:cNvSpPr txBox="1"/>
          <p:nvPr/>
        </p:nvSpPr>
        <p:spPr>
          <a:xfrm>
            <a:off x="584174" y="10850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3:</a:t>
            </a:r>
            <a:endParaRPr sz="1000">
              <a:solidFill>
                <a:srgbClr val="21217F"/>
              </a:solidFill>
              <a:latin typeface="Bitter"/>
              <a:ea typeface="Bitter"/>
              <a:cs typeface="Bitter"/>
              <a:sym typeface="Bitter"/>
            </a:endParaRPr>
          </a:p>
        </p:txBody>
      </p:sp>
      <p:sp>
        <p:nvSpPr>
          <p:cNvPr id="664" name="Google Shape;664;p57"/>
          <p:cNvSpPr/>
          <p:nvPr/>
        </p:nvSpPr>
        <p:spPr>
          <a:xfrm rot="10800000">
            <a:off x="4900200" y="1188275"/>
            <a:ext cx="3008700" cy="11103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57"/>
          <p:cNvSpPr/>
          <p:nvPr/>
        </p:nvSpPr>
        <p:spPr>
          <a:xfrm rot="10800000">
            <a:off x="5318825" y="2280741"/>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7"/>
          <p:cNvSpPr txBox="1"/>
          <p:nvPr/>
        </p:nvSpPr>
        <p:spPr>
          <a:xfrm>
            <a:off x="5041928" y="1365554"/>
            <a:ext cx="2787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800">
                <a:solidFill>
                  <a:srgbClr val="414140"/>
                </a:solidFill>
                <a:latin typeface="Montserrat"/>
                <a:ea typeface="Montserrat"/>
                <a:cs typeface="Montserrat"/>
                <a:sym typeface="Montserrat"/>
              </a:rPr>
              <a:t>“Si tuviéramos más plata, lo que haría sería ampliar el equipo, mejorar selección del equipo, equipo profesional permanente en las casas, formar a las ETD, una escuela permanente, subir los sueldos.”</a:t>
            </a:r>
            <a:endParaRPr b="1"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(Marcela, directora de residencia, más de 16 años de experiencia, 2020)</a:t>
            </a:r>
            <a:endParaRPr sz="600">
              <a:solidFill>
                <a:srgbClr val="414140"/>
              </a:solidFill>
              <a:latin typeface="Montserrat"/>
              <a:ea typeface="Montserrat"/>
              <a:cs typeface="Montserrat"/>
              <a:sym typeface="Montserrat"/>
            </a:endParaRPr>
          </a:p>
        </p:txBody>
      </p:sp>
      <p:sp>
        <p:nvSpPr>
          <p:cNvPr id="667" name="Google Shape;667;p57"/>
          <p:cNvSpPr/>
          <p:nvPr/>
        </p:nvSpPr>
        <p:spPr>
          <a:xfrm rot="10800000">
            <a:off x="4900200" y="2674275"/>
            <a:ext cx="3008700" cy="14667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57"/>
          <p:cNvSpPr/>
          <p:nvPr/>
        </p:nvSpPr>
        <p:spPr>
          <a:xfrm rot="10800000">
            <a:off x="5318825" y="4112391"/>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57"/>
          <p:cNvSpPr txBox="1"/>
          <p:nvPr/>
        </p:nvSpPr>
        <p:spPr>
          <a:xfrm>
            <a:off x="5082759" y="2806941"/>
            <a:ext cx="2643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800">
                <a:solidFill>
                  <a:srgbClr val="414140"/>
                </a:solidFill>
                <a:latin typeface="Montserrat"/>
                <a:ea typeface="Montserrat"/>
                <a:cs typeface="Montserrat"/>
                <a:sym typeface="Montserrat"/>
              </a:rPr>
              <a:t>“Necesitamos dupla senior, experimentados con habilidades clínicas, y ellos cobran de 1,5 MM para arriba. entonces contratamos gente con cursos pero que le falta experiencia. ‘No puedes pedirle a un ingeniero de la Nasa con sueldo de garzón’ pero ante eso hay que estudiar los riesgos de contratar gente con menos experiencia.”</a:t>
            </a:r>
            <a:endParaRPr b="1"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(Maricel, encargada de capacitación OCA,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800">
              <a:solidFill>
                <a:srgbClr val="414140"/>
              </a:solidFill>
              <a:latin typeface="Montserrat"/>
              <a:ea typeface="Montserrat"/>
              <a:cs typeface="Montserrat"/>
              <a:sym typeface="Montserrat"/>
            </a:endParaRPr>
          </a:p>
        </p:txBody>
      </p:sp>
      <p:sp>
        <p:nvSpPr>
          <p:cNvPr id="670" name="Google Shape;670;p57"/>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74" name="Shape 674"/>
        <p:cNvGrpSpPr/>
        <p:nvPr/>
      </p:nvGrpSpPr>
      <p:grpSpPr>
        <a:xfrm>
          <a:off x="0" y="0"/>
          <a:ext cx="0" cy="0"/>
          <a:chOff x="0" y="0"/>
          <a:chExt cx="0" cy="0"/>
        </a:xfrm>
      </p:grpSpPr>
      <p:sp>
        <p:nvSpPr>
          <p:cNvPr id="675" name="Google Shape;675;p58"/>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676" name="Google Shape;676;p58"/>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36</a:t>
            </a:r>
            <a:endParaRPr sz="1500">
              <a:latin typeface="Bitter"/>
              <a:ea typeface="Bitter"/>
              <a:cs typeface="Bitter"/>
              <a:sym typeface="Bitter"/>
            </a:endParaRPr>
          </a:p>
        </p:txBody>
      </p:sp>
      <p:sp>
        <p:nvSpPr>
          <p:cNvPr id="677" name="Google Shape;677;p58"/>
          <p:cNvSpPr txBox="1"/>
          <p:nvPr/>
        </p:nvSpPr>
        <p:spPr>
          <a:xfrm>
            <a:off x="577175" y="229775"/>
            <a:ext cx="3676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s" sz="1200">
                <a:solidFill>
                  <a:srgbClr val="055CF2"/>
                </a:solidFill>
                <a:latin typeface="Bitter"/>
                <a:ea typeface="Bitter"/>
                <a:cs typeface="Bitter"/>
                <a:sym typeface="Bitter"/>
              </a:rPr>
              <a:t>4.1.2 Contexto político-social</a:t>
            </a:r>
            <a:r>
              <a:rPr b="1" i="1" lang="es" sz="1200">
                <a:solidFill>
                  <a:srgbClr val="055CF2"/>
                </a:solidFill>
                <a:latin typeface="Bitter"/>
                <a:ea typeface="Bitter"/>
                <a:cs typeface="Bitter"/>
                <a:sym typeface="Bitter"/>
              </a:rPr>
              <a:t> </a:t>
            </a:r>
            <a:endParaRPr b="1" i="1" sz="1200">
              <a:solidFill>
                <a:srgbClr val="055CF2"/>
              </a:solidFill>
              <a:latin typeface="Bitter"/>
              <a:ea typeface="Bitter"/>
              <a:cs typeface="Bitter"/>
              <a:sym typeface="Bitter"/>
            </a:endParaRPr>
          </a:p>
          <a:p>
            <a:pPr indent="0" lvl="0" marL="0" rtl="0" algn="l">
              <a:spcBef>
                <a:spcPts val="0"/>
              </a:spcBef>
              <a:spcAft>
                <a:spcPts val="0"/>
              </a:spcAft>
              <a:buClr>
                <a:schemeClr val="dk1"/>
              </a:buClr>
              <a:buSzPts val="1100"/>
              <a:buFont typeface="Arial"/>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
        <p:nvSpPr>
          <p:cNvPr id="678" name="Google Shape;678;p58"/>
          <p:cNvSpPr txBox="1"/>
          <p:nvPr/>
        </p:nvSpPr>
        <p:spPr>
          <a:xfrm>
            <a:off x="643275" y="2083964"/>
            <a:ext cx="37758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La oferta actual del sistema de cuidado alternativo - conformado por las administraciones directas y las que ejecutan las OCAS - debe responder a la demanda que proviene de las medidas de protección dictadas por los tribunales, sin tener necesariamente las competencias y las capacidades para atender determinados niveles de complejidades y necesidades de cuidado que tienen esos NNA; dificultando el resguardo de sus derechos. Por ejemplo, es difícil para la oferta actual hacerse cargo de NNA con problemas psiquiátricos severos, o de responsabilizarse por más NNA fuera de sus cupos, pero se ven en la obligación de hacerlo al no existir más oferta especializada.</a:t>
            </a:r>
            <a:endParaRPr sz="800">
              <a:solidFill>
                <a:srgbClr val="414140"/>
              </a:solidFill>
              <a:latin typeface="Montserrat"/>
              <a:ea typeface="Montserrat"/>
              <a:cs typeface="Montserrat"/>
              <a:sym typeface="Montserrat"/>
            </a:endParaRPr>
          </a:p>
        </p:txBody>
      </p:sp>
      <p:sp>
        <p:nvSpPr>
          <p:cNvPr id="679" name="Google Shape;679;p58"/>
          <p:cNvSpPr/>
          <p:nvPr/>
        </p:nvSpPr>
        <p:spPr>
          <a:xfrm>
            <a:off x="-130425" y="1223675"/>
            <a:ext cx="4549500" cy="726600"/>
          </a:xfrm>
          <a:prstGeom prst="rect">
            <a:avLst/>
          </a:prstGeom>
          <a:solidFill>
            <a:srgbClr val="DEF0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58"/>
          <p:cNvSpPr txBox="1"/>
          <p:nvPr/>
        </p:nvSpPr>
        <p:spPr>
          <a:xfrm>
            <a:off x="584174" y="1185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21217F"/>
                </a:solidFill>
                <a:latin typeface="Bitter"/>
                <a:ea typeface="Bitter"/>
                <a:cs typeface="Bitter"/>
                <a:sym typeface="Bitter"/>
              </a:rPr>
              <a:t>Sistema de cuidado alternativo no cuenta con la diversidad de oferta adecuada para responder a las necesidades y características de los NNA</a:t>
            </a:r>
            <a:endParaRPr b="1" sz="1200">
              <a:solidFill>
                <a:srgbClr val="21217F"/>
              </a:solidFill>
              <a:latin typeface="Bitter"/>
              <a:ea typeface="Bitter"/>
              <a:cs typeface="Bitter"/>
              <a:sym typeface="Bitter"/>
            </a:endParaRPr>
          </a:p>
        </p:txBody>
      </p:sp>
      <p:sp>
        <p:nvSpPr>
          <p:cNvPr id="681" name="Google Shape;681;p58"/>
          <p:cNvSpPr txBox="1"/>
          <p:nvPr/>
        </p:nvSpPr>
        <p:spPr>
          <a:xfrm>
            <a:off x="584174" y="9326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4:</a:t>
            </a:r>
            <a:endParaRPr sz="1000">
              <a:solidFill>
                <a:srgbClr val="21217F"/>
              </a:solidFill>
              <a:latin typeface="Bitter"/>
              <a:ea typeface="Bitter"/>
              <a:cs typeface="Bitter"/>
              <a:sym typeface="Bitter"/>
            </a:endParaRPr>
          </a:p>
        </p:txBody>
      </p:sp>
      <p:sp>
        <p:nvSpPr>
          <p:cNvPr id="682" name="Google Shape;682;p58"/>
          <p:cNvSpPr/>
          <p:nvPr/>
        </p:nvSpPr>
        <p:spPr>
          <a:xfrm rot="10800000">
            <a:off x="4900200" y="426275"/>
            <a:ext cx="3008700" cy="11103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58"/>
          <p:cNvSpPr/>
          <p:nvPr/>
        </p:nvSpPr>
        <p:spPr>
          <a:xfrm rot="10800000">
            <a:off x="5318825" y="1518741"/>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58"/>
          <p:cNvSpPr txBox="1"/>
          <p:nvPr/>
        </p:nvSpPr>
        <p:spPr>
          <a:xfrm>
            <a:off x="5041928" y="603554"/>
            <a:ext cx="2787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800">
                <a:solidFill>
                  <a:srgbClr val="414140"/>
                </a:solidFill>
                <a:latin typeface="Montserrat"/>
                <a:ea typeface="Montserrat"/>
                <a:cs typeface="Montserrat"/>
                <a:sym typeface="Montserrat"/>
              </a:rPr>
              <a:t>”Los niños que ingresan están muy dañados, llevan un historial inmenso de vulneraciones, algunos institucionalizados mucho tiempo y uno se cuestiona por qué acá no se trabajó la adopción.”</a:t>
            </a:r>
            <a:endParaRPr b="1"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(Náyade, trabajadora social, 7 años de experiencia, 2020)</a:t>
            </a:r>
            <a:endParaRPr sz="600">
              <a:solidFill>
                <a:srgbClr val="414140"/>
              </a:solidFill>
              <a:latin typeface="Montserrat"/>
              <a:ea typeface="Montserrat"/>
              <a:cs typeface="Montserrat"/>
              <a:sym typeface="Montserrat"/>
            </a:endParaRPr>
          </a:p>
        </p:txBody>
      </p:sp>
      <p:sp>
        <p:nvSpPr>
          <p:cNvPr id="685" name="Google Shape;685;p58"/>
          <p:cNvSpPr/>
          <p:nvPr/>
        </p:nvSpPr>
        <p:spPr>
          <a:xfrm rot="10800000">
            <a:off x="4900200" y="1759925"/>
            <a:ext cx="3008700" cy="13224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58"/>
          <p:cNvSpPr/>
          <p:nvPr/>
        </p:nvSpPr>
        <p:spPr>
          <a:xfrm rot="10800000">
            <a:off x="5318825" y="3042891"/>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58"/>
          <p:cNvSpPr txBox="1"/>
          <p:nvPr/>
        </p:nvSpPr>
        <p:spPr>
          <a:xfrm>
            <a:off x="5082759" y="1892541"/>
            <a:ext cx="2643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800">
                <a:solidFill>
                  <a:srgbClr val="414140"/>
                </a:solidFill>
                <a:latin typeface="Montserrat"/>
                <a:ea typeface="Montserrat"/>
                <a:cs typeface="Montserrat"/>
                <a:sym typeface="Montserrat"/>
              </a:rPr>
              <a:t>”Nosotros somos protección simple, pero te mandan niños con problemas psiquiátricos, que vienen a vulnerar a otros chicos. Y te lo mandan acá y ni siquiera te preguntan, ni siquiera te llaman, entonces esas faltas de respeto. No por una falta del Sename, van a colapsar el sistema.”</a:t>
            </a:r>
            <a:endParaRPr b="1"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(Ema, directora de residencia, 21 años de experiencia, 2020)</a:t>
            </a:r>
            <a:endParaRPr sz="800">
              <a:solidFill>
                <a:srgbClr val="414140"/>
              </a:solidFill>
              <a:latin typeface="Montserrat"/>
              <a:ea typeface="Montserrat"/>
              <a:cs typeface="Montserrat"/>
              <a:sym typeface="Montserrat"/>
            </a:endParaRPr>
          </a:p>
        </p:txBody>
      </p:sp>
      <p:sp>
        <p:nvSpPr>
          <p:cNvPr id="688" name="Google Shape;688;p58"/>
          <p:cNvSpPr/>
          <p:nvPr/>
        </p:nvSpPr>
        <p:spPr>
          <a:xfrm rot="10800000">
            <a:off x="726600" y="3817125"/>
            <a:ext cx="7182300" cy="10206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58"/>
          <p:cNvSpPr/>
          <p:nvPr/>
        </p:nvSpPr>
        <p:spPr>
          <a:xfrm>
            <a:off x="5318825" y="3630816"/>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58"/>
          <p:cNvSpPr txBox="1"/>
          <p:nvPr/>
        </p:nvSpPr>
        <p:spPr>
          <a:xfrm>
            <a:off x="1037000" y="3923700"/>
            <a:ext cx="66894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“Hay niñas de 11 que requieren un espacio mejor acondicionado, donde se pueda hacer una contención física, medicamentosa, etc. Nosotros no estamos preparados para eso, y no hay oferta programática para esos niños y por eso terminan en estos espacios y cuando ocurren crisis terminan ingresados en psiquiatría corta estadía, pero no es permanente. El desafío de sename es crear espacios acorde con las complejidades mayores de estos nuevos niños. El perfil y grado de daño es otro dada la realidad del país (...) Lo que hemos hecho es pelotear al niño de una residencia a otra, no por problemas del niño, es porque nosotros no podemos responder.”</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(Daniel, psicólogo, más de 3 años de experiencia, 2020)</a:t>
            </a:r>
            <a:endParaRPr sz="600">
              <a:solidFill>
                <a:srgbClr val="414140"/>
              </a:solidFill>
              <a:latin typeface="Montserrat"/>
              <a:ea typeface="Montserrat"/>
              <a:cs typeface="Montserrat"/>
              <a:sym typeface="Montserrat"/>
            </a:endParaRPr>
          </a:p>
        </p:txBody>
      </p:sp>
      <p:sp>
        <p:nvSpPr>
          <p:cNvPr id="691" name="Google Shape;691;p58"/>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95" name="Shape 695"/>
        <p:cNvGrpSpPr/>
        <p:nvPr/>
      </p:nvGrpSpPr>
      <p:grpSpPr>
        <a:xfrm>
          <a:off x="0" y="0"/>
          <a:ext cx="0" cy="0"/>
          <a:chOff x="0" y="0"/>
          <a:chExt cx="0" cy="0"/>
        </a:xfrm>
      </p:grpSpPr>
      <p:pic>
        <p:nvPicPr>
          <p:cNvPr id="696" name="Google Shape;696;p59"/>
          <p:cNvPicPr preferRelativeResize="0"/>
          <p:nvPr/>
        </p:nvPicPr>
        <p:blipFill rotWithShape="1">
          <a:blip r:embed="rId3">
            <a:alphaModFix/>
          </a:blip>
          <a:srcRect b="0" l="0" r="28145" t="0"/>
          <a:stretch/>
        </p:blipFill>
        <p:spPr>
          <a:xfrm>
            <a:off x="386325" y="633450"/>
            <a:ext cx="3713701" cy="3876299"/>
          </a:xfrm>
          <a:prstGeom prst="rect">
            <a:avLst/>
          </a:prstGeom>
          <a:noFill/>
          <a:ln>
            <a:noFill/>
          </a:ln>
        </p:spPr>
      </p:pic>
      <p:sp>
        <p:nvSpPr>
          <p:cNvPr id="697" name="Google Shape;697;p59"/>
          <p:cNvSpPr/>
          <p:nvPr/>
        </p:nvSpPr>
        <p:spPr>
          <a:xfrm>
            <a:off x="8777289" y="295851"/>
            <a:ext cx="66000" cy="660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698" name="Google Shape;698;p59"/>
          <p:cNvSpPr txBox="1"/>
          <p:nvPr/>
        </p:nvSpPr>
        <p:spPr>
          <a:xfrm>
            <a:off x="4369650" y="1382150"/>
            <a:ext cx="3345600" cy="417300"/>
          </a:xfrm>
          <a:prstGeom prst="rect">
            <a:avLst/>
          </a:prstGeom>
          <a:noFill/>
          <a:ln>
            <a:noFill/>
          </a:ln>
        </p:spPr>
        <p:txBody>
          <a:bodyPr anchorCtr="0" anchor="t" bIns="0" lIns="0" spcFirstLastPara="1" rIns="0" wrap="square" tIns="5775">
            <a:noAutofit/>
          </a:bodyPr>
          <a:lstStyle/>
          <a:p>
            <a:pPr indent="0" lvl="0" marL="0" rtl="0" algn="l">
              <a:lnSpc>
                <a:spcPct val="115000"/>
              </a:lnSpc>
              <a:spcBef>
                <a:spcPts val="100"/>
              </a:spcBef>
              <a:spcAft>
                <a:spcPts val="0"/>
              </a:spcAft>
              <a:buNone/>
            </a:pPr>
            <a:r>
              <a:rPr b="1" lang="es" sz="3000">
                <a:solidFill>
                  <a:srgbClr val="055CF2"/>
                </a:solidFill>
                <a:latin typeface="Bitter"/>
                <a:ea typeface="Bitter"/>
                <a:cs typeface="Bitter"/>
                <a:sym typeface="Bitter"/>
              </a:rPr>
              <a:t>4.2.</a:t>
            </a:r>
            <a:endParaRPr b="1" sz="3000">
              <a:solidFill>
                <a:srgbClr val="055CF2"/>
              </a:solidFill>
              <a:latin typeface="Bitter"/>
              <a:ea typeface="Bitter"/>
              <a:cs typeface="Bitter"/>
              <a:sym typeface="Bitter"/>
            </a:endParaRPr>
          </a:p>
          <a:p>
            <a:pPr indent="0" lvl="0" marL="0" rtl="0" algn="l">
              <a:lnSpc>
                <a:spcPct val="115000"/>
              </a:lnSpc>
              <a:spcBef>
                <a:spcPts val="100"/>
              </a:spcBef>
              <a:spcAft>
                <a:spcPts val="0"/>
              </a:spcAft>
              <a:buNone/>
            </a:pPr>
            <a:r>
              <a:rPr b="1" lang="es" sz="3000">
                <a:solidFill>
                  <a:srgbClr val="055CF2"/>
                </a:solidFill>
                <a:latin typeface="Bitter"/>
                <a:ea typeface="Bitter"/>
                <a:cs typeface="Bitter"/>
                <a:sym typeface="Bitter"/>
              </a:rPr>
              <a:t>Contexto</a:t>
            </a:r>
            <a:endParaRPr b="1" sz="3000">
              <a:solidFill>
                <a:srgbClr val="055CF2"/>
              </a:solidFill>
              <a:latin typeface="Bitter"/>
              <a:ea typeface="Bitter"/>
              <a:cs typeface="Bitter"/>
              <a:sym typeface="Bitter"/>
            </a:endParaRPr>
          </a:p>
          <a:p>
            <a:pPr indent="0" lvl="0" marL="0" rtl="0" algn="l">
              <a:lnSpc>
                <a:spcPct val="115000"/>
              </a:lnSpc>
              <a:spcBef>
                <a:spcPts val="100"/>
              </a:spcBef>
              <a:spcAft>
                <a:spcPts val="0"/>
              </a:spcAft>
              <a:buNone/>
            </a:pPr>
            <a:r>
              <a:rPr b="1" lang="es" sz="3000">
                <a:solidFill>
                  <a:srgbClr val="055CF2"/>
                </a:solidFill>
                <a:latin typeface="Bitter"/>
                <a:ea typeface="Bitter"/>
                <a:cs typeface="Bitter"/>
                <a:sym typeface="Bitter"/>
              </a:rPr>
              <a:t>de las residencias </a:t>
            </a:r>
            <a:endParaRPr b="1" sz="3000">
              <a:solidFill>
                <a:srgbClr val="055CF2"/>
              </a:solidFill>
              <a:latin typeface="Bitter"/>
              <a:ea typeface="Bitter"/>
              <a:cs typeface="Bitter"/>
              <a:sym typeface="Bitter"/>
            </a:endParaRPr>
          </a:p>
          <a:p>
            <a:pPr indent="0" lvl="0" marL="0" marR="0" rtl="0" algn="l">
              <a:lnSpc>
                <a:spcPct val="100000"/>
              </a:lnSpc>
              <a:spcBef>
                <a:spcPts val="0"/>
              </a:spcBef>
              <a:spcAft>
                <a:spcPts val="0"/>
              </a:spcAft>
              <a:buNone/>
            </a:pPr>
            <a:r>
              <a:t/>
            </a:r>
            <a:endParaRPr i="1" sz="3000">
              <a:solidFill>
                <a:srgbClr val="055CF2"/>
              </a:solidFill>
              <a:latin typeface="Bitter"/>
              <a:ea typeface="Bitter"/>
              <a:cs typeface="Bitter"/>
              <a:sym typeface="Bitter"/>
            </a:endParaRPr>
          </a:p>
        </p:txBody>
      </p:sp>
      <p:sp>
        <p:nvSpPr>
          <p:cNvPr id="699" name="Google Shape;699;p59"/>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37</a:t>
            </a:r>
            <a:endParaRPr sz="1500">
              <a:latin typeface="Bitter"/>
              <a:ea typeface="Bitter"/>
              <a:cs typeface="Bitter"/>
              <a:sym typeface="Bitter"/>
            </a:endParaRPr>
          </a:p>
        </p:txBody>
      </p:sp>
      <p:sp>
        <p:nvSpPr>
          <p:cNvPr id="700" name="Google Shape;700;p59"/>
          <p:cNvSpPr/>
          <p:nvPr/>
        </p:nvSpPr>
        <p:spPr>
          <a:xfrm>
            <a:off x="3743325" y="1016876"/>
            <a:ext cx="857818" cy="0"/>
          </a:xfrm>
          <a:custGeom>
            <a:rect b="b" l="l" r="r" t="t"/>
            <a:pathLst>
              <a:path extrusionOk="0" h="120000" w="1885315">
                <a:moveTo>
                  <a:pt x="0" y="0"/>
                </a:moveTo>
                <a:lnTo>
                  <a:pt x="1884759" y="0"/>
                </a:lnTo>
              </a:path>
            </a:pathLst>
          </a:custGeom>
          <a:noFill/>
          <a:ln cap="flat" cmpd="sng" w="83750">
            <a:solidFill>
              <a:srgbClr val="E5FF63"/>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01" name="Google Shape;701;p59"/>
          <p:cNvSpPr txBox="1"/>
          <p:nvPr/>
        </p:nvSpPr>
        <p:spPr>
          <a:xfrm>
            <a:off x="4369650" y="3180478"/>
            <a:ext cx="3231300" cy="8124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lang="es" sz="1000">
                <a:solidFill>
                  <a:srgbClr val="888888"/>
                </a:solidFill>
                <a:latin typeface="Bitter"/>
                <a:ea typeface="Bitter"/>
                <a:cs typeface="Bitter"/>
                <a:sym typeface="Bitter"/>
              </a:rPr>
              <a:t>En esta sección se detallan los hallazgos encontrados en el nivel de las residencias a partir del levantamiento de información, junto con los antecedentes que los ponen en contexto y ayudan a entenderlos. </a:t>
            </a:r>
            <a:endParaRPr sz="1000">
              <a:solidFill>
                <a:srgbClr val="888888"/>
              </a:solidFill>
              <a:latin typeface="Bitter"/>
              <a:ea typeface="Bitter"/>
              <a:cs typeface="Bitter"/>
              <a:sym typeface="Bitter"/>
            </a:endParaRPr>
          </a:p>
        </p:txBody>
      </p:sp>
      <p:sp>
        <p:nvSpPr>
          <p:cNvPr id="702" name="Google Shape;702;p59"/>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Resultados de la investigación:</a:t>
            </a:r>
            <a:endParaRPr b="1" i="1" sz="1200">
              <a:solidFill>
                <a:srgbClr val="055CF2"/>
              </a:solidFill>
              <a:latin typeface="Bitter"/>
              <a:ea typeface="Bitter"/>
              <a:cs typeface="Bitter"/>
              <a:sym typeface="Bitter"/>
            </a:endParaRPr>
          </a:p>
        </p:txBody>
      </p:sp>
      <p:sp>
        <p:nvSpPr>
          <p:cNvPr id="703" name="Google Shape;703;p59"/>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5FF63"/>
        </a:solidFill>
      </p:bgPr>
    </p:bg>
    <p:spTree>
      <p:nvGrpSpPr>
        <p:cNvPr id="707" name="Shape 707"/>
        <p:cNvGrpSpPr/>
        <p:nvPr/>
      </p:nvGrpSpPr>
      <p:grpSpPr>
        <a:xfrm>
          <a:off x="0" y="0"/>
          <a:ext cx="0" cy="0"/>
          <a:chOff x="0" y="0"/>
          <a:chExt cx="0" cy="0"/>
        </a:xfrm>
      </p:grpSpPr>
      <p:sp>
        <p:nvSpPr>
          <p:cNvPr id="708" name="Google Shape;708;p60"/>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Resultados de la investigación:</a:t>
            </a:r>
            <a:endParaRPr b="1" i="1" sz="1200">
              <a:solidFill>
                <a:srgbClr val="055CF2"/>
              </a:solidFill>
              <a:latin typeface="Bitter"/>
              <a:ea typeface="Bitter"/>
              <a:cs typeface="Bitter"/>
              <a:sym typeface="Bitter"/>
            </a:endParaRPr>
          </a:p>
        </p:txBody>
      </p:sp>
      <p:sp>
        <p:nvSpPr>
          <p:cNvPr id="709" name="Google Shape;709;p60"/>
          <p:cNvSpPr txBox="1"/>
          <p:nvPr/>
        </p:nvSpPr>
        <p:spPr>
          <a:xfrm>
            <a:off x="8571949" y="4577325"/>
            <a:ext cx="3000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20A66"/>
                </a:solidFill>
                <a:latin typeface="Bitter"/>
                <a:ea typeface="Bitter"/>
                <a:cs typeface="Bitter"/>
                <a:sym typeface="Bitter"/>
              </a:rPr>
              <a:t>38</a:t>
            </a:r>
            <a:endParaRPr sz="1500">
              <a:solidFill>
                <a:srgbClr val="F20A66"/>
              </a:solidFill>
              <a:latin typeface="Bitter"/>
              <a:ea typeface="Bitter"/>
              <a:cs typeface="Bitter"/>
              <a:sym typeface="Bitter"/>
            </a:endParaRPr>
          </a:p>
        </p:txBody>
      </p:sp>
      <p:sp>
        <p:nvSpPr>
          <p:cNvPr id="710" name="Google Shape;710;p60"/>
          <p:cNvSpPr/>
          <p:nvPr/>
        </p:nvSpPr>
        <p:spPr>
          <a:xfrm>
            <a:off x="8761375" y="254600"/>
            <a:ext cx="57300" cy="57300"/>
          </a:xfrm>
          <a:prstGeom prst="ellipse">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60"/>
          <p:cNvSpPr/>
          <p:nvPr/>
        </p:nvSpPr>
        <p:spPr>
          <a:xfrm>
            <a:off x="-634800" y="1047400"/>
            <a:ext cx="3753300" cy="3753300"/>
          </a:xfrm>
          <a:prstGeom prst="ellipse">
            <a:avLst/>
          </a:prstGeom>
          <a:solidFill>
            <a:srgbClr val="E5FF63"/>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60"/>
          <p:cNvSpPr/>
          <p:nvPr/>
        </p:nvSpPr>
        <p:spPr>
          <a:xfrm>
            <a:off x="-214923" y="1467277"/>
            <a:ext cx="2913600" cy="2913600"/>
          </a:xfrm>
          <a:prstGeom prst="ellipse">
            <a:avLst/>
          </a:prstGeom>
          <a:solidFill>
            <a:srgbClr val="202F66"/>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60"/>
          <p:cNvSpPr/>
          <p:nvPr/>
        </p:nvSpPr>
        <p:spPr>
          <a:xfrm>
            <a:off x="243187" y="1925415"/>
            <a:ext cx="1997400" cy="1997400"/>
          </a:xfrm>
          <a:prstGeom prst="ellipse">
            <a:avLst/>
          </a:prstGeom>
          <a:solidFill>
            <a:srgbClr val="E5FF63"/>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60"/>
          <p:cNvSpPr/>
          <p:nvPr/>
        </p:nvSpPr>
        <p:spPr>
          <a:xfrm>
            <a:off x="765670" y="2447870"/>
            <a:ext cx="952500" cy="952500"/>
          </a:xfrm>
          <a:prstGeom prst="ellipse">
            <a:avLst/>
          </a:prstGeom>
          <a:solidFill>
            <a:srgbClr val="E5FF63"/>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60"/>
          <p:cNvSpPr txBox="1"/>
          <p:nvPr/>
        </p:nvSpPr>
        <p:spPr>
          <a:xfrm>
            <a:off x="4071425" y="2203478"/>
            <a:ext cx="3231300" cy="8124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lang="es" sz="1000">
                <a:solidFill>
                  <a:srgbClr val="414140"/>
                </a:solidFill>
                <a:latin typeface="Bitter"/>
                <a:ea typeface="Bitter"/>
                <a:cs typeface="Bitter"/>
                <a:sym typeface="Bitter"/>
              </a:rPr>
              <a:t>Referido al contexto en el que se enmarca el sistema de protección de infancia y los derechos de niños, niñas y adolescentes. </a:t>
            </a:r>
            <a:endParaRPr sz="1000">
              <a:solidFill>
                <a:srgbClr val="414140"/>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000">
              <a:solidFill>
                <a:srgbClr val="414140"/>
              </a:solidFill>
              <a:latin typeface="Bitter"/>
              <a:ea typeface="Bitter"/>
              <a:cs typeface="Bitter"/>
              <a:sym typeface="Bitter"/>
            </a:endParaRPr>
          </a:p>
          <a:p>
            <a:pPr indent="0" lvl="0" marL="0" marR="0" rtl="0" algn="l">
              <a:lnSpc>
                <a:spcPct val="115000"/>
              </a:lnSpc>
              <a:spcBef>
                <a:spcPts val="100"/>
              </a:spcBef>
              <a:spcAft>
                <a:spcPts val="0"/>
              </a:spcAft>
              <a:buNone/>
            </a:pPr>
            <a:r>
              <a:rPr lang="es" sz="1000">
                <a:solidFill>
                  <a:srgbClr val="414140"/>
                </a:solidFill>
                <a:latin typeface="Bitter"/>
                <a:ea typeface="Bitter"/>
                <a:cs typeface="Bitter"/>
                <a:sym typeface="Bitter"/>
              </a:rPr>
              <a:t>En este nivel se observan hitos y medidas políticas y sociales en relación a la niñez y vulneración de derechos de los niños en Chile.</a:t>
            </a:r>
            <a:endParaRPr sz="1000">
              <a:solidFill>
                <a:srgbClr val="414140"/>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000">
              <a:solidFill>
                <a:srgbClr val="414140"/>
              </a:solidFill>
              <a:latin typeface="Bitter"/>
              <a:ea typeface="Bitter"/>
              <a:cs typeface="Bitter"/>
              <a:sym typeface="Bitter"/>
            </a:endParaRPr>
          </a:p>
        </p:txBody>
      </p:sp>
      <p:cxnSp>
        <p:nvCxnSpPr>
          <p:cNvPr id="716" name="Google Shape;716;p60"/>
          <p:cNvCxnSpPr/>
          <p:nvPr/>
        </p:nvCxnSpPr>
        <p:spPr>
          <a:xfrm>
            <a:off x="2316786" y="1945200"/>
            <a:ext cx="1548300" cy="0"/>
          </a:xfrm>
          <a:prstGeom prst="straightConnector1">
            <a:avLst/>
          </a:prstGeom>
          <a:noFill/>
          <a:ln cap="flat" cmpd="sng" w="19050">
            <a:solidFill>
              <a:srgbClr val="055CF2"/>
            </a:solidFill>
            <a:prstDash val="solid"/>
            <a:round/>
            <a:headEnd len="med" w="med" type="none"/>
            <a:tailEnd len="med" w="med" type="oval"/>
          </a:ln>
        </p:spPr>
      </p:cxnSp>
      <p:sp>
        <p:nvSpPr>
          <p:cNvPr id="717" name="Google Shape;717;p60"/>
          <p:cNvSpPr txBox="1"/>
          <p:nvPr/>
        </p:nvSpPr>
        <p:spPr>
          <a:xfrm>
            <a:off x="4071425" y="1963366"/>
            <a:ext cx="2712600" cy="190800"/>
          </a:xfrm>
          <a:prstGeom prst="rect">
            <a:avLst/>
          </a:prstGeom>
          <a:noFill/>
          <a:ln>
            <a:noFill/>
          </a:ln>
        </p:spPr>
        <p:txBody>
          <a:bodyPr anchorCtr="0" anchor="ctr" bIns="0" lIns="0" spcFirstLastPara="1" rIns="0" wrap="square" tIns="26550">
            <a:noAutofit/>
          </a:bodyPr>
          <a:lstStyle/>
          <a:p>
            <a:pPr indent="0" lvl="0" marL="0" marR="0" rtl="0" algn="l">
              <a:lnSpc>
                <a:spcPct val="115000"/>
              </a:lnSpc>
              <a:spcBef>
                <a:spcPts val="100"/>
              </a:spcBef>
              <a:spcAft>
                <a:spcPts val="0"/>
              </a:spcAft>
              <a:buNone/>
            </a:pPr>
            <a:r>
              <a:rPr b="1" lang="es" sz="1500">
                <a:solidFill>
                  <a:srgbClr val="055CF2"/>
                </a:solidFill>
                <a:latin typeface="Bitter"/>
                <a:ea typeface="Bitter"/>
                <a:cs typeface="Bitter"/>
                <a:sym typeface="Bitter"/>
              </a:rPr>
              <a:t>Contexto de las residencias</a:t>
            </a:r>
            <a:endParaRPr b="1" sz="1500">
              <a:solidFill>
                <a:srgbClr val="055CF2"/>
              </a:solidFill>
              <a:latin typeface="Bitter"/>
              <a:ea typeface="Bitter"/>
              <a:cs typeface="Bitter"/>
              <a:sym typeface="Bitter"/>
            </a:endParaRPr>
          </a:p>
          <a:p>
            <a:pPr indent="0" lvl="0" marL="0" marR="0" rtl="0" algn="l">
              <a:lnSpc>
                <a:spcPct val="115000"/>
              </a:lnSpc>
              <a:spcBef>
                <a:spcPts val="100"/>
              </a:spcBef>
              <a:spcAft>
                <a:spcPts val="0"/>
              </a:spcAft>
              <a:buNone/>
            </a:pPr>
            <a:r>
              <a:t/>
            </a:r>
            <a:endParaRPr b="1" sz="1500">
              <a:solidFill>
                <a:srgbClr val="2E86FF"/>
              </a:solidFill>
              <a:latin typeface="Bitter"/>
              <a:ea typeface="Bitter"/>
              <a:cs typeface="Bitter"/>
              <a:sym typeface="Bitter"/>
            </a:endParaRPr>
          </a:p>
        </p:txBody>
      </p:sp>
      <p:sp>
        <p:nvSpPr>
          <p:cNvPr id="718" name="Google Shape;718;p60"/>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22" name="Shape 722"/>
        <p:cNvGrpSpPr/>
        <p:nvPr/>
      </p:nvGrpSpPr>
      <p:grpSpPr>
        <a:xfrm>
          <a:off x="0" y="0"/>
          <a:ext cx="0" cy="0"/>
          <a:chOff x="0" y="0"/>
          <a:chExt cx="0" cy="0"/>
        </a:xfrm>
      </p:grpSpPr>
      <p:sp>
        <p:nvSpPr>
          <p:cNvPr id="723" name="Google Shape;723;p61"/>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4" name="Google Shape;724;p61"/>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39</a:t>
            </a:r>
            <a:endParaRPr sz="1500">
              <a:latin typeface="Bitter"/>
              <a:ea typeface="Bitter"/>
              <a:cs typeface="Bitter"/>
              <a:sym typeface="Bitter"/>
            </a:endParaRPr>
          </a:p>
        </p:txBody>
      </p:sp>
      <p:sp>
        <p:nvSpPr>
          <p:cNvPr id="725" name="Google Shape;725;p61"/>
          <p:cNvSpPr txBox="1"/>
          <p:nvPr/>
        </p:nvSpPr>
        <p:spPr>
          <a:xfrm>
            <a:off x="577175" y="229775"/>
            <a:ext cx="2379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4.2.1 Contexto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Antecedentes:</a:t>
            </a:r>
            <a:endParaRPr b="1" i="1" sz="1200">
              <a:solidFill>
                <a:srgbClr val="055CF2"/>
              </a:solidFill>
              <a:latin typeface="Bitter"/>
              <a:ea typeface="Bitter"/>
              <a:cs typeface="Bitter"/>
              <a:sym typeface="Bitter"/>
            </a:endParaRPr>
          </a:p>
        </p:txBody>
      </p:sp>
      <p:sp>
        <p:nvSpPr>
          <p:cNvPr id="726" name="Google Shape;726;p61"/>
          <p:cNvSpPr/>
          <p:nvPr/>
        </p:nvSpPr>
        <p:spPr>
          <a:xfrm>
            <a:off x="818874" y="2943026"/>
            <a:ext cx="1838100" cy="1655700"/>
          </a:xfrm>
          <a:prstGeom prst="ellipse">
            <a:avLst/>
          </a:prstGeom>
          <a:solidFill>
            <a:srgbClr val="21A175"/>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727" name="Google Shape;727;p61"/>
          <p:cNvSpPr txBox="1"/>
          <p:nvPr/>
        </p:nvSpPr>
        <p:spPr>
          <a:xfrm>
            <a:off x="6822420" y="3590401"/>
            <a:ext cx="1408500" cy="220200"/>
          </a:xfrm>
          <a:prstGeom prst="rect">
            <a:avLst/>
          </a:prstGeom>
          <a:noFill/>
          <a:ln>
            <a:noFill/>
          </a:ln>
        </p:spPr>
        <p:txBody>
          <a:bodyPr anchorCtr="0" anchor="t" bIns="75575" lIns="75575" spcFirstLastPara="1" rIns="75575" wrap="square" tIns="75575">
            <a:noAutofit/>
          </a:bodyPr>
          <a:lstStyle/>
          <a:p>
            <a:pPr indent="0" lvl="0" marL="0" marR="0" rtl="0" algn="l">
              <a:lnSpc>
                <a:spcPct val="100000"/>
              </a:lnSpc>
              <a:spcBef>
                <a:spcPts val="0"/>
              </a:spcBef>
              <a:spcAft>
                <a:spcPts val="0"/>
              </a:spcAft>
              <a:buNone/>
            </a:pPr>
            <a:r>
              <a:rPr b="1" lang="es" sz="700">
                <a:solidFill>
                  <a:srgbClr val="A4DB3B"/>
                </a:solidFill>
                <a:latin typeface="Montserrat"/>
                <a:ea typeface="Montserrat"/>
                <a:cs typeface="Montserrat"/>
                <a:sym typeface="Montserrat"/>
              </a:rPr>
              <a:t>Mayores: 6 a 18 años </a:t>
            </a:r>
            <a:endParaRPr b="1" sz="700">
              <a:solidFill>
                <a:srgbClr val="A4DB3B"/>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s" sz="700">
                <a:solidFill>
                  <a:srgbClr val="202F66"/>
                </a:solidFill>
                <a:latin typeface="Montserrat"/>
                <a:ea typeface="Montserrat"/>
                <a:cs typeface="Montserrat"/>
                <a:sym typeface="Montserrat"/>
              </a:rPr>
              <a:t>(REM, RPM, RPE, RFA)</a:t>
            </a:r>
            <a:endParaRPr sz="700">
              <a:solidFill>
                <a:srgbClr val="202F66"/>
              </a:solidFill>
              <a:latin typeface="Montserrat"/>
              <a:ea typeface="Montserrat"/>
              <a:cs typeface="Montserrat"/>
              <a:sym typeface="Montserrat"/>
            </a:endParaRPr>
          </a:p>
        </p:txBody>
      </p:sp>
      <p:sp>
        <p:nvSpPr>
          <p:cNvPr id="728" name="Google Shape;728;p61"/>
          <p:cNvSpPr txBox="1"/>
          <p:nvPr/>
        </p:nvSpPr>
        <p:spPr>
          <a:xfrm>
            <a:off x="2348849" y="950975"/>
            <a:ext cx="793800" cy="2892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a:solidFill>
                  <a:srgbClr val="21A175"/>
                </a:solidFill>
                <a:latin typeface="Bitter"/>
                <a:ea typeface="Bitter"/>
                <a:cs typeface="Bitter"/>
                <a:sym typeface="Bitter"/>
              </a:rPr>
              <a:t>30%</a:t>
            </a:r>
            <a:endParaRPr b="1">
              <a:solidFill>
                <a:srgbClr val="21A175"/>
              </a:solidFill>
              <a:latin typeface="Bitter"/>
              <a:ea typeface="Bitter"/>
              <a:cs typeface="Bitter"/>
              <a:sym typeface="Bitter"/>
            </a:endParaRPr>
          </a:p>
        </p:txBody>
      </p:sp>
      <p:sp>
        <p:nvSpPr>
          <p:cNvPr id="729" name="Google Shape;729;p61"/>
          <p:cNvSpPr txBox="1"/>
          <p:nvPr/>
        </p:nvSpPr>
        <p:spPr>
          <a:xfrm>
            <a:off x="3355030" y="959515"/>
            <a:ext cx="1222200" cy="353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lang="es" sz="800">
                <a:solidFill>
                  <a:srgbClr val="888888"/>
                </a:solidFill>
                <a:latin typeface="Montserrat"/>
                <a:ea typeface="Montserrat"/>
                <a:cs typeface="Montserrat"/>
                <a:sym typeface="Montserrat"/>
              </a:rPr>
              <a:t>Región Metropolitana</a:t>
            </a:r>
            <a:endParaRPr sz="800">
              <a:solidFill>
                <a:srgbClr val="888888"/>
              </a:solidFill>
              <a:latin typeface="Montserrat"/>
              <a:ea typeface="Montserrat"/>
              <a:cs typeface="Montserrat"/>
              <a:sym typeface="Montserrat"/>
            </a:endParaRPr>
          </a:p>
        </p:txBody>
      </p:sp>
      <p:sp>
        <p:nvSpPr>
          <p:cNvPr id="730" name="Google Shape;730;p61"/>
          <p:cNvSpPr txBox="1"/>
          <p:nvPr/>
        </p:nvSpPr>
        <p:spPr>
          <a:xfrm>
            <a:off x="2348849" y="1280957"/>
            <a:ext cx="793800" cy="2892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a:solidFill>
                  <a:srgbClr val="21A175"/>
                </a:solidFill>
                <a:latin typeface="Bitter"/>
                <a:ea typeface="Bitter"/>
                <a:cs typeface="Bitter"/>
                <a:sym typeface="Bitter"/>
              </a:rPr>
              <a:t>13,7%</a:t>
            </a:r>
            <a:endParaRPr b="1">
              <a:solidFill>
                <a:srgbClr val="21A175"/>
              </a:solidFill>
              <a:latin typeface="Bitter"/>
              <a:ea typeface="Bitter"/>
              <a:cs typeface="Bitter"/>
              <a:sym typeface="Bitter"/>
            </a:endParaRPr>
          </a:p>
        </p:txBody>
      </p:sp>
      <p:sp>
        <p:nvSpPr>
          <p:cNvPr id="731" name="Google Shape;731;p61"/>
          <p:cNvSpPr txBox="1"/>
          <p:nvPr/>
        </p:nvSpPr>
        <p:spPr>
          <a:xfrm>
            <a:off x="3355030" y="1295887"/>
            <a:ext cx="1044000" cy="353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lang="es" sz="800">
                <a:solidFill>
                  <a:srgbClr val="888888"/>
                </a:solidFill>
                <a:latin typeface="Montserrat"/>
                <a:ea typeface="Montserrat"/>
                <a:cs typeface="Montserrat"/>
                <a:sym typeface="Montserrat"/>
              </a:rPr>
              <a:t>Región </a:t>
            </a:r>
            <a:endParaRPr sz="800">
              <a:solidFill>
                <a:srgbClr val="888888"/>
              </a:solidFill>
              <a:latin typeface="Montserrat"/>
              <a:ea typeface="Montserrat"/>
              <a:cs typeface="Montserrat"/>
              <a:sym typeface="Montserrat"/>
            </a:endParaRPr>
          </a:p>
          <a:p>
            <a:pPr indent="0" lvl="0" marL="0" rtl="0" algn="l">
              <a:spcBef>
                <a:spcPts val="0"/>
              </a:spcBef>
              <a:spcAft>
                <a:spcPts val="0"/>
              </a:spcAft>
              <a:buNone/>
            </a:pPr>
            <a:r>
              <a:rPr lang="es" sz="800">
                <a:solidFill>
                  <a:srgbClr val="888888"/>
                </a:solidFill>
                <a:latin typeface="Montserrat"/>
                <a:ea typeface="Montserrat"/>
                <a:cs typeface="Montserrat"/>
                <a:sym typeface="Montserrat"/>
              </a:rPr>
              <a:t>del Bío Bío</a:t>
            </a:r>
            <a:endParaRPr sz="800">
              <a:solidFill>
                <a:srgbClr val="888888"/>
              </a:solidFill>
              <a:latin typeface="Montserrat"/>
              <a:ea typeface="Montserrat"/>
              <a:cs typeface="Montserrat"/>
              <a:sym typeface="Montserrat"/>
            </a:endParaRPr>
          </a:p>
        </p:txBody>
      </p:sp>
      <p:sp>
        <p:nvSpPr>
          <p:cNvPr id="732" name="Google Shape;732;p61"/>
          <p:cNvSpPr txBox="1"/>
          <p:nvPr/>
        </p:nvSpPr>
        <p:spPr>
          <a:xfrm>
            <a:off x="2348849" y="1651878"/>
            <a:ext cx="793800" cy="2892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a:solidFill>
                  <a:srgbClr val="21A175"/>
                </a:solidFill>
                <a:latin typeface="Bitter"/>
                <a:ea typeface="Bitter"/>
                <a:cs typeface="Bitter"/>
                <a:sym typeface="Bitter"/>
              </a:rPr>
              <a:t>13,4%</a:t>
            </a:r>
            <a:endParaRPr b="1">
              <a:solidFill>
                <a:srgbClr val="21A175"/>
              </a:solidFill>
              <a:latin typeface="Bitter"/>
              <a:ea typeface="Bitter"/>
              <a:cs typeface="Bitter"/>
              <a:sym typeface="Bitter"/>
            </a:endParaRPr>
          </a:p>
        </p:txBody>
      </p:sp>
      <p:sp>
        <p:nvSpPr>
          <p:cNvPr id="733" name="Google Shape;733;p61"/>
          <p:cNvSpPr txBox="1"/>
          <p:nvPr/>
        </p:nvSpPr>
        <p:spPr>
          <a:xfrm>
            <a:off x="3355030" y="1647883"/>
            <a:ext cx="1222200" cy="371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lang="es" sz="800">
                <a:solidFill>
                  <a:srgbClr val="888888"/>
                </a:solidFill>
                <a:latin typeface="Montserrat"/>
                <a:ea typeface="Montserrat"/>
                <a:cs typeface="Montserrat"/>
                <a:sym typeface="Montserrat"/>
              </a:rPr>
              <a:t>Región </a:t>
            </a:r>
            <a:endParaRPr sz="800">
              <a:solidFill>
                <a:srgbClr val="888888"/>
              </a:solidFill>
              <a:latin typeface="Montserrat"/>
              <a:ea typeface="Montserrat"/>
              <a:cs typeface="Montserrat"/>
              <a:sym typeface="Montserrat"/>
            </a:endParaRPr>
          </a:p>
          <a:p>
            <a:pPr indent="0" lvl="0" marL="0" rtl="0" algn="l">
              <a:spcBef>
                <a:spcPts val="0"/>
              </a:spcBef>
              <a:spcAft>
                <a:spcPts val="0"/>
              </a:spcAft>
              <a:buNone/>
            </a:pPr>
            <a:r>
              <a:rPr lang="es" sz="800">
                <a:solidFill>
                  <a:srgbClr val="888888"/>
                </a:solidFill>
                <a:latin typeface="Montserrat"/>
                <a:ea typeface="Montserrat"/>
                <a:cs typeface="Montserrat"/>
                <a:sym typeface="Montserrat"/>
              </a:rPr>
              <a:t>de Valparaíso</a:t>
            </a:r>
            <a:endParaRPr sz="800">
              <a:solidFill>
                <a:srgbClr val="888888"/>
              </a:solidFill>
              <a:latin typeface="Montserrat"/>
              <a:ea typeface="Montserrat"/>
              <a:cs typeface="Montserrat"/>
              <a:sym typeface="Montserrat"/>
            </a:endParaRPr>
          </a:p>
        </p:txBody>
      </p:sp>
      <p:sp>
        <p:nvSpPr>
          <p:cNvPr id="734" name="Google Shape;734;p61"/>
          <p:cNvSpPr txBox="1"/>
          <p:nvPr/>
        </p:nvSpPr>
        <p:spPr>
          <a:xfrm>
            <a:off x="2348849" y="1996899"/>
            <a:ext cx="793800" cy="2892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a:solidFill>
                  <a:srgbClr val="21A175"/>
                </a:solidFill>
                <a:latin typeface="Bitter"/>
                <a:ea typeface="Bitter"/>
                <a:cs typeface="Bitter"/>
                <a:sym typeface="Bitter"/>
              </a:rPr>
              <a:t>9,5%</a:t>
            </a:r>
            <a:endParaRPr b="1">
              <a:solidFill>
                <a:srgbClr val="21A175"/>
              </a:solidFill>
              <a:latin typeface="Bitter"/>
              <a:ea typeface="Bitter"/>
              <a:cs typeface="Bitter"/>
              <a:sym typeface="Bitter"/>
            </a:endParaRPr>
          </a:p>
        </p:txBody>
      </p:sp>
      <p:sp>
        <p:nvSpPr>
          <p:cNvPr id="735" name="Google Shape;735;p61"/>
          <p:cNvSpPr txBox="1"/>
          <p:nvPr/>
        </p:nvSpPr>
        <p:spPr>
          <a:xfrm>
            <a:off x="3355030" y="2002655"/>
            <a:ext cx="1174500" cy="353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lang="es" sz="800">
                <a:solidFill>
                  <a:srgbClr val="888888"/>
                </a:solidFill>
                <a:latin typeface="Montserrat"/>
                <a:ea typeface="Montserrat"/>
                <a:cs typeface="Montserrat"/>
                <a:sym typeface="Montserrat"/>
              </a:rPr>
              <a:t>Región </a:t>
            </a:r>
            <a:endParaRPr sz="800">
              <a:solidFill>
                <a:srgbClr val="888888"/>
              </a:solidFill>
              <a:latin typeface="Montserrat"/>
              <a:ea typeface="Montserrat"/>
              <a:cs typeface="Montserrat"/>
              <a:sym typeface="Montserrat"/>
            </a:endParaRPr>
          </a:p>
          <a:p>
            <a:pPr indent="0" lvl="0" marL="0" rtl="0" algn="l">
              <a:spcBef>
                <a:spcPts val="0"/>
              </a:spcBef>
              <a:spcAft>
                <a:spcPts val="0"/>
              </a:spcAft>
              <a:buNone/>
            </a:pPr>
            <a:r>
              <a:rPr lang="es" sz="800">
                <a:solidFill>
                  <a:srgbClr val="888888"/>
                </a:solidFill>
                <a:latin typeface="Montserrat"/>
                <a:ea typeface="Montserrat"/>
                <a:cs typeface="Montserrat"/>
                <a:sym typeface="Montserrat"/>
              </a:rPr>
              <a:t>del Maule</a:t>
            </a:r>
            <a:endParaRPr sz="800">
              <a:solidFill>
                <a:srgbClr val="888888"/>
              </a:solidFill>
              <a:latin typeface="Montserrat"/>
              <a:ea typeface="Montserrat"/>
              <a:cs typeface="Montserrat"/>
              <a:sym typeface="Montserrat"/>
            </a:endParaRPr>
          </a:p>
        </p:txBody>
      </p:sp>
      <p:cxnSp>
        <p:nvCxnSpPr>
          <p:cNvPr id="736" name="Google Shape;736;p61"/>
          <p:cNvCxnSpPr/>
          <p:nvPr/>
        </p:nvCxnSpPr>
        <p:spPr>
          <a:xfrm>
            <a:off x="2808533" y="1127575"/>
            <a:ext cx="503700" cy="0"/>
          </a:xfrm>
          <a:prstGeom prst="straightConnector1">
            <a:avLst/>
          </a:prstGeom>
          <a:noFill/>
          <a:ln cap="flat" cmpd="sng" w="9525">
            <a:solidFill>
              <a:srgbClr val="055CF2"/>
            </a:solidFill>
            <a:prstDash val="solid"/>
            <a:round/>
            <a:headEnd len="med" w="med" type="none"/>
            <a:tailEnd len="med" w="med" type="oval"/>
          </a:ln>
        </p:spPr>
      </p:cxnSp>
      <p:cxnSp>
        <p:nvCxnSpPr>
          <p:cNvPr id="737" name="Google Shape;737;p61"/>
          <p:cNvCxnSpPr/>
          <p:nvPr/>
        </p:nvCxnSpPr>
        <p:spPr>
          <a:xfrm>
            <a:off x="2993559" y="1469085"/>
            <a:ext cx="318600" cy="0"/>
          </a:xfrm>
          <a:prstGeom prst="straightConnector1">
            <a:avLst/>
          </a:prstGeom>
          <a:noFill/>
          <a:ln cap="flat" cmpd="sng" w="9525">
            <a:solidFill>
              <a:srgbClr val="055CF2"/>
            </a:solidFill>
            <a:prstDash val="solid"/>
            <a:round/>
            <a:headEnd len="med" w="med" type="none"/>
            <a:tailEnd len="med" w="med" type="oval"/>
          </a:ln>
        </p:spPr>
      </p:cxnSp>
      <p:cxnSp>
        <p:nvCxnSpPr>
          <p:cNvPr id="738" name="Google Shape;738;p61"/>
          <p:cNvCxnSpPr/>
          <p:nvPr/>
        </p:nvCxnSpPr>
        <p:spPr>
          <a:xfrm>
            <a:off x="2979014" y="1833831"/>
            <a:ext cx="333000" cy="0"/>
          </a:xfrm>
          <a:prstGeom prst="straightConnector1">
            <a:avLst/>
          </a:prstGeom>
          <a:noFill/>
          <a:ln cap="flat" cmpd="sng" w="9525">
            <a:solidFill>
              <a:srgbClr val="055CF2"/>
            </a:solidFill>
            <a:prstDash val="solid"/>
            <a:round/>
            <a:headEnd len="med" w="med" type="none"/>
            <a:tailEnd len="med" w="med" type="oval"/>
          </a:ln>
        </p:spPr>
      </p:cxnSp>
      <p:cxnSp>
        <p:nvCxnSpPr>
          <p:cNvPr id="739" name="Google Shape;739;p61"/>
          <p:cNvCxnSpPr/>
          <p:nvPr/>
        </p:nvCxnSpPr>
        <p:spPr>
          <a:xfrm>
            <a:off x="2890078" y="2171800"/>
            <a:ext cx="422100" cy="0"/>
          </a:xfrm>
          <a:prstGeom prst="straightConnector1">
            <a:avLst/>
          </a:prstGeom>
          <a:noFill/>
          <a:ln cap="flat" cmpd="sng" w="9525">
            <a:solidFill>
              <a:srgbClr val="055CF2"/>
            </a:solidFill>
            <a:prstDash val="solid"/>
            <a:round/>
            <a:headEnd len="med" w="med" type="none"/>
            <a:tailEnd len="med" w="med" type="oval"/>
          </a:ln>
        </p:spPr>
      </p:cxnSp>
      <p:sp>
        <p:nvSpPr>
          <p:cNvPr id="740" name="Google Shape;740;p61"/>
          <p:cNvSpPr txBox="1"/>
          <p:nvPr/>
        </p:nvSpPr>
        <p:spPr>
          <a:xfrm>
            <a:off x="3327785" y="3093204"/>
            <a:ext cx="1260600" cy="353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700">
                <a:solidFill>
                  <a:srgbClr val="414140"/>
                </a:solidFill>
                <a:latin typeface="Montserrat"/>
                <a:ea typeface="Montserrat"/>
                <a:cs typeface="Montserrat"/>
                <a:sym typeface="Montserrat"/>
              </a:rPr>
              <a:t>AADD</a:t>
            </a:r>
            <a:r>
              <a:rPr b="1" lang="es" sz="1100">
                <a:solidFill>
                  <a:srgbClr val="414140"/>
                </a:solidFill>
                <a:latin typeface="Montserrat"/>
                <a:ea typeface="Montserrat"/>
                <a:cs typeface="Montserrat"/>
                <a:sym typeface="Montserrat"/>
              </a:rPr>
              <a:t> </a:t>
            </a:r>
            <a:endParaRPr b="1" sz="1100">
              <a:solidFill>
                <a:srgbClr val="414140"/>
              </a:solidFill>
              <a:latin typeface="Montserrat"/>
              <a:ea typeface="Montserrat"/>
              <a:cs typeface="Montserrat"/>
              <a:sym typeface="Montserrat"/>
            </a:endParaRPr>
          </a:p>
          <a:p>
            <a:pPr indent="0" lvl="0" marL="0" rtl="0" algn="l">
              <a:spcBef>
                <a:spcPts val="0"/>
              </a:spcBef>
              <a:spcAft>
                <a:spcPts val="0"/>
              </a:spcAft>
              <a:buNone/>
            </a:pPr>
            <a:r>
              <a:rPr lang="es" sz="800">
                <a:solidFill>
                  <a:srgbClr val="888888"/>
                </a:solidFill>
                <a:latin typeface="Montserrat"/>
                <a:ea typeface="Montserrat"/>
                <a:cs typeface="Montserrat"/>
                <a:sym typeface="Montserrat"/>
              </a:rPr>
              <a:t>(Residencias de administración directa)</a:t>
            </a:r>
            <a:endParaRPr sz="800">
              <a:solidFill>
                <a:srgbClr val="888888"/>
              </a:solidFill>
              <a:latin typeface="Montserrat"/>
              <a:ea typeface="Montserrat"/>
              <a:cs typeface="Montserrat"/>
              <a:sym typeface="Montserrat"/>
            </a:endParaRPr>
          </a:p>
        </p:txBody>
      </p:sp>
      <p:sp>
        <p:nvSpPr>
          <p:cNvPr id="741" name="Google Shape;741;p61"/>
          <p:cNvSpPr txBox="1"/>
          <p:nvPr/>
        </p:nvSpPr>
        <p:spPr>
          <a:xfrm>
            <a:off x="3327785" y="3947580"/>
            <a:ext cx="1222200" cy="353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700">
                <a:solidFill>
                  <a:srgbClr val="414140"/>
                </a:solidFill>
                <a:latin typeface="Montserrat"/>
                <a:ea typeface="Montserrat"/>
                <a:cs typeface="Montserrat"/>
                <a:sym typeface="Montserrat"/>
              </a:rPr>
              <a:t>OCAS</a:t>
            </a:r>
            <a:endParaRPr b="1" sz="1700">
              <a:solidFill>
                <a:srgbClr val="414140"/>
              </a:solidFill>
              <a:latin typeface="Montserrat"/>
              <a:ea typeface="Montserrat"/>
              <a:cs typeface="Montserrat"/>
              <a:sym typeface="Montserrat"/>
            </a:endParaRPr>
          </a:p>
          <a:p>
            <a:pPr indent="0" lvl="0" marL="0" rtl="0" algn="l">
              <a:spcBef>
                <a:spcPts val="0"/>
              </a:spcBef>
              <a:spcAft>
                <a:spcPts val="0"/>
              </a:spcAft>
              <a:buNone/>
            </a:pPr>
            <a:r>
              <a:rPr lang="es" sz="800">
                <a:solidFill>
                  <a:srgbClr val="888888"/>
                </a:solidFill>
                <a:latin typeface="Montserrat"/>
                <a:ea typeface="Montserrat"/>
                <a:cs typeface="Montserrat"/>
                <a:sym typeface="Montserrat"/>
              </a:rPr>
              <a:t>(Organismos Colaboradores)</a:t>
            </a:r>
            <a:endParaRPr sz="800">
              <a:solidFill>
                <a:srgbClr val="888888"/>
              </a:solidFill>
              <a:latin typeface="Montserrat"/>
              <a:ea typeface="Montserrat"/>
              <a:cs typeface="Montserrat"/>
              <a:sym typeface="Montserrat"/>
            </a:endParaRPr>
          </a:p>
        </p:txBody>
      </p:sp>
      <p:sp>
        <p:nvSpPr>
          <p:cNvPr id="742" name="Google Shape;742;p61"/>
          <p:cNvSpPr/>
          <p:nvPr/>
        </p:nvSpPr>
        <p:spPr>
          <a:xfrm>
            <a:off x="821473" y="2939275"/>
            <a:ext cx="1838100" cy="1655700"/>
          </a:xfrm>
          <a:prstGeom prst="pie">
            <a:avLst>
              <a:gd fmla="val 18531447" name="adj1"/>
              <a:gd fmla="val 16200000" name="adj2"/>
            </a:avLst>
          </a:prstGeom>
          <a:solidFill>
            <a:srgbClr val="4FC9A3"/>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743" name="Google Shape;743;p61"/>
          <p:cNvSpPr txBox="1"/>
          <p:nvPr/>
        </p:nvSpPr>
        <p:spPr>
          <a:xfrm>
            <a:off x="1166239" y="3094699"/>
            <a:ext cx="1106400" cy="5028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1700">
                <a:solidFill>
                  <a:srgbClr val="FFFFFF"/>
                </a:solidFill>
                <a:latin typeface="Bitter"/>
                <a:ea typeface="Bitter"/>
                <a:cs typeface="Bitter"/>
                <a:sym typeface="Bitter"/>
              </a:rPr>
              <a:t>12,9%</a:t>
            </a:r>
            <a:endParaRPr b="1" sz="1700">
              <a:solidFill>
                <a:srgbClr val="FFFFFF"/>
              </a:solidFill>
              <a:latin typeface="Bitter"/>
              <a:ea typeface="Bitter"/>
              <a:cs typeface="Bitter"/>
              <a:sym typeface="Bitter"/>
            </a:endParaRPr>
          </a:p>
          <a:p>
            <a:pPr indent="0" lvl="0" marL="0" rtl="0" algn="ctr">
              <a:spcBef>
                <a:spcPts val="0"/>
              </a:spcBef>
              <a:spcAft>
                <a:spcPts val="0"/>
              </a:spcAft>
              <a:buNone/>
            </a:pPr>
            <a:r>
              <a:t/>
            </a:r>
            <a:endParaRPr sz="900">
              <a:solidFill>
                <a:srgbClr val="FFFFFF"/>
              </a:solidFill>
              <a:latin typeface="Bitter"/>
              <a:ea typeface="Bitter"/>
              <a:cs typeface="Bitter"/>
              <a:sym typeface="Bitter"/>
            </a:endParaRPr>
          </a:p>
        </p:txBody>
      </p:sp>
      <p:sp>
        <p:nvSpPr>
          <p:cNvPr id="744" name="Google Shape;744;p61"/>
          <p:cNvSpPr txBox="1"/>
          <p:nvPr/>
        </p:nvSpPr>
        <p:spPr>
          <a:xfrm>
            <a:off x="1264602" y="3935600"/>
            <a:ext cx="782100" cy="4071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1700">
                <a:solidFill>
                  <a:srgbClr val="FFFFFF"/>
                </a:solidFill>
                <a:latin typeface="Bitter"/>
                <a:ea typeface="Bitter"/>
                <a:cs typeface="Bitter"/>
                <a:sym typeface="Bitter"/>
              </a:rPr>
              <a:t>87,1%</a:t>
            </a:r>
            <a:endParaRPr b="1" sz="1700">
              <a:solidFill>
                <a:srgbClr val="FFFFFF"/>
              </a:solidFill>
              <a:latin typeface="Bitter"/>
              <a:ea typeface="Bitter"/>
              <a:cs typeface="Bitter"/>
              <a:sym typeface="Bitter"/>
            </a:endParaRPr>
          </a:p>
        </p:txBody>
      </p:sp>
      <p:sp>
        <p:nvSpPr>
          <p:cNvPr id="745" name="Google Shape;745;p61"/>
          <p:cNvSpPr txBox="1"/>
          <p:nvPr/>
        </p:nvSpPr>
        <p:spPr>
          <a:xfrm>
            <a:off x="620775" y="2561850"/>
            <a:ext cx="3246300" cy="2892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800">
                <a:solidFill>
                  <a:srgbClr val="888888"/>
                </a:solidFill>
                <a:latin typeface="Montserrat"/>
                <a:ea typeface="Montserrat"/>
                <a:cs typeface="Montserrat"/>
                <a:sym typeface="Montserrat"/>
              </a:rPr>
              <a:t>Porcentaje de residencias según el tipo de administración</a:t>
            </a:r>
            <a:endParaRPr sz="800">
              <a:solidFill>
                <a:srgbClr val="888888"/>
              </a:solidFill>
              <a:latin typeface="Montserrat"/>
              <a:ea typeface="Montserrat"/>
              <a:cs typeface="Montserrat"/>
              <a:sym typeface="Montserrat"/>
            </a:endParaRPr>
          </a:p>
        </p:txBody>
      </p:sp>
      <p:sp>
        <p:nvSpPr>
          <p:cNvPr id="746" name="Google Shape;746;p61"/>
          <p:cNvSpPr txBox="1"/>
          <p:nvPr/>
        </p:nvSpPr>
        <p:spPr>
          <a:xfrm>
            <a:off x="4720425" y="872421"/>
            <a:ext cx="3359700" cy="353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800">
                <a:solidFill>
                  <a:srgbClr val="888888"/>
                </a:solidFill>
                <a:latin typeface="Montserrat"/>
                <a:ea typeface="Montserrat"/>
                <a:cs typeface="Montserrat"/>
                <a:sym typeface="Montserrat"/>
              </a:rPr>
              <a:t>Existen cerca de 100 organizaciones que tienen</a:t>
            </a:r>
            <a:r>
              <a:rPr b="1" lang="es" sz="800">
                <a:solidFill>
                  <a:srgbClr val="888888"/>
                </a:solidFill>
                <a:latin typeface="Montserrat"/>
                <a:ea typeface="Montserrat"/>
                <a:cs typeface="Montserrat"/>
                <a:sym typeface="Montserrat"/>
              </a:rPr>
              <a:t> residencias</a:t>
            </a:r>
            <a:r>
              <a:rPr b="1" lang="es" sz="800">
                <a:solidFill>
                  <a:srgbClr val="888888"/>
                </a:solidFill>
                <a:latin typeface="Montserrat"/>
                <a:ea typeface="Montserrat"/>
                <a:cs typeface="Montserrat"/>
                <a:sym typeface="Montserrat"/>
              </a:rPr>
              <a:t> a su cargo, las con mayor N° de residencias son:</a:t>
            </a:r>
            <a:endParaRPr sz="800">
              <a:solidFill>
                <a:srgbClr val="888888"/>
              </a:solidFill>
              <a:latin typeface="Montserrat"/>
              <a:ea typeface="Montserrat"/>
              <a:cs typeface="Montserrat"/>
              <a:sym typeface="Montserrat"/>
            </a:endParaRPr>
          </a:p>
        </p:txBody>
      </p:sp>
      <p:sp>
        <p:nvSpPr>
          <p:cNvPr id="747" name="Google Shape;747;p61"/>
          <p:cNvSpPr txBox="1"/>
          <p:nvPr/>
        </p:nvSpPr>
        <p:spPr>
          <a:xfrm>
            <a:off x="617885" y="791196"/>
            <a:ext cx="1754400" cy="353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000">
                <a:solidFill>
                  <a:srgbClr val="A4DB3B"/>
                </a:solidFill>
                <a:latin typeface="Bitter"/>
                <a:ea typeface="Bitter"/>
                <a:cs typeface="Bitter"/>
                <a:sym typeface="Bitter"/>
              </a:rPr>
              <a:t>Nº de residencias en Chile</a:t>
            </a:r>
            <a:endParaRPr b="1" sz="100">
              <a:solidFill>
                <a:srgbClr val="A4DB3B"/>
              </a:solidFill>
              <a:latin typeface="Bitter"/>
              <a:ea typeface="Bitter"/>
              <a:cs typeface="Bitter"/>
              <a:sym typeface="Bitter"/>
            </a:endParaRPr>
          </a:p>
        </p:txBody>
      </p:sp>
      <p:sp>
        <p:nvSpPr>
          <p:cNvPr id="748" name="Google Shape;748;p61"/>
          <p:cNvSpPr txBox="1"/>
          <p:nvPr/>
        </p:nvSpPr>
        <p:spPr>
          <a:xfrm>
            <a:off x="7336789" y="1548521"/>
            <a:ext cx="503700" cy="289200"/>
          </a:xfrm>
          <a:prstGeom prst="rect">
            <a:avLst/>
          </a:prstGeom>
          <a:noFill/>
          <a:ln>
            <a:noFill/>
          </a:ln>
        </p:spPr>
        <p:txBody>
          <a:bodyPr anchorCtr="0" anchor="t" bIns="75575" lIns="75575" spcFirstLastPara="1" rIns="75575" wrap="square" tIns="75575">
            <a:noAutofit/>
          </a:bodyPr>
          <a:lstStyle/>
          <a:p>
            <a:pPr indent="0" lvl="0" marL="0" rtl="0" algn="ctr">
              <a:lnSpc>
                <a:spcPct val="100000"/>
              </a:lnSpc>
              <a:spcBef>
                <a:spcPts val="0"/>
              </a:spcBef>
              <a:spcAft>
                <a:spcPts val="0"/>
              </a:spcAft>
              <a:buNone/>
            </a:pPr>
            <a:r>
              <a:rPr b="1" lang="es" sz="1200">
                <a:solidFill>
                  <a:srgbClr val="21A175"/>
                </a:solidFill>
                <a:latin typeface="Bitter"/>
                <a:ea typeface="Bitter"/>
                <a:cs typeface="Bitter"/>
                <a:sym typeface="Bitter"/>
              </a:rPr>
              <a:t>15 </a:t>
            </a:r>
            <a:endParaRPr b="1" sz="1200">
              <a:solidFill>
                <a:srgbClr val="21A175"/>
              </a:solidFill>
              <a:latin typeface="Bitter"/>
              <a:ea typeface="Bitter"/>
              <a:cs typeface="Bitter"/>
              <a:sym typeface="Bitter"/>
            </a:endParaRPr>
          </a:p>
          <a:p>
            <a:pPr indent="0" lvl="0" marL="0" rtl="0" algn="ctr">
              <a:lnSpc>
                <a:spcPct val="100000"/>
              </a:lnSpc>
              <a:spcBef>
                <a:spcPts val="0"/>
              </a:spcBef>
              <a:spcAft>
                <a:spcPts val="0"/>
              </a:spcAft>
              <a:buNone/>
            </a:pPr>
            <a:r>
              <a:rPr b="1" lang="es" sz="1200">
                <a:solidFill>
                  <a:srgbClr val="21A175"/>
                </a:solidFill>
                <a:latin typeface="Bitter"/>
                <a:ea typeface="Bitter"/>
                <a:cs typeface="Bitter"/>
                <a:sym typeface="Bitter"/>
              </a:rPr>
              <a:t>11</a:t>
            </a:r>
            <a:endParaRPr b="1" sz="1200">
              <a:solidFill>
                <a:srgbClr val="21A175"/>
              </a:solidFill>
              <a:latin typeface="Bitter"/>
              <a:ea typeface="Bitter"/>
              <a:cs typeface="Bitter"/>
              <a:sym typeface="Bitter"/>
            </a:endParaRPr>
          </a:p>
          <a:p>
            <a:pPr indent="0" lvl="0" marL="0" rtl="0" algn="ctr">
              <a:lnSpc>
                <a:spcPct val="100000"/>
              </a:lnSpc>
              <a:spcBef>
                <a:spcPts val="0"/>
              </a:spcBef>
              <a:spcAft>
                <a:spcPts val="0"/>
              </a:spcAft>
              <a:buNone/>
            </a:pPr>
            <a:r>
              <a:rPr b="1" lang="es" sz="1200">
                <a:solidFill>
                  <a:srgbClr val="21A175"/>
                </a:solidFill>
                <a:latin typeface="Bitter"/>
                <a:ea typeface="Bitter"/>
                <a:cs typeface="Bitter"/>
                <a:sym typeface="Bitter"/>
              </a:rPr>
              <a:t>9</a:t>
            </a:r>
            <a:endParaRPr b="1" sz="1200">
              <a:solidFill>
                <a:srgbClr val="21A175"/>
              </a:solidFill>
              <a:latin typeface="Bitter"/>
              <a:ea typeface="Bitter"/>
              <a:cs typeface="Bitter"/>
              <a:sym typeface="Bitter"/>
            </a:endParaRPr>
          </a:p>
          <a:p>
            <a:pPr indent="0" lvl="0" marL="0" rtl="0" algn="ctr">
              <a:lnSpc>
                <a:spcPct val="100000"/>
              </a:lnSpc>
              <a:spcBef>
                <a:spcPts val="0"/>
              </a:spcBef>
              <a:spcAft>
                <a:spcPts val="0"/>
              </a:spcAft>
              <a:buNone/>
            </a:pPr>
            <a:r>
              <a:rPr b="1" lang="es" sz="1200">
                <a:solidFill>
                  <a:srgbClr val="21A175"/>
                </a:solidFill>
                <a:latin typeface="Bitter"/>
                <a:ea typeface="Bitter"/>
                <a:cs typeface="Bitter"/>
                <a:sym typeface="Bitter"/>
              </a:rPr>
              <a:t>8</a:t>
            </a:r>
            <a:endParaRPr b="1" sz="1200">
              <a:solidFill>
                <a:srgbClr val="21A175"/>
              </a:solidFill>
              <a:latin typeface="Bitter"/>
              <a:ea typeface="Bitter"/>
              <a:cs typeface="Bitter"/>
              <a:sym typeface="Bitter"/>
            </a:endParaRPr>
          </a:p>
          <a:p>
            <a:pPr indent="0" lvl="0" marL="0" rtl="0" algn="ctr">
              <a:lnSpc>
                <a:spcPct val="115000"/>
              </a:lnSpc>
              <a:spcBef>
                <a:spcPts val="0"/>
              </a:spcBef>
              <a:spcAft>
                <a:spcPts val="0"/>
              </a:spcAft>
              <a:buNone/>
            </a:pPr>
            <a:r>
              <a:t/>
            </a:r>
            <a:endParaRPr b="1">
              <a:solidFill>
                <a:srgbClr val="21A175"/>
              </a:solidFill>
              <a:latin typeface="Bitter"/>
              <a:ea typeface="Bitter"/>
              <a:cs typeface="Bitter"/>
              <a:sym typeface="Bitter"/>
            </a:endParaRPr>
          </a:p>
        </p:txBody>
      </p:sp>
      <p:sp>
        <p:nvSpPr>
          <p:cNvPr id="749" name="Google Shape;749;p61"/>
          <p:cNvSpPr txBox="1"/>
          <p:nvPr/>
        </p:nvSpPr>
        <p:spPr>
          <a:xfrm>
            <a:off x="4730250" y="1571946"/>
            <a:ext cx="1408500" cy="801000"/>
          </a:xfrm>
          <a:prstGeom prst="rect">
            <a:avLst/>
          </a:prstGeom>
          <a:noFill/>
          <a:ln>
            <a:noFill/>
          </a:ln>
        </p:spPr>
        <p:txBody>
          <a:bodyPr anchorCtr="0" anchor="t" bIns="44625" lIns="75575" spcFirstLastPara="1" rIns="75575" wrap="square" tIns="75575">
            <a:noAutofit/>
          </a:bodyPr>
          <a:lstStyle/>
          <a:p>
            <a:pPr indent="0" lvl="0" marL="0" rtl="0" algn="l">
              <a:lnSpc>
                <a:spcPct val="160000"/>
              </a:lnSpc>
              <a:spcBef>
                <a:spcPts val="0"/>
              </a:spcBef>
              <a:spcAft>
                <a:spcPts val="0"/>
              </a:spcAft>
              <a:buNone/>
            </a:pPr>
            <a:r>
              <a:rPr lang="es" sz="800">
                <a:solidFill>
                  <a:srgbClr val="888888"/>
                </a:solidFill>
                <a:latin typeface="Montserrat"/>
                <a:ea typeface="Montserrat"/>
                <a:cs typeface="Montserrat"/>
                <a:sym typeface="Montserrat"/>
              </a:rPr>
              <a:t>María Ayuda</a:t>
            </a:r>
            <a:endParaRPr sz="800">
              <a:solidFill>
                <a:srgbClr val="888888"/>
              </a:solidFill>
              <a:latin typeface="Montserrat"/>
              <a:ea typeface="Montserrat"/>
              <a:cs typeface="Montserrat"/>
              <a:sym typeface="Montserrat"/>
            </a:endParaRPr>
          </a:p>
          <a:p>
            <a:pPr indent="0" lvl="0" marL="0" rtl="0" algn="l">
              <a:lnSpc>
                <a:spcPct val="160000"/>
              </a:lnSpc>
              <a:spcBef>
                <a:spcPts val="0"/>
              </a:spcBef>
              <a:spcAft>
                <a:spcPts val="0"/>
              </a:spcAft>
              <a:buNone/>
            </a:pPr>
            <a:r>
              <a:rPr lang="es" sz="800">
                <a:solidFill>
                  <a:srgbClr val="888888"/>
                </a:solidFill>
                <a:latin typeface="Montserrat"/>
                <a:ea typeface="Montserrat"/>
                <a:cs typeface="Montserrat"/>
                <a:sym typeface="Montserrat"/>
              </a:rPr>
              <a:t>Aldeas Infantiles SOS</a:t>
            </a:r>
            <a:endParaRPr sz="800">
              <a:solidFill>
                <a:srgbClr val="888888"/>
              </a:solidFill>
              <a:latin typeface="Montserrat"/>
              <a:ea typeface="Montserrat"/>
              <a:cs typeface="Montserrat"/>
              <a:sym typeface="Montserrat"/>
            </a:endParaRPr>
          </a:p>
          <a:p>
            <a:pPr indent="0" lvl="0" marL="0" rtl="0" algn="l">
              <a:lnSpc>
                <a:spcPct val="160000"/>
              </a:lnSpc>
              <a:spcBef>
                <a:spcPts val="0"/>
              </a:spcBef>
              <a:spcAft>
                <a:spcPts val="0"/>
              </a:spcAft>
              <a:buNone/>
            </a:pPr>
            <a:r>
              <a:rPr lang="es" sz="800">
                <a:solidFill>
                  <a:srgbClr val="888888"/>
                </a:solidFill>
                <a:latin typeface="Montserrat"/>
                <a:ea typeface="Montserrat"/>
                <a:cs typeface="Montserrat"/>
                <a:sym typeface="Montserrat"/>
              </a:rPr>
              <a:t>Coanil</a:t>
            </a:r>
            <a:endParaRPr sz="800">
              <a:solidFill>
                <a:srgbClr val="888888"/>
              </a:solidFill>
              <a:latin typeface="Montserrat"/>
              <a:ea typeface="Montserrat"/>
              <a:cs typeface="Montserrat"/>
              <a:sym typeface="Montserrat"/>
            </a:endParaRPr>
          </a:p>
          <a:p>
            <a:pPr indent="0" lvl="0" marL="0" rtl="0" algn="l">
              <a:lnSpc>
                <a:spcPct val="160000"/>
              </a:lnSpc>
              <a:spcBef>
                <a:spcPts val="0"/>
              </a:spcBef>
              <a:spcAft>
                <a:spcPts val="0"/>
              </a:spcAft>
              <a:buNone/>
            </a:pPr>
            <a:r>
              <a:rPr lang="es" sz="800">
                <a:solidFill>
                  <a:srgbClr val="888888"/>
                </a:solidFill>
                <a:latin typeface="Montserrat"/>
                <a:ea typeface="Montserrat"/>
                <a:cs typeface="Montserrat"/>
                <a:sym typeface="Montserrat"/>
              </a:rPr>
              <a:t>Fundación Niño y Patria</a:t>
            </a:r>
            <a:endParaRPr sz="800">
              <a:solidFill>
                <a:srgbClr val="888888"/>
              </a:solidFill>
              <a:latin typeface="Montserrat"/>
              <a:ea typeface="Montserrat"/>
              <a:cs typeface="Montserrat"/>
              <a:sym typeface="Montserrat"/>
            </a:endParaRPr>
          </a:p>
        </p:txBody>
      </p:sp>
      <p:cxnSp>
        <p:nvCxnSpPr>
          <p:cNvPr id="750" name="Google Shape;750;p61"/>
          <p:cNvCxnSpPr/>
          <p:nvPr/>
        </p:nvCxnSpPr>
        <p:spPr>
          <a:xfrm>
            <a:off x="5634400" y="1707775"/>
            <a:ext cx="1731900" cy="0"/>
          </a:xfrm>
          <a:prstGeom prst="straightConnector1">
            <a:avLst/>
          </a:prstGeom>
          <a:noFill/>
          <a:ln cap="flat" cmpd="sng" w="9525">
            <a:solidFill>
              <a:srgbClr val="055CF2"/>
            </a:solidFill>
            <a:prstDash val="solid"/>
            <a:round/>
            <a:headEnd len="med" w="med" type="none"/>
            <a:tailEnd len="med" w="med" type="oval"/>
          </a:ln>
        </p:spPr>
      </p:cxnSp>
      <p:sp>
        <p:nvSpPr>
          <p:cNvPr id="751" name="Google Shape;751;p61"/>
          <p:cNvSpPr txBox="1"/>
          <p:nvPr/>
        </p:nvSpPr>
        <p:spPr>
          <a:xfrm>
            <a:off x="4654045" y="1243660"/>
            <a:ext cx="1448700" cy="2667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000">
                <a:solidFill>
                  <a:srgbClr val="A4DB3B"/>
                </a:solidFill>
                <a:latin typeface="Bitter"/>
                <a:ea typeface="Bitter"/>
                <a:cs typeface="Bitter"/>
                <a:sym typeface="Bitter"/>
              </a:rPr>
              <a:t>Organización</a:t>
            </a:r>
            <a:endParaRPr b="1" sz="1000">
              <a:solidFill>
                <a:srgbClr val="A4DB3B"/>
              </a:solidFill>
              <a:latin typeface="Bitter"/>
              <a:ea typeface="Bitter"/>
              <a:cs typeface="Bitter"/>
              <a:sym typeface="Bitter"/>
            </a:endParaRPr>
          </a:p>
        </p:txBody>
      </p:sp>
      <p:sp>
        <p:nvSpPr>
          <p:cNvPr id="752" name="Google Shape;752;p61"/>
          <p:cNvSpPr txBox="1"/>
          <p:nvPr/>
        </p:nvSpPr>
        <p:spPr>
          <a:xfrm>
            <a:off x="6982041" y="1240023"/>
            <a:ext cx="1306500" cy="2667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000">
                <a:solidFill>
                  <a:srgbClr val="A4DB3B"/>
                </a:solidFill>
                <a:latin typeface="Bitter"/>
                <a:ea typeface="Bitter"/>
                <a:cs typeface="Bitter"/>
                <a:sym typeface="Bitter"/>
              </a:rPr>
              <a:t>Nº Residencias</a:t>
            </a:r>
            <a:endParaRPr b="1" sz="1000">
              <a:solidFill>
                <a:srgbClr val="A4DB3B"/>
              </a:solidFill>
              <a:latin typeface="Bitter"/>
              <a:ea typeface="Bitter"/>
              <a:cs typeface="Bitter"/>
              <a:sym typeface="Bitter"/>
            </a:endParaRPr>
          </a:p>
        </p:txBody>
      </p:sp>
      <p:cxnSp>
        <p:nvCxnSpPr>
          <p:cNvPr id="753" name="Google Shape;753;p61"/>
          <p:cNvCxnSpPr/>
          <p:nvPr/>
        </p:nvCxnSpPr>
        <p:spPr>
          <a:xfrm>
            <a:off x="6025300" y="1904124"/>
            <a:ext cx="1341000" cy="0"/>
          </a:xfrm>
          <a:prstGeom prst="straightConnector1">
            <a:avLst/>
          </a:prstGeom>
          <a:noFill/>
          <a:ln cap="flat" cmpd="sng" w="9525">
            <a:solidFill>
              <a:srgbClr val="055CF2"/>
            </a:solidFill>
            <a:prstDash val="solid"/>
            <a:round/>
            <a:headEnd len="med" w="med" type="none"/>
            <a:tailEnd len="med" w="med" type="oval"/>
          </a:ln>
        </p:spPr>
      </p:cxnSp>
      <p:cxnSp>
        <p:nvCxnSpPr>
          <p:cNvPr id="754" name="Google Shape;754;p61"/>
          <p:cNvCxnSpPr/>
          <p:nvPr/>
        </p:nvCxnSpPr>
        <p:spPr>
          <a:xfrm>
            <a:off x="5296025" y="2100471"/>
            <a:ext cx="2070300" cy="0"/>
          </a:xfrm>
          <a:prstGeom prst="straightConnector1">
            <a:avLst/>
          </a:prstGeom>
          <a:noFill/>
          <a:ln cap="flat" cmpd="sng" w="9525">
            <a:solidFill>
              <a:srgbClr val="055CF2"/>
            </a:solidFill>
            <a:prstDash val="solid"/>
            <a:round/>
            <a:headEnd len="med" w="med" type="none"/>
            <a:tailEnd len="med" w="med" type="oval"/>
          </a:ln>
        </p:spPr>
      </p:cxnSp>
      <p:cxnSp>
        <p:nvCxnSpPr>
          <p:cNvPr id="755" name="Google Shape;755;p61"/>
          <p:cNvCxnSpPr/>
          <p:nvPr/>
        </p:nvCxnSpPr>
        <p:spPr>
          <a:xfrm>
            <a:off x="6165400" y="2296821"/>
            <a:ext cx="1200900" cy="0"/>
          </a:xfrm>
          <a:prstGeom prst="straightConnector1">
            <a:avLst/>
          </a:prstGeom>
          <a:noFill/>
          <a:ln cap="flat" cmpd="sng" w="9525">
            <a:solidFill>
              <a:srgbClr val="055CF2"/>
            </a:solidFill>
            <a:prstDash val="solid"/>
            <a:round/>
            <a:headEnd len="med" w="med" type="none"/>
            <a:tailEnd len="med" w="med" type="oval"/>
          </a:ln>
        </p:spPr>
      </p:cxnSp>
      <p:sp>
        <p:nvSpPr>
          <p:cNvPr id="756" name="Google Shape;756;p61"/>
          <p:cNvSpPr/>
          <p:nvPr/>
        </p:nvSpPr>
        <p:spPr>
          <a:xfrm flipH="1">
            <a:off x="4907587" y="2963855"/>
            <a:ext cx="1644600" cy="1524900"/>
          </a:xfrm>
          <a:prstGeom prst="ellipse">
            <a:avLst/>
          </a:prstGeom>
          <a:solidFill>
            <a:srgbClr val="337F6E"/>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757" name="Google Shape;757;p61"/>
          <p:cNvSpPr/>
          <p:nvPr/>
        </p:nvSpPr>
        <p:spPr>
          <a:xfrm flipH="1">
            <a:off x="4900325" y="2975008"/>
            <a:ext cx="1662300" cy="1524900"/>
          </a:xfrm>
          <a:prstGeom prst="pie">
            <a:avLst>
              <a:gd fmla="val 20063862" name="adj1"/>
              <a:gd fmla="val 16200000" name="adj2"/>
            </a:avLst>
          </a:prstGeom>
          <a:solidFill>
            <a:srgbClr val="26BDBF"/>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758" name="Google Shape;758;p61"/>
          <p:cNvSpPr/>
          <p:nvPr/>
        </p:nvSpPr>
        <p:spPr>
          <a:xfrm flipH="1">
            <a:off x="4897975" y="2963476"/>
            <a:ext cx="1662300" cy="1524900"/>
          </a:xfrm>
          <a:prstGeom prst="pie">
            <a:avLst>
              <a:gd fmla="val 2112602" name="adj1"/>
              <a:gd fmla="val 16200000" name="adj2"/>
            </a:avLst>
          </a:prstGeom>
          <a:solidFill>
            <a:srgbClr val="A4DB3B"/>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759" name="Google Shape;759;p61"/>
          <p:cNvSpPr/>
          <p:nvPr/>
        </p:nvSpPr>
        <p:spPr>
          <a:xfrm>
            <a:off x="5056526" y="3756225"/>
            <a:ext cx="1729956" cy="558027"/>
          </a:xfrm>
          <a:custGeom>
            <a:rect b="b" l="l" r="r" t="t"/>
            <a:pathLst>
              <a:path extrusionOk="0" h="27408" w="77377">
                <a:moveTo>
                  <a:pt x="0" y="0"/>
                </a:moveTo>
                <a:lnTo>
                  <a:pt x="16192" y="27408"/>
                </a:lnTo>
                <a:lnTo>
                  <a:pt x="77377" y="27173"/>
                </a:lnTo>
              </a:path>
            </a:pathLst>
          </a:custGeom>
          <a:noFill/>
          <a:ln cap="flat" cmpd="sng" w="9525">
            <a:solidFill>
              <a:srgbClr val="055CF2"/>
            </a:solidFill>
            <a:prstDash val="solid"/>
            <a:round/>
            <a:headEnd len="med" w="med" type="none"/>
            <a:tailEnd len="med" w="med" type="oval"/>
          </a:ln>
        </p:spPr>
      </p:sp>
      <p:sp>
        <p:nvSpPr>
          <p:cNvPr id="760" name="Google Shape;760;p61"/>
          <p:cNvSpPr txBox="1"/>
          <p:nvPr/>
        </p:nvSpPr>
        <p:spPr>
          <a:xfrm>
            <a:off x="5526257" y="3705129"/>
            <a:ext cx="1106400" cy="4071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1700">
                <a:solidFill>
                  <a:srgbClr val="FFFFFF"/>
                </a:solidFill>
                <a:latin typeface="Bitter"/>
                <a:ea typeface="Bitter"/>
                <a:cs typeface="Bitter"/>
                <a:sym typeface="Bitter"/>
              </a:rPr>
              <a:t>64%</a:t>
            </a:r>
            <a:endParaRPr sz="900">
              <a:solidFill>
                <a:srgbClr val="FFFFFF"/>
              </a:solidFill>
              <a:latin typeface="Bitter"/>
              <a:ea typeface="Bitter"/>
              <a:cs typeface="Bitter"/>
              <a:sym typeface="Bitter"/>
            </a:endParaRPr>
          </a:p>
          <a:p>
            <a:pPr indent="0" lvl="0" marL="0" rtl="0" algn="ctr">
              <a:spcBef>
                <a:spcPts val="0"/>
              </a:spcBef>
              <a:spcAft>
                <a:spcPts val="0"/>
              </a:spcAft>
              <a:buNone/>
            </a:pPr>
            <a:r>
              <a:t/>
            </a:r>
            <a:endParaRPr b="1" sz="1700">
              <a:solidFill>
                <a:srgbClr val="FFFFFF"/>
              </a:solidFill>
              <a:latin typeface="Bitter"/>
              <a:ea typeface="Bitter"/>
              <a:cs typeface="Bitter"/>
              <a:sym typeface="Bitter"/>
            </a:endParaRPr>
          </a:p>
        </p:txBody>
      </p:sp>
      <p:sp>
        <p:nvSpPr>
          <p:cNvPr id="761" name="Google Shape;761;p61"/>
          <p:cNvSpPr/>
          <p:nvPr/>
        </p:nvSpPr>
        <p:spPr>
          <a:xfrm>
            <a:off x="5387000" y="3147500"/>
            <a:ext cx="1401401" cy="161974"/>
          </a:xfrm>
          <a:custGeom>
            <a:rect b="b" l="l" r="r" t="t"/>
            <a:pathLst>
              <a:path extrusionOk="0" h="9836" w="65509">
                <a:moveTo>
                  <a:pt x="0" y="9836"/>
                </a:moveTo>
                <a:lnTo>
                  <a:pt x="32924" y="0"/>
                </a:lnTo>
                <a:lnTo>
                  <a:pt x="65509" y="17"/>
                </a:lnTo>
              </a:path>
            </a:pathLst>
          </a:custGeom>
          <a:noFill/>
          <a:ln cap="flat" cmpd="sng" w="9525">
            <a:solidFill>
              <a:srgbClr val="055CF2"/>
            </a:solidFill>
            <a:prstDash val="solid"/>
            <a:round/>
            <a:headEnd len="med" w="med" type="none"/>
            <a:tailEnd len="med" w="med" type="oval"/>
          </a:ln>
        </p:spPr>
      </p:sp>
      <p:sp>
        <p:nvSpPr>
          <p:cNvPr id="762" name="Google Shape;762;p61"/>
          <p:cNvSpPr txBox="1"/>
          <p:nvPr/>
        </p:nvSpPr>
        <p:spPr>
          <a:xfrm>
            <a:off x="4895770" y="3146418"/>
            <a:ext cx="1106400" cy="5028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1700">
                <a:solidFill>
                  <a:srgbClr val="FFFFFF"/>
                </a:solidFill>
                <a:latin typeface="Bitter"/>
                <a:ea typeface="Bitter"/>
                <a:cs typeface="Bitter"/>
                <a:sym typeface="Bitter"/>
              </a:rPr>
              <a:t>18%</a:t>
            </a:r>
            <a:endParaRPr b="1" sz="1700">
              <a:solidFill>
                <a:srgbClr val="FFFFFF"/>
              </a:solidFill>
              <a:latin typeface="Bitter"/>
              <a:ea typeface="Bitter"/>
              <a:cs typeface="Bitter"/>
              <a:sym typeface="Bitter"/>
            </a:endParaRPr>
          </a:p>
          <a:p>
            <a:pPr indent="0" lvl="0" marL="0" rtl="0" algn="ctr">
              <a:spcBef>
                <a:spcPts val="0"/>
              </a:spcBef>
              <a:spcAft>
                <a:spcPts val="0"/>
              </a:spcAft>
              <a:buNone/>
            </a:pPr>
            <a:r>
              <a:t/>
            </a:r>
            <a:endParaRPr sz="900">
              <a:solidFill>
                <a:srgbClr val="FFFFFF"/>
              </a:solidFill>
              <a:latin typeface="Bitter"/>
              <a:ea typeface="Bitter"/>
              <a:cs typeface="Bitter"/>
              <a:sym typeface="Bitter"/>
            </a:endParaRPr>
          </a:p>
        </p:txBody>
      </p:sp>
      <p:sp>
        <p:nvSpPr>
          <p:cNvPr id="763" name="Google Shape;763;p61"/>
          <p:cNvSpPr txBox="1"/>
          <p:nvPr/>
        </p:nvSpPr>
        <p:spPr>
          <a:xfrm>
            <a:off x="4668483" y="3519487"/>
            <a:ext cx="1106400" cy="5028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1700">
                <a:solidFill>
                  <a:srgbClr val="FFFFFF"/>
                </a:solidFill>
                <a:latin typeface="Bitter"/>
                <a:ea typeface="Bitter"/>
                <a:cs typeface="Bitter"/>
                <a:sym typeface="Bitter"/>
              </a:rPr>
              <a:t>18%</a:t>
            </a:r>
            <a:endParaRPr b="1" sz="1700">
              <a:solidFill>
                <a:srgbClr val="FFFFFF"/>
              </a:solidFill>
              <a:latin typeface="Bitter"/>
              <a:ea typeface="Bitter"/>
              <a:cs typeface="Bitter"/>
              <a:sym typeface="Bitter"/>
            </a:endParaRPr>
          </a:p>
          <a:p>
            <a:pPr indent="0" lvl="0" marL="0" rtl="0" algn="ctr">
              <a:spcBef>
                <a:spcPts val="0"/>
              </a:spcBef>
              <a:spcAft>
                <a:spcPts val="0"/>
              </a:spcAft>
              <a:buNone/>
            </a:pPr>
            <a:r>
              <a:t/>
            </a:r>
            <a:endParaRPr sz="900">
              <a:solidFill>
                <a:srgbClr val="FFFFFF"/>
              </a:solidFill>
              <a:latin typeface="Bitter"/>
              <a:ea typeface="Bitter"/>
              <a:cs typeface="Bitter"/>
              <a:sym typeface="Bitter"/>
            </a:endParaRPr>
          </a:p>
        </p:txBody>
      </p:sp>
      <p:sp>
        <p:nvSpPr>
          <p:cNvPr id="764" name="Google Shape;764;p61"/>
          <p:cNvSpPr/>
          <p:nvPr/>
        </p:nvSpPr>
        <p:spPr>
          <a:xfrm>
            <a:off x="6245020" y="3697867"/>
            <a:ext cx="528288" cy="5418"/>
          </a:xfrm>
          <a:custGeom>
            <a:rect b="b" l="l" r="r" t="t"/>
            <a:pathLst>
              <a:path extrusionOk="0" h="329" w="24695">
                <a:moveTo>
                  <a:pt x="0" y="0"/>
                </a:moveTo>
                <a:lnTo>
                  <a:pt x="6975" y="72"/>
                </a:lnTo>
                <a:lnTo>
                  <a:pt x="24695" y="329"/>
                </a:lnTo>
              </a:path>
            </a:pathLst>
          </a:custGeom>
          <a:noFill/>
          <a:ln cap="flat" cmpd="sng" w="9525">
            <a:solidFill>
              <a:srgbClr val="055CF2"/>
            </a:solidFill>
            <a:prstDash val="solid"/>
            <a:round/>
            <a:headEnd len="med" w="med" type="none"/>
            <a:tailEnd len="med" w="med" type="oval"/>
          </a:ln>
        </p:spPr>
      </p:sp>
      <p:sp>
        <p:nvSpPr>
          <p:cNvPr id="765" name="Google Shape;765;p61"/>
          <p:cNvSpPr txBox="1"/>
          <p:nvPr/>
        </p:nvSpPr>
        <p:spPr>
          <a:xfrm>
            <a:off x="6822420" y="4020732"/>
            <a:ext cx="1491000" cy="682200"/>
          </a:xfrm>
          <a:prstGeom prst="rect">
            <a:avLst/>
          </a:prstGeom>
          <a:noFill/>
          <a:ln>
            <a:noFill/>
          </a:ln>
        </p:spPr>
        <p:txBody>
          <a:bodyPr anchorCtr="0" anchor="t" bIns="75575" lIns="75575" spcFirstLastPara="1" rIns="75575" wrap="square" tIns="75575">
            <a:noAutofit/>
          </a:bodyPr>
          <a:lstStyle/>
          <a:p>
            <a:pPr indent="0" lvl="0" marL="0" marR="0" rtl="0" algn="l">
              <a:lnSpc>
                <a:spcPct val="100000"/>
              </a:lnSpc>
              <a:spcBef>
                <a:spcPts val="0"/>
              </a:spcBef>
              <a:spcAft>
                <a:spcPts val="0"/>
              </a:spcAft>
              <a:buNone/>
            </a:pPr>
            <a:r>
              <a:rPr b="1" lang="es" sz="700">
                <a:solidFill>
                  <a:srgbClr val="26BDBF"/>
                </a:solidFill>
                <a:latin typeface="Montserrat"/>
                <a:ea typeface="Montserrat"/>
                <a:cs typeface="Montserrat"/>
                <a:sym typeface="Montserrat"/>
              </a:rPr>
              <a:t>Otras:</a:t>
            </a:r>
            <a:r>
              <a:rPr lang="es" sz="700">
                <a:solidFill>
                  <a:srgbClr val="26BDBF"/>
                </a:solidFill>
                <a:latin typeface="Montserrat"/>
                <a:ea typeface="Montserrat"/>
                <a:cs typeface="Montserrat"/>
                <a:sym typeface="Montserrat"/>
              </a:rPr>
              <a:t> </a:t>
            </a:r>
            <a:endParaRPr sz="700">
              <a:solidFill>
                <a:srgbClr val="26BDBF"/>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s" sz="700">
                <a:solidFill>
                  <a:srgbClr val="202F66"/>
                </a:solidFill>
                <a:latin typeface="Montserrat"/>
                <a:ea typeface="Montserrat"/>
                <a:cs typeface="Montserrat"/>
                <a:sym typeface="Montserrat"/>
              </a:rPr>
              <a:t>Madres adolescentes en gestación (RMA, RPA) , especializadas (RAE, RSP) y discapacidad (RAD, RDD, RDG, RDS)</a:t>
            </a:r>
            <a:endParaRPr sz="700">
              <a:solidFill>
                <a:srgbClr val="202F66"/>
              </a:solidFill>
              <a:latin typeface="Montserrat"/>
              <a:ea typeface="Montserrat"/>
              <a:cs typeface="Montserrat"/>
              <a:sym typeface="Montserrat"/>
            </a:endParaRPr>
          </a:p>
        </p:txBody>
      </p:sp>
      <p:sp>
        <p:nvSpPr>
          <p:cNvPr id="766" name="Google Shape;766;p61"/>
          <p:cNvSpPr txBox="1"/>
          <p:nvPr/>
        </p:nvSpPr>
        <p:spPr>
          <a:xfrm>
            <a:off x="6822420" y="3037731"/>
            <a:ext cx="1543800" cy="342000"/>
          </a:xfrm>
          <a:prstGeom prst="rect">
            <a:avLst/>
          </a:prstGeom>
          <a:noFill/>
          <a:ln>
            <a:noFill/>
          </a:ln>
        </p:spPr>
        <p:txBody>
          <a:bodyPr anchorCtr="0" anchor="t" bIns="75575" lIns="75575" spcFirstLastPara="1" rIns="75575" wrap="square" tIns="75575">
            <a:noAutofit/>
          </a:bodyPr>
          <a:lstStyle/>
          <a:p>
            <a:pPr indent="0" lvl="0" marL="0" marR="0" rtl="0" algn="l">
              <a:lnSpc>
                <a:spcPct val="100000"/>
              </a:lnSpc>
              <a:spcBef>
                <a:spcPts val="0"/>
              </a:spcBef>
              <a:spcAft>
                <a:spcPts val="0"/>
              </a:spcAft>
              <a:buNone/>
            </a:pPr>
            <a:r>
              <a:rPr b="1" lang="es" sz="700">
                <a:solidFill>
                  <a:srgbClr val="337F6E"/>
                </a:solidFill>
                <a:latin typeface="Montserrat"/>
                <a:ea typeface="Montserrat"/>
                <a:cs typeface="Montserrat"/>
                <a:sym typeface="Montserrat"/>
              </a:rPr>
              <a:t>Primera infancia: 0 a 6 años </a:t>
            </a:r>
            <a:r>
              <a:rPr lang="es" sz="700">
                <a:solidFill>
                  <a:srgbClr val="202F66"/>
                </a:solidFill>
                <a:latin typeface="Montserrat"/>
                <a:ea typeface="Montserrat"/>
                <a:cs typeface="Montserrat"/>
                <a:sym typeface="Montserrat"/>
              </a:rPr>
              <a:t>(RLP, CLA, RPL, RPP)</a:t>
            </a:r>
            <a:endParaRPr sz="700">
              <a:solidFill>
                <a:srgbClr val="202F66"/>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700">
              <a:solidFill>
                <a:srgbClr val="202F66"/>
              </a:solidFill>
              <a:latin typeface="Montserrat"/>
              <a:ea typeface="Montserrat"/>
              <a:cs typeface="Montserrat"/>
              <a:sym typeface="Montserrat"/>
            </a:endParaRPr>
          </a:p>
        </p:txBody>
      </p:sp>
      <p:sp>
        <p:nvSpPr>
          <p:cNvPr id="767" name="Google Shape;767;p61"/>
          <p:cNvSpPr txBox="1"/>
          <p:nvPr/>
        </p:nvSpPr>
        <p:spPr>
          <a:xfrm>
            <a:off x="661416" y="4690704"/>
            <a:ext cx="3414900" cy="266700"/>
          </a:xfrm>
          <a:prstGeom prst="rect">
            <a:avLst/>
          </a:prstGeom>
          <a:noFill/>
          <a:ln>
            <a:noFill/>
          </a:ln>
        </p:spPr>
        <p:txBody>
          <a:bodyPr anchorCtr="0" anchor="t" bIns="75575" lIns="74375" spcFirstLastPara="1" rIns="75575" wrap="square" tIns="75575">
            <a:noAutofit/>
          </a:bodyPr>
          <a:lstStyle/>
          <a:p>
            <a:pPr indent="0" lvl="0" marL="0" rtl="0" algn="l">
              <a:lnSpc>
                <a:spcPct val="115000"/>
              </a:lnSpc>
              <a:spcBef>
                <a:spcPts val="0"/>
              </a:spcBef>
              <a:spcAft>
                <a:spcPts val="0"/>
              </a:spcAft>
              <a:buNone/>
            </a:pPr>
            <a:r>
              <a:rPr i="1" lang="es" sz="600">
                <a:solidFill>
                  <a:srgbClr val="888888"/>
                </a:solidFill>
                <a:latin typeface="Montserrat"/>
                <a:ea typeface="Montserrat"/>
                <a:cs typeface="Montserrat"/>
                <a:sym typeface="Montserrat"/>
              </a:rPr>
              <a:t>Fuente: Elaboración propia a partir de datos Sename, 2019</a:t>
            </a:r>
            <a:endParaRPr i="1" sz="600">
              <a:solidFill>
                <a:srgbClr val="888888"/>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600">
              <a:solidFill>
                <a:srgbClr val="888888"/>
              </a:solidFill>
              <a:latin typeface="Montserrat"/>
              <a:ea typeface="Montserrat"/>
              <a:cs typeface="Montserrat"/>
              <a:sym typeface="Montserrat"/>
            </a:endParaRPr>
          </a:p>
        </p:txBody>
      </p:sp>
      <p:sp>
        <p:nvSpPr>
          <p:cNvPr id="768" name="Google Shape;768;p61"/>
          <p:cNvSpPr/>
          <p:nvPr/>
        </p:nvSpPr>
        <p:spPr>
          <a:xfrm>
            <a:off x="661425" y="1122975"/>
            <a:ext cx="1611300" cy="1113900"/>
          </a:xfrm>
          <a:prstGeom prst="rect">
            <a:avLst/>
          </a:prstGeom>
          <a:solidFill>
            <a:srgbClr val="A4D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 sz="3700">
                <a:solidFill>
                  <a:srgbClr val="FFFFFF"/>
                </a:solidFill>
                <a:latin typeface="Bitter"/>
                <a:ea typeface="Bitter"/>
                <a:cs typeface="Bitter"/>
                <a:sym typeface="Bitter"/>
              </a:rPr>
              <a:t>224</a:t>
            </a:r>
            <a:endParaRPr b="1" sz="37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rPr b="1" lang="es" sz="900">
                <a:solidFill>
                  <a:srgbClr val="FFFFFF"/>
                </a:solidFill>
                <a:latin typeface="Montserrat"/>
                <a:ea typeface="Montserrat"/>
                <a:cs typeface="Montserrat"/>
                <a:sym typeface="Montserrat"/>
              </a:rPr>
              <a:t>Residencias distribuidas a lo largo de Chile.</a:t>
            </a:r>
            <a:endParaRPr sz="1100">
              <a:solidFill>
                <a:srgbClr val="FFFFFF"/>
              </a:solidFill>
            </a:endParaRPr>
          </a:p>
        </p:txBody>
      </p:sp>
      <p:cxnSp>
        <p:nvCxnSpPr>
          <p:cNvPr id="769" name="Google Shape;769;p61"/>
          <p:cNvCxnSpPr/>
          <p:nvPr/>
        </p:nvCxnSpPr>
        <p:spPr>
          <a:xfrm>
            <a:off x="2046650" y="3316525"/>
            <a:ext cx="1265700" cy="0"/>
          </a:xfrm>
          <a:prstGeom prst="straightConnector1">
            <a:avLst/>
          </a:prstGeom>
          <a:noFill/>
          <a:ln cap="flat" cmpd="sng" w="9525">
            <a:solidFill>
              <a:srgbClr val="055CF2"/>
            </a:solidFill>
            <a:prstDash val="solid"/>
            <a:round/>
            <a:headEnd len="med" w="med" type="none"/>
            <a:tailEnd len="med" w="med" type="oval"/>
          </a:ln>
        </p:spPr>
      </p:cxnSp>
      <p:cxnSp>
        <p:nvCxnSpPr>
          <p:cNvPr id="770" name="Google Shape;770;p61"/>
          <p:cNvCxnSpPr>
            <a:stCxn id="744" idx="3"/>
          </p:cNvCxnSpPr>
          <p:nvPr/>
        </p:nvCxnSpPr>
        <p:spPr>
          <a:xfrm>
            <a:off x="2046702" y="4139150"/>
            <a:ext cx="1408200" cy="0"/>
          </a:xfrm>
          <a:prstGeom prst="straightConnector1">
            <a:avLst/>
          </a:prstGeom>
          <a:noFill/>
          <a:ln cap="flat" cmpd="sng" w="9525">
            <a:solidFill>
              <a:srgbClr val="055CF2"/>
            </a:solidFill>
            <a:prstDash val="solid"/>
            <a:round/>
            <a:headEnd len="med" w="med" type="none"/>
            <a:tailEnd len="med" w="med" type="oval"/>
          </a:ln>
        </p:spPr>
      </p:cxnSp>
      <p:sp>
        <p:nvSpPr>
          <p:cNvPr id="771" name="Google Shape;771;p61"/>
          <p:cNvSpPr txBox="1"/>
          <p:nvPr/>
        </p:nvSpPr>
        <p:spPr>
          <a:xfrm>
            <a:off x="4720425" y="2561850"/>
            <a:ext cx="3359700" cy="2892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800">
                <a:solidFill>
                  <a:srgbClr val="888888"/>
                </a:solidFill>
                <a:latin typeface="Montserrat"/>
                <a:ea typeface="Montserrat"/>
                <a:cs typeface="Montserrat"/>
                <a:sym typeface="Montserrat"/>
              </a:rPr>
              <a:t>Tipos de residencias según tramo etario y perfil de los NNA</a:t>
            </a:r>
            <a:endParaRPr b="1" sz="800">
              <a:solidFill>
                <a:srgbClr val="888888"/>
              </a:solidFill>
              <a:latin typeface="Montserrat"/>
              <a:ea typeface="Montserrat"/>
              <a:cs typeface="Montserrat"/>
              <a:sym typeface="Montserrat"/>
            </a:endParaRPr>
          </a:p>
        </p:txBody>
      </p:sp>
      <p:sp>
        <p:nvSpPr>
          <p:cNvPr id="772" name="Google Shape;772;p61"/>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4" name="Shape 124"/>
        <p:cNvGrpSpPr/>
        <p:nvPr/>
      </p:nvGrpSpPr>
      <p:grpSpPr>
        <a:xfrm>
          <a:off x="0" y="0"/>
          <a:ext cx="0" cy="0"/>
          <a:chOff x="0" y="0"/>
          <a:chExt cx="0" cy="0"/>
        </a:xfrm>
      </p:grpSpPr>
      <p:sp>
        <p:nvSpPr>
          <p:cNvPr id="125" name="Google Shape;125;p26"/>
          <p:cNvSpPr txBox="1"/>
          <p:nvPr/>
        </p:nvSpPr>
        <p:spPr>
          <a:xfrm>
            <a:off x="4303232" y="265500"/>
            <a:ext cx="4612724" cy="4547998"/>
          </a:xfrm>
          <a:prstGeom prst="rect">
            <a:avLst/>
          </a:prstGeom>
          <a:noFill/>
          <a:ln>
            <a:noFill/>
          </a:ln>
        </p:spPr>
        <p:txBody>
          <a:bodyPr anchorCtr="0" anchor="t" bIns="0" lIns="0" spcFirstLastPara="1" rIns="0" wrap="square" tIns="0">
            <a:noAutofit/>
          </a:bodyPr>
          <a:lstStyle/>
          <a:p>
            <a:pPr indent="0" lvl="0" marL="0" marR="0" rtl="0" algn="l">
              <a:lnSpc>
                <a:spcPct val="109473"/>
              </a:lnSpc>
              <a:spcBef>
                <a:spcPts val="0"/>
              </a:spcBef>
              <a:spcAft>
                <a:spcPts val="0"/>
              </a:spcAft>
              <a:buNone/>
            </a:pPr>
            <a:r>
              <a:rPr b="1" lang="es" sz="900">
                <a:solidFill>
                  <a:srgbClr val="4FC9A3"/>
                </a:solidFill>
                <a:latin typeface="Arial"/>
                <a:ea typeface="Arial"/>
                <a:cs typeface="Arial"/>
                <a:sym typeface="Arial"/>
              </a:rPr>
              <a:t>Capítulo 3</a:t>
            </a:r>
            <a:endParaRPr sz="9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1000">
              <a:latin typeface="Arial"/>
              <a:ea typeface="Arial"/>
              <a:cs typeface="Arial"/>
              <a:sym typeface="Arial"/>
            </a:endParaRPr>
          </a:p>
          <a:p>
            <a:pPr indent="0" lvl="0" marL="0" marR="0" rtl="0" algn="l">
              <a:lnSpc>
                <a:spcPct val="100000"/>
              </a:lnSpc>
              <a:spcBef>
                <a:spcPts val="0"/>
              </a:spcBef>
              <a:spcAft>
                <a:spcPts val="0"/>
              </a:spcAft>
              <a:buNone/>
            </a:pPr>
            <a:r>
              <a:t/>
            </a:r>
            <a:endParaRPr sz="800">
              <a:latin typeface="Arial"/>
              <a:ea typeface="Arial"/>
              <a:cs typeface="Arial"/>
              <a:sym typeface="Arial"/>
            </a:endParaRPr>
          </a:p>
          <a:p>
            <a:pPr indent="0" lvl="0" marL="4406900" marR="0" rtl="0" algn="ctr">
              <a:lnSpc>
                <a:spcPct val="100000"/>
              </a:lnSpc>
              <a:spcBef>
                <a:spcPts val="0"/>
              </a:spcBef>
              <a:spcAft>
                <a:spcPts val="0"/>
              </a:spcAft>
              <a:buNone/>
            </a:pPr>
            <a:r>
              <a:rPr lang="es" sz="500">
                <a:solidFill>
                  <a:srgbClr val="2E75FF"/>
                </a:solidFill>
                <a:latin typeface="Arial"/>
                <a:ea typeface="Arial"/>
                <a:cs typeface="Arial"/>
                <a:sym typeface="Arial"/>
              </a:rPr>
              <a:t>S</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300">
              <a:latin typeface="Arial"/>
              <a:ea typeface="Arial"/>
              <a:cs typeface="Arial"/>
              <a:sym typeface="Arial"/>
            </a:endParaRPr>
          </a:p>
          <a:p>
            <a:pPr indent="0" lvl="0" marL="4470400" marR="63500" rtl="0" algn="just">
              <a:lnSpc>
                <a:spcPct val="75400"/>
              </a:lnSpc>
              <a:spcBef>
                <a:spcPts val="200"/>
              </a:spcBef>
              <a:spcAft>
                <a:spcPts val="0"/>
              </a:spcAft>
              <a:buNone/>
            </a:pPr>
            <a:r>
              <a:rPr lang="es" sz="500">
                <a:solidFill>
                  <a:srgbClr val="2E75FF"/>
                </a:solidFill>
                <a:latin typeface="Arial"/>
                <a:ea typeface="Arial"/>
                <a:cs typeface="Arial"/>
                <a:sym typeface="Arial"/>
              </a:rPr>
              <a:t>RO U T U F</a:t>
            </a:r>
            <a:endParaRPr sz="500">
              <a:latin typeface="Arial"/>
              <a:ea typeface="Arial"/>
              <a:cs typeface="Arial"/>
              <a:sym typeface="Arial"/>
            </a:endParaRPr>
          </a:p>
          <a:p>
            <a:pPr indent="0" lvl="0" marL="4470400" marR="63500" rtl="0" algn="just">
              <a:lnSpc>
                <a:spcPct val="79500"/>
              </a:lnSpc>
              <a:spcBef>
                <a:spcPts val="200"/>
              </a:spcBef>
              <a:spcAft>
                <a:spcPts val="0"/>
              </a:spcAft>
              <a:buNone/>
            </a:pPr>
            <a:r>
              <a:rPr lang="es" sz="500">
                <a:solidFill>
                  <a:srgbClr val="2E75FF"/>
                </a:solidFill>
                <a:latin typeface="Arial"/>
                <a:ea typeface="Arial"/>
                <a:cs typeface="Arial"/>
                <a:sym typeface="Arial"/>
              </a:rPr>
              <a:t>S  O  V  E  U  N</a:t>
            </a:r>
            <a:endParaRPr sz="500">
              <a:latin typeface="Arial"/>
              <a:ea typeface="Arial"/>
              <a:cs typeface="Arial"/>
              <a:sym typeface="Arial"/>
            </a:endParaRPr>
          </a:p>
          <a:p>
            <a:pPr indent="0" lvl="0" marL="4406900" marR="0" rtl="0" algn="ctr">
              <a:lnSpc>
                <a:spcPct val="104761"/>
              </a:lnSpc>
              <a:spcBef>
                <a:spcPts val="200"/>
              </a:spcBef>
              <a:spcAft>
                <a:spcPts val="0"/>
              </a:spcAft>
              <a:buNone/>
            </a:pPr>
            <a:r>
              <a:rPr lang="es" sz="500">
                <a:solidFill>
                  <a:srgbClr val="2E75FF"/>
                </a:solidFill>
                <a:latin typeface="Arial"/>
                <a:ea typeface="Arial"/>
                <a:cs typeface="Arial"/>
                <a:sym typeface="Arial"/>
              </a:rPr>
              <a:t>O</a:t>
            </a:r>
            <a:endParaRPr sz="500">
              <a:latin typeface="Arial"/>
              <a:ea typeface="Arial"/>
              <a:cs typeface="Arial"/>
              <a:sym typeface="Arial"/>
            </a:endParaRPr>
          </a:p>
          <a:p>
            <a:pPr indent="0" lvl="0" marL="4470400" marR="63500" rtl="0" algn="ctr">
              <a:lnSpc>
                <a:spcPct val="43100"/>
              </a:lnSpc>
              <a:spcBef>
                <a:spcPts val="300"/>
              </a:spcBef>
              <a:spcAft>
                <a:spcPts val="0"/>
              </a:spcAft>
              <a:buNone/>
            </a:pPr>
            <a:r>
              <a:rPr lang="es" sz="500">
                <a:solidFill>
                  <a:srgbClr val="2E75FF"/>
                </a:solidFill>
                <a:latin typeface="Arial"/>
                <a:ea typeface="Arial"/>
                <a:cs typeface="Arial"/>
                <a:sym typeface="Arial"/>
              </a:rPr>
              <a:t>V  I</a:t>
            </a:r>
            <a:endParaRPr sz="500">
              <a:latin typeface="Arial"/>
              <a:ea typeface="Arial"/>
              <a:cs typeface="Arial"/>
              <a:sym typeface="Arial"/>
            </a:endParaRPr>
          </a:p>
          <a:p>
            <a:pPr indent="0" lvl="0" marL="4406900" marR="0" rtl="0" algn="ctr">
              <a:lnSpc>
                <a:spcPct val="63809"/>
              </a:lnSpc>
              <a:spcBef>
                <a:spcPts val="0"/>
              </a:spcBef>
              <a:spcAft>
                <a:spcPts val="0"/>
              </a:spcAft>
              <a:buNone/>
            </a:pPr>
            <a:r>
              <a:rPr lang="es" sz="500">
                <a:solidFill>
                  <a:srgbClr val="2E75FF"/>
                </a:solidFill>
                <a:latin typeface="Arial"/>
                <a:ea typeface="Arial"/>
                <a:cs typeface="Arial"/>
                <a:sym typeface="Arial"/>
              </a:rPr>
              <a:t>T</a:t>
            </a:r>
            <a:endParaRPr sz="500">
              <a:latin typeface="Arial"/>
              <a:ea typeface="Arial"/>
              <a:cs typeface="Arial"/>
              <a:sym typeface="Arial"/>
            </a:endParaRPr>
          </a:p>
          <a:p>
            <a:pPr indent="0" lvl="0" marL="4470400" marR="63500" rtl="0" algn="just">
              <a:lnSpc>
                <a:spcPct val="79000"/>
              </a:lnSpc>
              <a:spcBef>
                <a:spcPts val="0"/>
              </a:spcBef>
              <a:spcAft>
                <a:spcPts val="0"/>
              </a:spcAft>
              <a:buNone/>
            </a:pPr>
            <a:r>
              <a:rPr lang="es" sz="500">
                <a:solidFill>
                  <a:srgbClr val="2E75FF"/>
                </a:solidFill>
                <a:latin typeface="Arial"/>
                <a:ea typeface="Arial"/>
                <a:cs typeface="Arial"/>
                <a:sym typeface="Arial"/>
              </a:rPr>
              <a:t>A  R  O  P  R  O  C</a:t>
            </a:r>
            <a:endParaRPr sz="500">
              <a:latin typeface="Arial"/>
              <a:ea typeface="Arial"/>
              <a:cs typeface="Arial"/>
              <a:sym typeface="Arial"/>
            </a:endParaRPr>
          </a:p>
          <a:p>
            <a:pPr indent="0" lvl="0" marL="4470400" marR="63500" rtl="0" algn="just">
              <a:lnSpc>
                <a:spcPct val="81100"/>
              </a:lnSpc>
              <a:spcBef>
                <a:spcPts val="100"/>
              </a:spcBef>
              <a:spcAft>
                <a:spcPts val="0"/>
              </a:spcAft>
              <a:buNone/>
            </a:pPr>
            <a:r>
              <a:rPr lang="es" sz="500">
                <a:solidFill>
                  <a:srgbClr val="2E75FF"/>
                </a:solidFill>
                <a:latin typeface="Arial"/>
                <a:ea typeface="Arial"/>
                <a:cs typeface="Arial"/>
                <a:sym typeface="Arial"/>
              </a:rPr>
              <a:t>L  A  U  N  A</a:t>
            </a:r>
            <a:endParaRPr sz="500">
              <a:latin typeface="Arial"/>
              <a:ea typeface="Arial"/>
              <a:cs typeface="Arial"/>
              <a:sym typeface="Arial"/>
            </a:endParaRPr>
          </a:p>
          <a:p>
            <a:pPr indent="0" lvl="0" marL="4406900" marR="0" rtl="0" algn="ctr">
              <a:lnSpc>
                <a:spcPct val="100000"/>
              </a:lnSpc>
              <a:spcBef>
                <a:spcPts val="0"/>
              </a:spcBef>
              <a:spcAft>
                <a:spcPts val="0"/>
              </a:spcAft>
              <a:buNone/>
            </a:pPr>
            <a:r>
              <a:rPr lang="es" sz="500">
                <a:solidFill>
                  <a:srgbClr val="2E75FF"/>
                </a:solidFill>
                <a:latin typeface="Arial"/>
                <a:ea typeface="Arial"/>
                <a:cs typeface="Arial"/>
                <a:sym typeface="Arial"/>
              </a:rPr>
              <a:t>M</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500">
              <a:latin typeface="Arial"/>
              <a:ea typeface="Arial"/>
              <a:cs typeface="Arial"/>
              <a:sym typeface="Arial"/>
            </a:endParaRPr>
          </a:p>
          <a:p>
            <a:pPr indent="0" lvl="0" marL="0" marR="0" rtl="0" algn="l">
              <a:lnSpc>
                <a:spcPct val="100000"/>
              </a:lnSpc>
              <a:spcBef>
                <a:spcPts val="0"/>
              </a:spcBef>
              <a:spcAft>
                <a:spcPts val="0"/>
              </a:spcAft>
              <a:buNone/>
            </a:pPr>
            <a:r>
              <a:t/>
            </a:r>
            <a:endParaRPr sz="600">
              <a:latin typeface="Arial"/>
              <a:ea typeface="Arial"/>
              <a:cs typeface="Arial"/>
              <a:sym typeface="Arial"/>
            </a:endParaRPr>
          </a:p>
          <a:p>
            <a:pPr indent="0" lvl="0" marL="4406900" marR="0" rtl="0" algn="ctr">
              <a:lnSpc>
                <a:spcPct val="100000"/>
              </a:lnSpc>
              <a:spcBef>
                <a:spcPts val="0"/>
              </a:spcBef>
              <a:spcAft>
                <a:spcPts val="0"/>
              </a:spcAft>
              <a:buNone/>
            </a:pPr>
            <a:r>
              <a:rPr lang="es" sz="1500">
                <a:solidFill>
                  <a:srgbClr val="9C1FF2"/>
                </a:solidFill>
                <a:latin typeface="Times New Roman"/>
                <a:ea typeface="Times New Roman"/>
                <a:cs typeface="Times New Roman"/>
                <a:sym typeface="Times New Roman"/>
              </a:rPr>
              <a:t>35</a:t>
            </a:r>
            <a:endParaRPr sz="1500">
              <a:latin typeface="Times New Roman"/>
              <a:ea typeface="Times New Roman"/>
              <a:cs typeface="Times New Roman"/>
              <a:sym typeface="Times New Roman"/>
            </a:endParaRPr>
          </a:p>
        </p:txBody>
      </p:sp>
      <p:sp>
        <p:nvSpPr>
          <p:cNvPr id="126" name="Google Shape;126;p26"/>
          <p:cNvSpPr/>
          <p:nvPr/>
        </p:nvSpPr>
        <p:spPr>
          <a:xfrm>
            <a:off x="8777289" y="295851"/>
            <a:ext cx="66075" cy="6607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27" name="Google Shape;127;p26"/>
          <p:cNvSpPr/>
          <p:nvPr/>
        </p:nvSpPr>
        <p:spPr>
          <a:xfrm>
            <a:off x="0" y="0"/>
            <a:ext cx="9144000" cy="5143211"/>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FFC5C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28" name="Google Shape;128;p26"/>
          <p:cNvSpPr txBox="1"/>
          <p:nvPr/>
        </p:nvSpPr>
        <p:spPr>
          <a:xfrm>
            <a:off x="4887625" y="974675"/>
            <a:ext cx="4006800" cy="1325100"/>
          </a:xfrm>
          <a:prstGeom prst="rect">
            <a:avLst/>
          </a:prstGeom>
          <a:noFill/>
          <a:ln>
            <a:noFill/>
          </a:ln>
        </p:spPr>
        <p:txBody>
          <a:bodyPr anchorCtr="0" anchor="t" bIns="0" lIns="0" spcFirstLastPara="1" rIns="0" wrap="square" tIns="235075">
            <a:noAutofit/>
          </a:bodyPr>
          <a:lstStyle/>
          <a:p>
            <a:pPr indent="0" lvl="0" marL="0" marR="0" rtl="0" algn="l">
              <a:lnSpc>
                <a:spcPct val="100000"/>
              </a:lnSpc>
              <a:spcBef>
                <a:spcPts val="0"/>
              </a:spcBef>
              <a:spcAft>
                <a:spcPts val="0"/>
              </a:spcAft>
              <a:buNone/>
            </a:pPr>
            <a:r>
              <a:rPr lang="es" sz="4500">
                <a:solidFill>
                  <a:srgbClr val="FFFFFF"/>
                </a:solidFill>
                <a:latin typeface="Bitter"/>
                <a:ea typeface="Bitter"/>
                <a:cs typeface="Bitter"/>
                <a:sym typeface="Bitter"/>
              </a:rPr>
              <a:t>1.</a:t>
            </a:r>
            <a:endParaRPr sz="4500">
              <a:solidFill>
                <a:srgbClr val="FFFFFF"/>
              </a:solidFill>
              <a:latin typeface="Bitter"/>
              <a:ea typeface="Bitter"/>
              <a:cs typeface="Bitter"/>
              <a:sym typeface="Bitter"/>
            </a:endParaRPr>
          </a:p>
          <a:p>
            <a:pPr indent="0" lvl="0" marL="0" marR="0" rtl="0" algn="l">
              <a:lnSpc>
                <a:spcPct val="100000"/>
              </a:lnSpc>
              <a:spcBef>
                <a:spcPts val="0"/>
              </a:spcBef>
              <a:spcAft>
                <a:spcPts val="0"/>
              </a:spcAft>
              <a:buNone/>
            </a:pPr>
            <a:r>
              <a:rPr lang="es" sz="4500">
                <a:solidFill>
                  <a:srgbClr val="FFFFFF"/>
                </a:solidFill>
                <a:latin typeface="Bitter"/>
                <a:ea typeface="Bitter"/>
                <a:cs typeface="Bitter"/>
                <a:sym typeface="Bitter"/>
              </a:rPr>
              <a:t>Contexto</a:t>
            </a:r>
            <a:endParaRPr sz="4500">
              <a:solidFill>
                <a:srgbClr val="FFFFFF"/>
              </a:solidFill>
              <a:latin typeface="Bitter"/>
              <a:ea typeface="Bitter"/>
              <a:cs typeface="Bitter"/>
              <a:sym typeface="Bitter"/>
            </a:endParaRPr>
          </a:p>
          <a:p>
            <a:pPr indent="0" lvl="0" marL="0" marR="0" rtl="0" algn="l">
              <a:lnSpc>
                <a:spcPct val="100000"/>
              </a:lnSpc>
              <a:spcBef>
                <a:spcPts val="0"/>
              </a:spcBef>
              <a:spcAft>
                <a:spcPts val="0"/>
              </a:spcAft>
              <a:buNone/>
            </a:pPr>
            <a:r>
              <a:rPr lang="es" sz="4500">
                <a:solidFill>
                  <a:srgbClr val="FFFFFF"/>
                </a:solidFill>
                <a:latin typeface="Bitter"/>
                <a:ea typeface="Bitter"/>
                <a:cs typeface="Bitter"/>
                <a:sym typeface="Bitter"/>
              </a:rPr>
              <a:t>general</a:t>
            </a:r>
            <a:endParaRPr sz="4500">
              <a:solidFill>
                <a:srgbClr val="FFFFFF"/>
              </a:solidFill>
              <a:latin typeface="Bitter"/>
              <a:ea typeface="Bitter"/>
              <a:cs typeface="Bitter"/>
              <a:sym typeface="Bitter"/>
            </a:endParaRPr>
          </a:p>
        </p:txBody>
      </p:sp>
      <p:sp>
        <p:nvSpPr>
          <p:cNvPr id="129" name="Google Shape;129;p26"/>
          <p:cNvSpPr txBox="1"/>
          <p:nvPr/>
        </p:nvSpPr>
        <p:spPr>
          <a:xfrm>
            <a:off x="8751844" y="4577331"/>
            <a:ext cx="1200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FFFFF"/>
                </a:solidFill>
                <a:latin typeface="Bitter"/>
                <a:ea typeface="Bitter"/>
                <a:cs typeface="Bitter"/>
                <a:sym typeface="Bitter"/>
              </a:rPr>
              <a:t>4</a:t>
            </a:r>
            <a:endParaRPr sz="1500">
              <a:solidFill>
                <a:srgbClr val="FFFFFF"/>
              </a:solidFill>
              <a:latin typeface="Bitter"/>
              <a:ea typeface="Bitter"/>
              <a:cs typeface="Bitter"/>
              <a:sym typeface="Bitter"/>
            </a:endParaRPr>
          </a:p>
        </p:txBody>
      </p:sp>
      <p:pic>
        <p:nvPicPr>
          <p:cNvPr id="130" name="Google Shape;130;p26"/>
          <p:cNvPicPr preferRelativeResize="0"/>
          <p:nvPr/>
        </p:nvPicPr>
        <p:blipFill>
          <a:blip r:embed="rId4">
            <a:alphaModFix/>
          </a:blip>
          <a:stretch>
            <a:fillRect/>
          </a:stretch>
        </p:blipFill>
        <p:spPr>
          <a:xfrm>
            <a:off x="770375" y="913549"/>
            <a:ext cx="2887825" cy="52325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FFFFF"/>
        </a:solidFill>
      </p:bgPr>
    </p:bg>
    <p:spTree>
      <p:nvGrpSpPr>
        <p:cNvPr id="776" name="Shape 776"/>
        <p:cNvGrpSpPr/>
        <p:nvPr/>
      </p:nvGrpSpPr>
      <p:grpSpPr>
        <a:xfrm>
          <a:off x="0" y="0"/>
          <a:ext cx="0" cy="0"/>
          <a:chOff x="0" y="0"/>
          <a:chExt cx="0" cy="0"/>
        </a:xfrm>
      </p:grpSpPr>
      <p:sp>
        <p:nvSpPr>
          <p:cNvPr id="777" name="Google Shape;777;p62"/>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8" name="Google Shape;778;p62"/>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40</a:t>
            </a:r>
            <a:endParaRPr sz="1500">
              <a:latin typeface="Bitter"/>
              <a:ea typeface="Bitter"/>
              <a:cs typeface="Bitter"/>
              <a:sym typeface="Bitter"/>
            </a:endParaRPr>
          </a:p>
        </p:txBody>
      </p:sp>
      <p:sp>
        <p:nvSpPr>
          <p:cNvPr id="779" name="Google Shape;779;p62"/>
          <p:cNvSpPr txBox="1"/>
          <p:nvPr/>
        </p:nvSpPr>
        <p:spPr>
          <a:xfrm>
            <a:off x="577175" y="229775"/>
            <a:ext cx="2379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4.2.1 Contexto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Antecedentes:</a:t>
            </a:r>
            <a:endParaRPr b="1" i="1" sz="1200">
              <a:solidFill>
                <a:srgbClr val="055CF2"/>
              </a:solidFill>
              <a:latin typeface="Bitter"/>
              <a:ea typeface="Bitter"/>
              <a:cs typeface="Bitter"/>
              <a:sym typeface="Bitter"/>
            </a:endParaRPr>
          </a:p>
        </p:txBody>
      </p:sp>
      <p:sp>
        <p:nvSpPr>
          <p:cNvPr id="780" name="Google Shape;780;p62"/>
          <p:cNvSpPr txBox="1"/>
          <p:nvPr/>
        </p:nvSpPr>
        <p:spPr>
          <a:xfrm>
            <a:off x="384066" y="5046229"/>
            <a:ext cx="3414900" cy="266700"/>
          </a:xfrm>
          <a:prstGeom prst="rect">
            <a:avLst/>
          </a:prstGeom>
          <a:noFill/>
          <a:ln>
            <a:noFill/>
          </a:ln>
        </p:spPr>
        <p:txBody>
          <a:bodyPr anchorCtr="0" anchor="t" bIns="75575" lIns="74375" spcFirstLastPara="1" rIns="75575" wrap="square" tIns="75575">
            <a:noAutofit/>
          </a:bodyPr>
          <a:lstStyle/>
          <a:p>
            <a:pPr indent="0" lvl="0" marL="0" rtl="0" algn="l">
              <a:lnSpc>
                <a:spcPct val="115000"/>
              </a:lnSpc>
              <a:spcBef>
                <a:spcPts val="0"/>
              </a:spcBef>
              <a:spcAft>
                <a:spcPts val="0"/>
              </a:spcAft>
              <a:buNone/>
            </a:pPr>
            <a:r>
              <a:t/>
            </a:r>
            <a:endParaRPr b="1" sz="600">
              <a:solidFill>
                <a:srgbClr val="03286B"/>
              </a:solidFill>
              <a:latin typeface="Montserrat"/>
              <a:ea typeface="Montserrat"/>
              <a:cs typeface="Montserrat"/>
              <a:sym typeface="Montserrat"/>
            </a:endParaRPr>
          </a:p>
          <a:p>
            <a:pPr indent="0" lvl="0" marL="0" rtl="0" algn="l">
              <a:lnSpc>
                <a:spcPct val="115000"/>
              </a:lnSpc>
              <a:spcBef>
                <a:spcPts val="0"/>
              </a:spcBef>
              <a:spcAft>
                <a:spcPts val="0"/>
              </a:spcAft>
              <a:buNone/>
            </a:pPr>
            <a:r>
              <a:rPr i="1" lang="es" sz="600">
                <a:solidFill>
                  <a:srgbClr val="03286B"/>
                </a:solidFill>
                <a:latin typeface="Montserrat"/>
                <a:ea typeface="Montserrat"/>
                <a:cs typeface="Montserrat"/>
                <a:sym typeface="Montserrat"/>
              </a:rPr>
              <a:t>Fuente: Elaboración propia a partir de datos Sename, 2019</a:t>
            </a:r>
            <a:endParaRPr i="1" sz="600">
              <a:solidFill>
                <a:srgbClr val="03286B"/>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600">
              <a:solidFill>
                <a:srgbClr val="03286B"/>
              </a:solidFill>
              <a:latin typeface="Montserrat"/>
              <a:ea typeface="Montserrat"/>
              <a:cs typeface="Montserrat"/>
              <a:sym typeface="Montserrat"/>
            </a:endParaRPr>
          </a:p>
        </p:txBody>
      </p:sp>
      <p:sp>
        <p:nvSpPr>
          <p:cNvPr id="781" name="Google Shape;781;p62"/>
          <p:cNvSpPr txBox="1"/>
          <p:nvPr/>
        </p:nvSpPr>
        <p:spPr>
          <a:xfrm>
            <a:off x="597736" y="747525"/>
            <a:ext cx="3464100" cy="353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000">
                <a:solidFill>
                  <a:srgbClr val="9C1FF2"/>
                </a:solidFill>
                <a:latin typeface="Bitter"/>
                <a:ea typeface="Bitter"/>
                <a:cs typeface="Bitter"/>
                <a:sym typeface="Bitter"/>
              </a:rPr>
              <a:t>Actores que rodean a las residencias a nivel territorial:</a:t>
            </a:r>
            <a:endParaRPr b="1" sz="1000">
              <a:solidFill>
                <a:srgbClr val="9C1FF2"/>
              </a:solidFill>
              <a:latin typeface="Bitter"/>
              <a:ea typeface="Bitter"/>
              <a:cs typeface="Bitter"/>
              <a:sym typeface="Bitter"/>
            </a:endParaRPr>
          </a:p>
        </p:txBody>
      </p:sp>
      <p:sp>
        <p:nvSpPr>
          <p:cNvPr id="782" name="Google Shape;782;p62"/>
          <p:cNvSpPr txBox="1"/>
          <p:nvPr/>
        </p:nvSpPr>
        <p:spPr>
          <a:xfrm>
            <a:off x="963024" y="1700091"/>
            <a:ext cx="1916100" cy="4017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1000">
                <a:solidFill>
                  <a:srgbClr val="A4DB3B"/>
                </a:solidFill>
                <a:latin typeface="Montserrat"/>
                <a:ea typeface="Montserrat"/>
                <a:cs typeface="Montserrat"/>
                <a:sym typeface="Montserrat"/>
              </a:rPr>
              <a:t>Área Salud</a:t>
            </a:r>
            <a:endParaRPr b="1" sz="1000">
              <a:solidFill>
                <a:srgbClr val="A4DB3B"/>
              </a:solidFill>
              <a:latin typeface="Montserrat"/>
              <a:ea typeface="Montserrat"/>
              <a:cs typeface="Montserrat"/>
              <a:sym typeface="Montserrat"/>
            </a:endParaRPr>
          </a:p>
          <a:p>
            <a:pPr indent="0" lvl="0" marL="0" rtl="0" algn="ctr">
              <a:spcBef>
                <a:spcPts val="0"/>
              </a:spcBef>
              <a:spcAft>
                <a:spcPts val="0"/>
              </a:spcAft>
              <a:buNone/>
            </a:pPr>
            <a:r>
              <a:rPr lang="es" sz="800">
                <a:solidFill>
                  <a:srgbClr val="888888"/>
                </a:solidFill>
                <a:latin typeface="Montserrat"/>
                <a:ea typeface="Montserrat"/>
                <a:cs typeface="Montserrat"/>
                <a:sym typeface="Montserrat"/>
              </a:rPr>
              <a:t>Cesfam, Cecosf, Cosam, Posta, Hospital</a:t>
            </a:r>
            <a:endParaRPr sz="800">
              <a:solidFill>
                <a:srgbClr val="888888"/>
              </a:solidFill>
              <a:latin typeface="Montserrat"/>
              <a:ea typeface="Montserrat"/>
              <a:cs typeface="Montserrat"/>
              <a:sym typeface="Montserrat"/>
            </a:endParaRPr>
          </a:p>
        </p:txBody>
      </p:sp>
      <p:sp>
        <p:nvSpPr>
          <p:cNvPr id="783" name="Google Shape;783;p62"/>
          <p:cNvSpPr txBox="1"/>
          <p:nvPr/>
        </p:nvSpPr>
        <p:spPr>
          <a:xfrm>
            <a:off x="2594456" y="1159700"/>
            <a:ext cx="1562700" cy="4017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1000">
                <a:solidFill>
                  <a:srgbClr val="A4DB3B"/>
                </a:solidFill>
                <a:latin typeface="Montserrat"/>
                <a:ea typeface="Montserrat"/>
                <a:cs typeface="Montserrat"/>
                <a:sym typeface="Montserrat"/>
              </a:rPr>
              <a:t>Área Educación</a:t>
            </a:r>
            <a:endParaRPr b="1" sz="1000">
              <a:solidFill>
                <a:srgbClr val="A4DB3B"/>
              </a:solidFill>
              <a:latin typeface="Montserrat"/>
              <a:ea typeface="Montserrat"/>
              <a:cs typeface="Montserrat"/>
              <a:sym typeface="Montserrat"/>
            </a:endParaRPr>
          </a:p>
          <a:p>
            <a:pPr indent="0" lvl="0" marL="0" rtl="0" algn="ctr">
              <a:spcBef>
                <a:spcPts val="0"/>
              </a:spcBef>
              <a:spcAft>
                <a:spcPts val="0"/>
              </a:spcAft>
              <a:buNone/>
            </a:pPr>
            <a:r>
              <a:rPr lang="es" sz="800">
                <a:solidFill>
                  <a:srgbClr val="888888"/>
                </a:solidFill>
                <a:latin typeface="Montserrat"/>
                <a:ea typeface="Montserrat"/>
                <a:cs typeface="Montserrat"/>
                <a:sym typeface="Montserrat"/>
              </a:rPr>
              <a:t>Escuelas y liceos, programas educacionales</a:t>
            </a:r>
            <a:endParaRPr sz="800">
              <a:solidFill>
                <a:srgbClr val="888888"/>
              </a:solidFill>
              <a:latin typeface="Montserrat"/>
              <a:ea typeface="Montserrat"/>
              <a:cs typeface="Montserrat"/>
              <a:sym typeface="Montserrat"/>
            </a:endParaRPr>
          </a:p>
          <a:p>
            <a:pPr indent="0" lvl="0" marL="0" rtl="0" algn="ctr">
              <a:spcBef>
                <a:spcPts val="0"/>
              </a:spcBef>
              <a:spcAft>
                <a:spcPts val="0"/>
              </a:spcAft>
              <a:buNone/>
            </a:pPr>
            <a:r>
              <a:t/>
            </a:r>
            <a:endParaRPr sz="1000">
              <a:solidFill>
                <a:srgbClr val="414140"/>
              </a:solidFill>
              <a:latin typeface="Montserrat"/>
              <a:ea typeface="Montserrat"/>
              <a:cs typeface="Montserrat"/>
              <a:sym typeface="Montserrat"/>
            </a:endParaRPr>
          </a:p>
        </p:txBody>
      </p:sp>
      <p:sp>
        <p:nvSpPr>
          <p:cNvPr id="784" name="Google Shape;784;p62"/>
          <p:cNvSpPr txBox="1"/>
          <p:nvPr/>
        </p:nvSpPr>
        <p:spPr>
          <a:xfrm>
            <a:off x="2110944" y="3652994"/>
            <a:ext cx="2243700" cy="7380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1000">
                <a:solidFill>
                  <a:srgbClr val="A4DB3B"/>
                </a:solidFill>
                <a:latin typeface="Montserrat"/>
                <a:ea typeface="Montserrat"/>
                <a:cs typeface="Montserrat"/>
                <a:sym typeface="Montserrat"/>
              </a:rPr>
              <a:t>Área Justicia</a:t>
            </a:r>
            <a:endParaRPr b="1" sz="1000">
              <a:solidFill>
                <a:srgbClr val="A4DB3B"/>
              </a:solidFill>
              <a:latin typeface="Montserrat"/>
              <a:ea typeface="Montserrat"/>
              <a:cs typeface="Montserrat"/>
              <a:sym typeface="Montserrat"/>
            </a:endParaRPr>
          </a:p>
          <a:p>
            <a:pPr indent="0" lvl="0" marL="0" rtl="0" algn="ctr">
              <a:spcBef>
                <a:spcPts val="0"/>
              </a:spcBef>
              <a:spcAft>
                <a:spcPts val="0"/>
              </a:spcAft>
              <a:buNone/>
            </a:pPr>
            <a:r>
              <a:rPr lang="es" sz="800">
                <a:solidFill>
                  <a:srgbClr val="9E9E9E"/>
                </a:solidFill>
                <a:latin typeface="Montserrat"/>
                <a:ea typeface="Montserrat"/>
                <a:cs typeface="Montserrat"/>
                <a:sym typeface="Montserrat"/>
              </a:rPr>
              <a:t>Sename (Direcciones regionales y programas ambulatorios), Servicio Médico Legal,Registro Civil, CAJ, Centros de Mediación Familiar, Programa Mi Abogado</a:t>
            </a:r>
            <a:endParaRPr sz="800">
              <a:solidFill>
                <a:srgbClr val="9E9E9E"/>
              </a:solidFill>
              <a:latin typeface="Montserrat"/>
              <a:ea typeface="Montserrat"/>
              <a:cs typeface="Montserrat"/>
              <a:sym typeface="Montserrat"/>
            </a:endParaRPr>
          </a:p>
          <a:p>
            <a:pPr indent="0" lvl="0" marL="0" rtl="0" algn="ctr">
              <a:spcBef>
                <a:spcPts val="0"/>
              </a:spcBef>
              <a:spcAft>
                <a:spcPts val="0"/>
              </a:spcAft>
              <a:buNone/>
            </a:pPr>
            <a:r>
              <a:t/>
            </a:r>
            <a:endParaRPr sz="1000">
              <a:solidFill>
                <a:srgbClr val="414140"/>
              </a:solidFill>
              <a:latin typeface="Montserrat"/>
              <a:ea typeface="Montserrat"/>
              <a:cs typeface="Montserrat"/>
              <a:sym typeface="Montserrat"/>
            </a:endParaRPr>
          </a:p>
          <a:p>
            <a:pPr indent="0" lvl="0" marL="0" rtl="0" algn="ctr">
              <a:spcBef>
                <a:spcPts val="0"/>
              </a:spcBef>
              <a:spcAft>
                <a:spcPts val="0"/>
              </a:spcAft>
              <a:buNone/>
            </a:pPr>
            <a:r>
              <a:t/>
            </a:r>
            <a:endParaRPr sz="1000">
              <a:solidFill>
                <a:srgbClr val="414140"/>
              </a:solidFill>
              <a:latin typeface="Montserrat"/>
              <a:ea typeface="Montserrat"/>
              <a:cs typeface="Montserrat"/>
              <a:sym typeface="Montserrat"/>
            </a:endParaRPr>
          </a:p>
        </p:txBody>
      </p:sp>
      <p:sp>
        <p:nvSpPr>
          <p:cNvPr id="785" name="Google Shape;785;p62"/>
          <p:cNvSpPr txBox="1"/>
          <p:nvPr/>
        </p:nvSpPr>
        <p:spPr>
          <a:xfrm>
            <a:off x="4820246" y="3703042"/>
            <a:ext cx="2243700" cy="5262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1000">
                <a:solidFill>
                  <a:srgbClr val="A4DB3B"/>
                </a:solidFill>
                <a:latin typeface="Montserrat"/>
                <a:ea typeface="Montserrat"/>
                <a:cs typeface="Montserrat"/>
                <a:sym typeface="Montserrat"/>
              </a:rPr>
              <a:t>Poder Judicial</a:t>
            </a:r>
            <a:endParaRPr b="1" sz="1000">
              <a:solidFill>
                <a:srgbClr val="A4DB3B"/>
              </a:solidFill>
              <a:latin typeface="Montserrat"/>
              <a:ea typeface="Montserrat"/>
              <a:cs typeface="Montserrat"/>
              <a:sym typeface="Montserrat"/>
            </a:endParaRPr>
          </a:p>
          <a:p>
            <a:pPr indent="0" lvl="0" marL="0" rtl="0" algn="ctr">
              <a:spcBef>
                <a:spcPts val="0"/>
              </a:spcBef>
              <a:spcAft>
                <a:spcPts val="0"/>
              </a:spcAft>
              <a:buNone/>
            </a:pPr>
            <a:r>
              <a:rPr lang="es" sz="800">
                <a:solidFill>
                  <a:srgbClr val="888888"/>
                </a:solidFill>
                <a:latin typeface="Montserrat"/>
                <a:ea typeface="Montserrat"/>
                <a:cs typeface="Montserrat"/>
                <a:sym typeface="Montserrat"/>
              </a:rPr>
              <a:t>Tribunales de Familia, Centros de Observación y Control Cumplimiento de Medidas de Protección</a:t>
            </a:r>
            <a:endParaRPr sz="1000">
              <a:solidFill>
                <a:srgbClr val="888888"/>
              </a:solidFill>
              <a:latin typeface="Montserrat"/>
              <a:ea typeface="Montserrat"/>
              <a:cs typeface="Montserrat"/>
              <a:sym typeface="Montserrat"/>
            </a:endParaRPr>
          </a:p>
          <a:p>
            <a:pPr indent="0" lvl="0" marL="0" rtl="0" algn="ctr">
              <a:spcBef>
                <a:spcPts val="0"/>
              </a:spcBef>
              <a:spcAft>
                <a:spcPts val="0"/>
              </a:spcAft>
              <a:buNone/>
            </a:pPr>
            <a:r>
              <a:t/>
            </a:r>
            <a:endParaRPr sz="1000">
              <a:solidFill>
                <a:srgbClr val="414140"/>
              </a:solidFill>
              <a:latin typeface="Montserrat"/>
              <a:ea typeface="Montserrat"/>
              <a:cs typeface="Montserrat"/>
              <a:sym typeface="Montserrat"/>
            </a:endParaRPr>
          </a:p>
        </p:txBody>
      </p:sp>
      <p:sp>
        <p:nvSpPr>
          <p:cNvPr id="786" name="Google Shape;786;p62"/>
          <p:cNvSpPr txBox="1"/>
          <p:nvPr/>
        </p:nvSpPr>
        <p:spPr>
          <a:xfrm>
            <a:off x="6962744" y="2468868"/>
            <a:ext cx="1351500" cy="2028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1000">
                <a:solidFill>
                  <a:srgbClr val="A4DB3B"/>
                </a:solidFill>
                <a:latin typeface="Montserrat"/>
                <a:ea typeface="Montserrat"/>
                <a:cs typeface="Montserrat"/>
                <a:sym typeface="Montserrat"/>
              </a:rPr>
              <a:t>Municipalidades</a:t>
            </a:r>
            <a:endParaRPr sz="1000">
              <a:solidFill>
                <a:srgbClr val="A4DB3B"/>
              </a:solidFill>
              <a:latin typeface="Montserrat"/>
              <a:ea typeface="Montserrat"/>
              <a:cs typeface="Montserrat"/>
              <a:sym typeface="Montserrat"/>
            </a:endParaRPr>
          </a:p>
        </p:txBody>
      </p:sp>
      <p:sp>
        <p:nvSpPr>
          <p:cNvPr id="787" name="Google Shape;787;p62"/>
          <p:cNvSpPr txBox="1"/>
          <p:nvPr/>
        </p:nvSpPr>
        <p:spPr>
          <a:xfrm>
            <a:off x="4885218" y="1192407"/>
            <a:ext cx="1985400" cy="3258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1000">
                <a:solidFill>
                  <a:srgbClr val="A4DB3B"/>
                </a:solidFill>
                <a:latin typeface="Montserrat"/>
                <a:ea typeface="Montserrat"/>
                <a:cs typeface="Montserrat"/>
                <a:sym typeface="Montserrat"/>
              </a:rPr>
              <a:t>Otros Servicios Públicos</a:t>
            </a:r>
            <a:endParaRPr sz="1000">
              <a:solidFill>
                <a:srgbClr val="A4DB3B"/>
              </a:solidFill>
              <a:latin typeface="Montserrat"/>
              <a:ea typeface="Montserrat"/>
              <a:cs typeface="Montserrat"/>
              <a:sym typeface="Montserrat"/>
            </a:endParaRPr>
          </a:p>
          <a:p>
            <a:pPr indent="0" lvl="0" marL="0" rtl="0" algn="ctr">
              <a:spcBef>
                <a:spcPts val="0"/>
              </a:spcBef>
              <a:spcAft>
                <a:spcPts val="0"/>
              </a:spcAft>
              <a:buNone/>
            </a:pPr>
            <a:r>
              <a:rPr lang="es" sz="800">
                <a:solidFill>
                  <a:srgbClr val="888888"/>
                </a:solidFill>
                <a:latin typeface="Montserrat"/>
                <a:ea typeface="Montserrat"/>
                <a:cs typeface="Montserrat"/>
                <a:sym typeface="Montserrat"/>
              </a:rPr>
              <a:t>Sernameg, INJUV</a:t>
            </a:r>
            <a:endParaRPr sz="800">
              <a:solidFill>
                <a:srgbClr val="888888"/>
              </a:solidFill>
              <a:latin typeface="Montserrat"/>
              <a:ea typeface="Montserrat"/>
              <a:cs typeface="Montserrat"/>
              <a:sym typeface="Montserrat"/>
            </a:endParaRPr>
          </a:p>
        </p:txBody>
      </p:sp>
      <p:sp>
        <p:nvSpPr>
          <p:cNvPr id="788" name="Google Shape;788;p62"/>
          <p:cNvSpPr txBox="1"/>
          <p:nvPr/>
        </p:nvSpPr>
        <p:spPr>
          <a:xfrm>
            <a:off x="708425" y="2468868"/>
            <a:ext cx="1619100" cy="2028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1000">
                <a:solidFill>
                  <a:srgbClr val="A4DB3B"/>
                </a:solidFill>
                <a:latin typeface="Montserrat"/>
                <a:ea typeface="Montserrat"/>
                <a:cs typeface="Montserrat"/>
                <a:sym typeface="Montserrat"/>
              </a:rPr>
              <a:t>Redes de Egresados</a:t>
            </a:r>
            <a:endParaRPr sz="1000">
              <a:solidFill>
                <a:srgbClr val="A4DB3B"/>
              </a:solidFill>
              <a:latin typeface="Montserrat"/>
              <a:ea typeface="Montserrat"/>
              <a:cs typeface="Montserrat"/>
              <a:sym typeface="Montserrat"/>
            </a:endParaRPr>
          </a:p>
        </p:txBody>
      </p:sp>
      <p:sp>
        <p:nvSpPr>
          <p:cNvPr id="789" name="Google Shape;789;p62"/>
          <p:cNvSpPr txBox="1"/>
          <p:nvPr/>
        </p:nvSpPr>
        <p:spPr>
          <a:xfrm>
            <a:off x="6444963" y="2856733"/>
            <a:ext cx="1562700" cy="7380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1000">
                <a:solidFill>
                  <a:srgbClr val="A4DB3B"/>
                </a:solidFill>
                <a:latin typeface="Montserrat"/>
                <a:ea typeface="Montserrat"/>
                <a:cs typeface="Montserrat"/>
                <a:sym typeface="Montserrat"/>
              </a:rPr>
              <a:t>Academia </a:t>
            </a:r>
            <a:endParaRPr b="1" sz="1000">
              <a:solidFill>
                <a:srgbClr val="A4DB3B"/>
              </a:solidFill>
              <a:latin typeface="Montserrat"/>
              <a:ea typeface="Montserrat"/>
              <a:cs typeface="Montserrat"/>
              <a:sym typeface="Montserrat"/>
            </a:endParaRPr>
          </a:p>
          <a:p>
            <a:pPr indent="0" lvl="0" marL="0" rtl="0" algn="ctr">
              <a:spcBef>
                <a:spcPts val="0"/>
              </a:spcBef>
              <a:spcAft>
                <a:spcPts val="0"/>
              </a:spcAft>
              <a:buNone/>
            </a:pPr>
            <a:r>
              <a:rPr lang="es" sz="800">
                <a:solidFill>
                  <a:srgbClr val="888888"/>
                </a:solidFill>
                <a:latin typeface="Montserrat"/>
                <a:ea typeface="Montserrat"/>
                <a:cs typeface="Montserrat"/>
                <a:sym typeface="Montserrat"/>
              </a:rPr>
              <a:t>(Universidades e Institutos profesionales con sus respectivos centros de estudio, facultades y otras redes asociadas</a:t>
            </a:r>
            <a:r>
              <a:rPr lang="es" sz="800">
                <a:solidFill>
                  <a:srgbClr val="888888"/>
                </a:solidFill>
                <a:latin typeface="Montserrat"/>
                <a:ea typeface="Montserrat"/>
                <a:cs typeface="Montserrat"/>
                <a:sym typeface="Montserrat"/>
              </a:rPr>
              <a:t>)</a:t>
            </a:r>
            <a:endParaRPr sz="800">
              <a:solidFill>
                <a:srgbClr val="888888"/>
              </a:solidFill>
              <a:latin typeface="Montserrat"/>
              <a:ea typeface="Montserrat"/>
              <a:cs typeface="Montserrat"/>
              <a:sym typeface="Montserrat"/>
            </a:endParaRPr>
          </a:p>
        </p:txBody>
      </p:sp>
      <p:sp>
        <p:nvSpPr>
          <p:cNvPr id="790" name="Google Shape;790;p62"/>
          <p:cNvSpPr txBox="1"/>
          <p:nvPr/>
        </p:nvSpPr>
        <p:spPr>
          <a:xfrm>
            <a:off x="6386425" y="1700100"/>
            <a:ext cx="1985400" cy="5262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1000">
                <a:solidFill>
                  <a:srgbClr val="A4DB3B"/>
                </a:solidFill>
                <a:latin typeface="Montserrat"/>
                <a:ea typeface="Montserrat"/>
                <a:cs typeface="Montserrat"/>
                <a:sym typeface="Montserrat"/>
              </a:rPr>
              <a:t>Redes empresariales</a:t>
            </a:r>
            <a:endParaRPr b="1" sz="1000">
              <a:solidFill>
                <a:srgbClr val="A4DB3B"/>
              </a:solidFill>
              <a:latin typeface="Montserrat"/>
              <a:ea typeface="Montserrat"/>
              <a:cs typeface="Montserrat"/>
              <a:sym typeface="Montserrat"/>
            </a:endParaRPr>
          </a:p>
          <a:p>
            <a:pPr indent="0" lvl="0" marL="0" rtl="0" algn="ctr">
              <a:spcBef>
                <a:spcPts val="0"/>
              </a:spcBef>
              <a:spcAft>
                <a:spcPts val="0"/>
              </a:spcAft>
              <a:buNone/>
            </a:pPr>
            <a:r>
              <a:rPr lang="es" sz="800">
                <a:solidFill>
                  <a:srgbClr val="888888"/>
                </a:solidFill>
                <a:latin typeface="Montserrat"/>
                <a:ea typeface="Montserrat"/>
                <a:cs typeface="Montserrat"/>
                <a:sym typeface="Montserrat"/>
              </a:rPr>
              <a:t>Empresas con niñez y adolescencia en sus líneas de RSE</a:t>
            </a:r>
            <a:endParaRPr sz="800">
              <a:solidFill>
                <a:srgbClr val="888888"/>
              </a:solidFill>
              <a:latin typeface="Montserrat"/>
              <a:ea typeface="Montserrat"/>
              <a:cs typeface="Montserrat"/>
              <a:sym typeface="Montserrat"/>
            </a:endParaRPr>
          </a:p>
          <a:p>
            <a:pPr indent="0" lvl="0" marL="0" rtl="0" algn="ctr">
              <a:spcBef>
                <a:spcPts val="0"/>
              </a:spcBef>
              <a:spcAft>
                <a:spcPts val="0"/>
              </a:spcAft>
              <a:buNone/>
            </a:pPr>
            <a:r>
              <a:t/>
            </a:r>
            <a:endParaRPr sz="1000">
              <a:solidFill>
                <a:srgbClr val="414140"/>
              </a:solidFill>
              <a:latin typeface="Montserrat"/>
              <a:ea typeface="Montserrat"/>
              <a:cs typeface="Montserrat"/>
              <a:sym typeface="Montserrat"/>
            </a:endParaRPr>
          </a:p>
        </p:txBody>
      </p:sp>
      <p:sp>
        <p:nvSpPr>
          <p:cNvPr id="791" name="Google Shape;791;p62"/>
          <p:cNvSpPr txBox="1"/>
          <p:nvPr/>
        </p:nvSpPr>
        <p:spPr>
          <a:xfrm>
            <a:off x="1218882" y="2982003"/>
            <a:ext cx="1424100" cy="3258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1000">
                <a:solidFill>
                  <a:srgbClr val="A4DB3B"/>
                </a:solidFill>
                <a:latin typeface="Montserrat"/>
                <a:ea typeface="Montserrat"/>
                <a:cs typeface="Montserrat"/>
                <a:sym typeface="Montserrat"/>
              </a:rPr>
              <a:t>Asociaciones de trabajadores</a:t>
            </a:r>
            <a:endParaRPr sz="1000">
              <a:solidFill>
                <a:srgbClr val="A4DB3B"/>
              </a:solidFill>
              <a:latin typeface="Montserrat"/>
              <a:ea typeface="Montserrat"/>
              <a:cs typeface="Montserrat"/>
              <a:sym typeface="Montserrat"/>
            </a:endParaRPr>
          </a:p>
          <a:p>
            <a:pPr indent="0" lvl="0" marL="0" rtl="0" algn="ctr">
              <a:spcBef>
                <a:spcPts val="0"/>
              </a:spcBef>
              <a:spcAft>
                <a:spcPts val="0"/>
              </a:spcAft>
              <a:buNone/>
            </a:pPr>
            <a:r>
              <a:t/>
            </a:r>
            <a:endParaRPr sz="1000">
              <a:solidFill>
                <a:srgbClr val="A4DB3B"/>
              </a:solidFill>
              <a:latin typeface="Montserrat"/>
              <a:ea typeface="Montserrat"/>
              <a:cs typeface="Montserrat"/>
              <a:sym typeface="Montserrat"/>
            </a:endParaRPr>
          </a:p>
        </p:txBody>
      </p:sp>
      <p:sp>
        <p:nvSpPr>
          <p:cNvPr id="792" name="Google Shape;792;p62"/>
          <p:cNvSpPr/>
          <p:nvPr/>
        </p:nvSpPr>
        <p:spPr>
          <a:xfrm>
            <a:off x="3837156" y="2361880"/>
            <a:ext cx="1485300" cy="429300"/>
          </a:xfrm>
          <a:prstGeom prst="rect">
            <a:avLst/>
          </a:prstGeom>
          <a:solidFill>
            <a:srgbClr val="9C1FF2"/>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1300">
                <a:solidFill>
                  <a:srgbClr val="FFFFFF"/>
                </a:solidFill>
                <a:latin typeface="Helvetica Neue"/>
                <a:ea typeface="Helvetica Neue"/>
                <a:cs typeface="Helvetica Neue"/>
                <a:sym typeface="Helvetica Neue"/>
              </a:rPr>
              <a:t>Residencias</a:t>
            </a:r>
            <a:endParaRPr b="1" sz="1300">
              <a:solidFill>
                <a:srgbClr val="FFFFFF"/>
              </a:solidFill>
              <a:latin typeface="Helvetica Neue"/>
              <a:ea typeface="Helvetica Neue"/>
              <a:cs typeface="Helvetica Neue"/>
              <a:sym typeface="Helvetica Neue"/>
            </a:endParaRPr>
          </a:p>
        </p:txBody>
      </p:sp>
      <p:cxnSp>
        <p:nvCxnSpPr>
          <p:cNvPr id="793" name="Google Shape;793;p62"/>
          <p:cNvCxnSpPr>
            <a:endCxn id="792" idx="1"/>
          </p:cNvCxnSpPr>
          <p:nvPr/>
        </p:nvCxnSpPr>
        <p:spPr>
          <a:xfrm flipH="1" rot="-5400000">
            <a:off x="3169206" y="1908580"/>
            <a:ext cx="876900" cy="459000"/>
          </a:xfrm>
          <a:prstGeom prst="curvedConnector2">
            <a:avLst/>
          </a:prstGeom>
          <a:noFill/>
          <a:ln cap="flat" cmpd="sng" w="9525">
            <a:solidFill>
              <a:srgbClr val="055CF2"/>
            </a:solidFill>
            <a:prstDash val="solid"/>
            <a:round/>
            <a:headEnd len="med" w="med" type="oval"/>
            <a:tailEnd len="med" w="med" type="none"/>
          </a:ln>
        </p:spPr>
      </p:cxnSp>
      <p:cxnSp>
        <p:nvCxnSpPr>
          <p:cNvPr id="794" name="Google Shape;794;p62"/>
          <p:cNvCxnSpPr>
            <a:stCxn id="788" idx="3"/>
            <a:endCxn id="792" idx="1"/>
          </p:cNvCxnSpPr>
          <p:nvPr/>
        </p:nvCxnSpPr>
        <p:spPr>
          <a:xfrm>
            <a:off x="2327525" y="2570268"/>
            <a:ext cx="1509600" cy="6300"/>
          </a:xfrm>
          <a:prstGeom prst="curvedConnector3">
            <a:avLst>
              <a:gd fmla="val 49998" name="adj1"/>
            </a:avLst>
          </a:prstGeom>
          <a:noFill/>
          <a:ln cap="flat" cmpd="sng" w="9525">
            <a:solidFill>
              <a:srgbClr val="055CF2"/>
            </a:solidFill>
            <a:prstDash val="solid"/>
            <a:round/>
            <a:headEnd len="med" w="med" type="oval"/>
            <a:tailEnd len="med" w="med" type="none"/>
          </a:ln>
        </p:spPr>
      </p:cxnSp>
      <p:cxnSp>
        <p:nvCxnSpPr>
          <p:cNvPr id="795" name="Google Shape;795;p62"/>
          <p:cNvCxnSpPr>
            <a:stCxn id="791" idx="3"/>
            <a:endCxn id="792" idx="1"/>
          </p:cNvCxnSpPr>
          <p:nvPr/>
        </p:nvCxnSpPr>
        <p:spPr>
          <a:xfrm flipH="1" rot="10800000">
            <a:off x="2642982" y="2576403"/>
            <a:ext cx="1194300" cy="568500"/>
          </a:xfrm>
          <a:prstGeom prst="curvedConnector3">
            <a:avLst>
              <a:gd fmla="val 50005" name="adj1"/>
            </a:avLst>
          </a:prstGeom>
          <a:noFill/>
          <a:ln cap="flat" cmpd="sng" w="9525">
            <a:solidFill>
              <a:srgbClr val="055CF2"/>
            </a:solidFill>
            <a:prstDash val="solid"/>
            <a:round/>
            <a:headEnd len="med" w="med" type="oval"/>
            <a:tailEnd len="med" w="med" type="none"/>
          </a:ln>
        </p:spPr>
      </p:cxnSp>
      <p:cxnSp>
        <p:nvCxnSpPr>
          <p:cNvPr id="796" name="Google Shape;796;p62"/>
          <p:cNvCxnSpPr>
            <a:stCxn id="782" idx="3"/>
            <a:endCxn id="792" idx="1"/>
          </p:cNvCxnSpPr>
          <p:nvPr/>
        </p:nvCxnSpPr>
        <p:spPr>
          <a:xfrm>
            <a:off x="2879124" y="1900941"/>
            <a:ext cx="957900" cy="675600"/>
          </a:xfrm>
          <a:prstGeom prst="curvedConnector3">
            <a:avLst>
              <a:gd fmla="val 50005" name="adj1"/>
            </a:avLst>
          </a:prstGeom>
          <a:noFill/>
          <a:ln cap="flat" cmpd="sng" w="9525">
            <a:solidFill>
              <a:srgbClr val="055CF2"/>
            </a:solidFill>
            <a:prstDash val="solid"/>
            <a:round/>
            <a:headEnd len="med" w="med" type="oval"/>
            <a:tailEnd len="med" w="med" type="none"/>
          </a:ln>
        </p:spPr>
      </p:cxnSp>
      <p:cxnSp>
        <p:nvCxnSpPr>
          <p:cNvPr id="797" name="Google Shape;797;p62"/>
          <p:cNvCxnSpPr>
            <a:stCxn id="784" idx="0"/>
            <a:endCxn id="792" idx="1"/>
          </p:cNvCxnSpPr>
          <p:nvPr/>
        </p:nvCxnSpPr>
        <p:spPr>
          <a:xfrm rot="-5400000">
            <a:off x="2996844" y="2812544"/>
            <a:ext cx="1076400" cy="604500"/>
          </a:xfrm>
          <a:prstGeom prst="curvedConnector2">
            <a:avLst/>
          </a:prstGeom>
          <a:noFill/>
          <a:ln cap="flat" cmpd="sng" w="9525">
            <a:solidFill>
              <a:srgbClr val="055CF2"/>
            </a:solidFill>
            <a:prstDash val="solid"/>
            <a:round/>
            <a:headEnd len="med" w="med" type="oval"/>
            <a:tailEnd len="med" w="med" type="none"/>
          </a:ln>
        </p:spPr>
      </p:cxnSp>
      <p:cxnSp>
        <p:nvCxnSpPr>
          <p:cNvPr id="798" name="Google Shape;798;p62"/>
          <p:cNvCxnSpPr>
            <a:stCxn id="785" idx="0"/>
            <a:endCxn id="792" idx="3"/>
          </p:cNvCxnSpPr>
          <p:nvPr/>
        </p:nvCxnSpPr>
        <p:spPr>
          <a:xfrm flipH="1" rot="5400000">
            <a:off x="5069096" y="2830042"/>
            <a:ext cx="1126500" cy="619500"/>
          </a:xfrm>
          <a:prstGeom prst="curvedConnector2">
            <a:avLst/>
          </a:prstGeom>
          <a:noFill/>
          <a:ln cap="flat" cmpd="sng" w="9525">
            <a:solidFill>
              <a:srgbClr val="055CF2"/>
            </a:solidFill>
            <a:prstDash val="solid"/>
            <a:round/>
            <a:headEnd len="med" w="med" type="oval"/>
            <a:tailEnd len="med" w="med" type="none"/>
          </a:ln>
        </p:spPr>
      </p:cxnSp>
      <p:cxnSp>
        <p:nvCxnSpPr>
          <p:cNvPr id="799" name="Google Shape;799;p62"/>
          <p:cNvCxnSpPr>
            <a:endCxn id="792" idx="3"/>
          </p:cNvCxnSpPr>
          <p:nvPr/>
        </p:nvCxnSpPr>
        <p:spPr>
          <a:xfrm rot="5400000">
            <a:off x="5146506" y="1845580"/>
            <a:ext cx="906900" cy="555000"/>
          </a:xfrm>
          <a:prstGeom prst="curvedConnector2">
            <a:avLst/>
          </a:prstGeom>
          <a:noFill/>
          <a:ln cap="flat" cmpd="sng" w="9525">
            <a:solidFill>
              <a:srgbClr val="055CF2"/>
            </a:solidFill>
            <a:prstDash val="solid"/>
            <a:round/>
            <a:headEnd len="med" w="med" type="oval"/>
            <a:tailEnd len="med" w="med" type="none"/>
          </a:ln>
        </p:spPr>
      </p:cxnSp>
      <p:cxnSp>
        <p:nvCxnSpPr>
          <p:cNvPr id="800" name="Google Shape;800;p62"/>
          <p:cNvCxnSpPr>
            <a:stCxn id="790" idx="1"/>
            <a:endCxn id="792" idx="3"/>
          </p:cNvCxnSpPr>
          <p:nvPr/>
        </p:nvCxnSpPr>
        <p:spPr>
          <a:xfrm flipH="1">
            <a:off x="5322325" y="1963200"/>
            <a:ext cx="1064100" cy="613200"/>
          </a:xfrm>
          <a:prstGeom prst="curvedConnector3">
            <a:avLst>
              <a:gd fmla="val 49994" name="adj1"/>
            </a:avLst>
          </a:prstGeom>
          <a:noFill/>
          <a:ln cap="flat" cmpd="sng" w="9525">
            <a:solidFill>
              <a:srgbClr val="055CF2"/>
            </a:solidFill>
            <a:prstDash val="solid"/>
            <a:round/>
            <a:headEnd len="med" w="med" type="oval"/>
            <a:tailEnd len="med" w="med" type="none"/>
          </a:ln>
        </p:spPr>
      </p:cxnSp>
      <p:cxnSp>
        <p:nvCxnSpPr>
          <p:cNvPr id="801" name="Google Shape;801;p62"/>
          <p:cNvCxnSpPr>
            <a:stCxn id="786" idx="1"/>
            <a:endCxn id="792" idx="3"/>
          </p:cNvCxnSpPr>
          <p:nvPr/>
        </p:nvCxnSpPr>
        <p:spPr>
          <a:xfrm flipH="1">
            <a:off x="5322344" y="2570268"/>
            <a:ext cx="1640400" cy="6300"/>
          </a:xfrm>
          <a:prstGeom prst="curvedConnector3">
            <a:avLst>
              <a:gd fmla="val 50003" name="adj1"/>
            </a:avLst>
          </a:prstGeom>
          <a:noFill/>
          <a:ln cap="flat" cmpd="sng" w="9525">
            <a:solidFill>
              <a:srgbClr val="055CF2"/>
            </a:solidFill>
            <a:prstDash val="solid"/>
            <a:round/>
            <a:headEnd len="med" w="med" type="oval"/>
            <a:tailEnd len="med" w="med" type="none"/>
          </a:ln>
        </p:spPr>
      </p:cxnSp>
      <p:cxnSp>
        <p:nvCxnSpPr>
          <p:cNvPr id="802" name="Google Shape;802;p62"/>
          <p:cNvCxnSpPr>
            <a:endCxn id="792" idx="3"/>
          </p:cNvCxnSpPr>
          <p:nvPr/>
        </p:nvCxnSpPr>
        <p:spPr>
          <a:xfrm rot="10800000">
            <a:off x="5322456" y="2576530"/>
            <a:ext cx="1122900" cy="543300"/>
          </a:xfrm>
          <a:prstGeom prst="curvedConnector3">
            <a:avLst>
              <a:gd fmla="val 50000" name="adj1"/>
            </a:avLst>
          </a:prstGeom>
          <a:noFill/>
          <a:ln cap="flat" cmpd="sng" w="9525">
            <a:solidFill>
              <a:srgbClr val="055CF2"/>
            </a:solidFill>
            <a:prstDash val="solid"/>
            <a:round/>
            <a:headEnd len="med" w="med" type="oval"/>
            <a:tailEnd len="med" w="med" type="none"/>
          </a:ln>
        </p:spPr>
      </p:cxnSp>
      <p:sp>
        <p:nvSpPr>
          <p:cNvPr id="803" name="Google Shape;803;p62"/>
          <p:cNvSpPr/>
          <p:nvPr/>
        </p:nvSpPr>
        <p:spPr>
          <a:xfrm>
            <a:off x="708418" y="4514344"/>
            <a:ext cx="32700" cy="268200"/>
          </a:xfrm>
          <a:prstGeom prst="rect">
            <a:avLst/>
          </a:prstGeom>
          <a:solidFill>
            <a:srgbClr val="26BD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C1FF2"/>
              </a:solidFill>
            </a:endParaRPr>
          </a:p>
        </p:txBody>
      </p:sp>
      <p:sp>
        <p:nvSpPr>
          <p:cNvPr id="804" name="Google Shape;804;p62"/>
          <p:cNvSpPr txBox="1"/>
          <p:nvPr/>
        </p:nvSpPr>
        <p:spPr>
          <a:xfrm>
            <a:off x="721418" y="4435563"/>
            <a:ext cx="1767600" cy="30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700">
                <a:solidFill>
                  <a:srgbClr val="4FC9A3"/>
                </a:solidFill>
                <a:latin typeface="Bitter"/>
                <a:ea typeface="Bitter"/>
                <a:cs typeface="Bitter"/>
                <a:sym typeface="Bitter"/>
              </a:rPr>
              <a:t>Figura  5</a:t>
            </a:r>
            <a:endParaRPr b="1" sz="700">
              <a:solidFill>
                <a:srgbClr val="4FC9A3"/>
              </a:solidFill>
              <a:latin typeface="Bitter"/>
              <a:ea typeface="Bitter"/>
              <a:cs typeface="Bitter"/>
              <a:sym typeface="Bitter"/>
            </a:endParaRPr>
          </a:p>
          <a:p>
            <a:pPr indent="0" lvl="0" marL="0" rtl="0" algn="l">
              <a:lnSpc>
                <a:spcPct val="115000"/>
              </a:lnSpc>
              <a:spcBef>
                <a:spcPts val="0"/>
              </a:spcBef>
              <a:spcAft>
                <a:spcPts val="0"/>
              </a:spcAft>
              <a:buNone/>
            </a:pPr>
            <a:r>
              <a:rPr lang="es" sz="600">
                <a:solidFill>
                  <a:srgbClr val="888888"/>
                </a:solidFill>
                <a:latin typeface="Montserrat"/>
                <a:ea typeface="Montserrat"/>
                <a:cs typeface="Montserrat"/>
                <a:sym typeface="Montserrat"/>
              </a:rPr>
              <a:t>Fuente: Elaboración propia </a:t>
            </a:r>
            <a:endParaRPr sz="700">
              <a:solidFill>
                <a:srgbClr val="03286B"/>
              </a:solidFill>
              <a:latin typeface="Montserrat"/>
              <a:ea typeface="Montserrat"/>
              <a:cs typeface="Montserrat"/>
              <a:sym typeface="Montserrat"/>
            </a:endParaRPr>
          </a:p>
        </p:txBody>
      </p:sp>
      <p:sp>
        <p:nvSpPr>
          <p:cNvPr id="805" name="Google Shape;805;p62"/>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09" name="Shape 809"/>
        <p:cNvGrpSpPr/>
        <p:nvPr/>
      </p:nvGrpSpPr>
      <p:grpSpPr>
        <a:xfrm>
          <a:off x="0" y="0"/>
          <a:ext cx="0" cy="0"/>
          <a:chOff x="0" y="0"/>
          <a:chExt cx="0" cy="0"/>
        </a:xfrm>
      </p:grpSpPr>
      <p:sp>
        <p:nvSpPr>
          <p:cNvPr id="810" name="Google Shape;810;p63"/>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1" name="Google Shape;811;p63"/>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41</a:t>
            </a:r>
            <a:endParaRPr sz="1500">
              <a:latin typeface="Bitter"/>
              <a:ea typeface="Bitter"/>
              <a:cs typeface="Bitter"/>
              <a:sym typeface="Bitter"/>
            </a:endParaRPr>
          </a:p>
        </p:txBody>
      </p:sp>
      <p:sp>
        <p:nvSpPr>
          <p:cNvPr id="812" name="Google Shape;812;p63"/>
          <p:cNvSpPr txBox="1"/>
          <p:nvPr/>
        </p:nvSpPr>
        <p:spPr>
          <a:xfrm>
            <a:off x="392025" y="1207798"/>
            <a:ext cx="3959700" cy="31704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Dado el propósito del proyecto de contar con personas en las residencias con las competencias idóneas para desempeñar su labor, se hizo necesario levantar cuáles eran las organizaciones que actualmente capacitan y forman a los/as trabajadores/as de residencias. Estas instituciones se presentan a continuación:</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152400" lvl="0" marL="190500" rtl="0" algn="l">
              <a:lnSpc>
                <a:spcPct val="115000"/>
              </a:lnSpc>
              <a:spcBef>
                <a:spcPts val="0"/>
              </a:spcBef>
              <a:spcAft>
                <a:spcPts val="0"/>
              </a:spcAft>
              <a:buClr>
                <a:srgbClr val="414140"/>
              </a:buClr>
              <a:buSzPts val="800"/>
              <a:buFont typeface="Helvetica Neue"/>
              <a:buChar char="●"/>
            </a:pPr>
            <a:r>
              <a:rPr b="1" lang="es" sz="800">
                <a:solidFill>
                  <a:srgbClr val="414140"/>
                </a:solidFill>
                <a:latin typeface="Montserrat"/>
                <a:ea typeface="Montserrat"/>
                <a:cs typeface="Montserrat"/>
                <a:sym typeface="Montserrat"/>
              </a:rPr>
              <a:t>Universidades y Centros de Formación Técnica que poseen cursos, programas de pre y post grado en relación al trabajo con niñez vulnerada.</a:t>
            </a:r>
            <a:r>
              <a:rPr lang="es" sz="800">
                <a:solidFill>
                  <a:srgbClr val="414140"/>
                </a:solidFill>
                <a:latin typeface="Montserrat"/>
                <a:ea typeface="Montserrat"/>
                <a:cs typeface="Montserrat"/>
                <a:sym typeface="Montserrat"/>
              </a:rPr>
              <a:t> </a:t>
            </a:r>
            <a:r>
              <a:rPr i="1" lang="es" sz="800">
                <a:solidFill>
                  <a:srgbClr val="414140"/>
                </a:solidFill>
                <a:latin typeface="Montserrat"/>
                <a:ea typeface="Montserrat"/>
                <a:cs typeface="Montserrat"/>
                <a:sym typeface="Montserrat"/>
              </a:rPr>
              <a:t>(UST, UFRO, Universidad Autónoma, Universidad San Sebastián, ENAC, INACAP, IP Chile, AIEP, ICCE, FACSO Universidad de Chile, etc)</a:t>
            </a:r>
            <a:endParaRPr i="1" sz="800">
              <a:solidFill>
                <a:srgbClr val="414140"/>
              </a:solidFill>
              <a:latin typeface="Montserrat"/>
              <a:ea typeface="Montserrat"/>
              <a:cs typeface="Montserrat"/>
              <a:sym typeface="Montserrat"/>
            </a:endParaRPr>
          </a:p>
          <a:p>
            <a:pPr indent="-152400" lvl="0" marL="190500" rtl="0" algn="l">
              <a:lnSpc>
                <a:spcPct val="115000"/>
              </a:lnSpc>
              <a:spcBef>
                <a:spcPts val="800"/>
              </a:spcBef>
              <a:spcAft>
                <a:spcPts val="0"/>
              </a:spcAft>
              <a:buClr>
                <a:srgbClr val="414140"/>
              </a:buClr>
              <a:buSzPts val="800"/>
              <a:buFont typeface="Helvetica Neue"/>
              <a:buChar char="●"/>
            </a:pPr>
            <a:r>
              <a:rPr b="1" lang="es" sz="800">
                <a:solidFill>
                  <a:srgbClr val="414140"/>
                </a:solidFill>
                <a:latin typeface="Montserrat"/>
                <a:ea typeface="Montserrat"/>
                <a:cs typeface="Montserrat"/>
                <a:sym typeface="Montserrat"/>
              </a:rPr>
              <a:t>Organizaciones de la sociedad civil u OTECs con mucha influencia y experiencia en el ámbito. </a:t>
            </a:r>
            <a:r>
              <a:rPr i="1" lang="es" sz="800">
                <a:solidFill>
                  <a:srgbClr val="414140"/>
                </a:solidFill>
                <a:latin typeface="Montserrat"/>
                <a:ea typeface="Montserrat"/>
                <a:cs typeface="Montserrat"/>
                <a:sym typeface="Montserrat"/>
              </a:rPr>
              <a:t>(Paicabí, Achnu, América por la Infancia, Juntos por la Infancia, CORFAL, Grupo Palermo, Escuela aplicada PNL, Aldeas Infantiles SOS, Corporación Opción, entre otros)</a:t>
            </a:r>
            <a:endParaRPr i="1" sz="800">
              <a:solidFill>
                <a:srgbClr val="414140"/>
              </a:solidFill>
              <a:latin typeface="Montserrat"/>
              <a:ea typeface="Montserrat"/>
              <a:cs typeface="Montserrat"/>
              <a:sym typeface="Montserrat"/>
            </a:endParaRPr>
          </a:p>
          <a:p>
            <a:pPr indent="-152400" lvl="0" marL="190500" rtl="0" algn="l">
              <a:lnSpc>
                <a:spcPct val="115000"/>
              </a:lnSpc>
              <a:spcBef>
                <a:spcPts val="800"/>
              </a:spcBef>
              <a:spcAft>
                <a:spcPts val="800"/>
              </a:spcAft>
              <a:buClr>
                <a:srgbClr val="414140"/>
              </a:buClr>
              <a:buSzPts val="800"/>
              <a:buFont typeface="Helvetica Neue"/>
              <a:buChar char="●"/>
            </a:pPr>
            <a:r>
              <a:rPr b="1" lang="es" sz="800">
                <a:solidFill>
                  <a:srgbClr val="414140"/>
                </a:solidFill>
                <a:latin typeface="Montserrat"/>
                <a:ea typeface="Montserrat"/>
                <a:cs typeface="Montserrat"/>
                <a:sym typeface="Montserrat"/>
              </a:rPr>
              <a:t>Organizaciones de la sociedad civil u OTECs que capacitan residencias pero tienen menos experiencia y trayectoria en el ámbito.</a:t>
            </a:r>
            <a:r>
              <a:rPr i="1" lang="es" sz="800">
                <a:solidFill>
                  <a:srgbClr val="414140"/>
                </a:solidFill>
                <a:latin typeface="Montserrat"/>
                <a:ea typeface="Montserrat"/>
                <a:cs typeface="Montserrat"/>
                <a:sym typeface="Montserrat"/>
              </a:rPr>
              <a:t> (AtrapaSueños, Perspectivas, Impulsa, Trayectoria, Paréntesis, Ciclo Consultores, etc)</a:t>
            </a:r>
            <a:endParaRPr sz="800">
              <a:solidFill>
                <a:srgbClr val="414140"/>
              </a:solidFill>
              <a:latin typeface="Montserrat"/>
              <a:ea typeface="Montserrat"/>
              <a:cs typeface="Montserrat"/>
              <a:sym typeface="Montserrat"/>
            </a:endParaRPr>
          </a:p>
        </p:txBody>
      </p:sp>
      <p:sp>
        <p:nvSpPr>
          <p:cNvPr id="813" name="Google Shape;813;p63"/>
          <p:cNvSpPr txBox="1"/>
          <p:nvPr/>
        </p:nvSpPr>
        <p:spPr>
          <a:xfrm>
            <a:off x="4476500" y="1207798"/>
            <a:ext cx="4027200" cy="3200400"/>
          </a:xfrm>
          <a:prstGeom prst="rect">
            <a:avLst/>
          </a:prstGeom>
          <a:noFill/>
          <a:ln>
            <a:noFill/>
          </a:ln>
        </p:spPr>
        <p:txBody>
          <a:bodyPr anchorCtr="0" anchor="t" bIns="75575" lIns="75575" spcFirstLastPara="1" rIns="75575" wrap="square" tIns="75575">
            <a:noAutofit/>
          </a:bodyPr>
          <a:lstStyle/>
          <a:p>
            <a:pPr indent="-152400" lvl="0" marL="190500" rtl="0" algn="l">
              <a:lnSpc>
                <a:spcPct val="115000"/>
              </a:lnSpc>
              <a:spcBef>
                <a:spcPts val="0"/>
              </a:spcBef>
              <a:spcAft>
                <a:spcPts val="0"/>
              </a:spcAft>
              <a:buClr>
                <a:srgbClr val="414140"/>
              </a:buClr>
              <a:buSzPts val="800"/>
              <a:buFont typeface="Helvetica Neue"/>
              <a:buChar char="●"/>
            </a:pPr>
            <a:r>
              <a:rPr b="1" lang="es" sz="800">
                <a:solidFill>
                  <a:srgbClr val="414140"/>
                </a:solidFill>
                <a:latin typeface="Montserrat"/>
                <a:ea typeface="Montserrat"/>
                <a:cs typeface="Montserrat"/>
                <a:sym typeface="Montserrat"/>
              </a:rPr>
              <a:t>Otros capacitadores.</a:t>
            </a:r>
            <a:r>
              <a:rPr lang="es" sz="800">
                <a:solidFill>
                  <a:srgbClr val="414140"/>
                </a:solidFill>
                <a:latin typeface="Montserrat"/>
                <a:ea typeface="Montserrat"/>
                <a:cs typeface="Montserrat"/>
                <a:sym typeface="Montserrat"/>
              </a:rPr>
              <a:t> (</a:t>
            </a:r>
            <a:r>
              <a:rPr i="1" lang="es" sz="800">
                <a:solidFill>
                  <a:srgbClr val="414140"/>
                </a:solidFill>
                <a:latin typeface="Montserrat"/>
                <a:ea typeface="Montserrat"/>
                <a:cs typeface="Montserrat"/>
                <a:sym typeface="Montserrat"/>
              </a:rPr>
              <a:t>Creseres, Fundación Portas, Escuelas del Cariño, Nuevos vínculos, etc.)</a:t>
            </a:r>
            <a:endParaRPr i="1" sz="800">
              <a:solidFill>
                <a:srgbClr val="414140"/>
              </a:solidFill>
              <a:latin typeface="Montserrat"/>
              <a:ea typeface="Montserrat"/>
              <a:cs typeface="Montserrat"/>
              <a:sym typeface="Montserrat"/>
            </a:endParaRPr>
          </a:p>
          <a:p>
            <a:pPr indent="-152400" lvl="0" marL="190500" rtl="0" algn="l">
              <a:lnSpc>
                <a:spcPct val="115000"/>
              </a:lnSpc>
              <a:spcBef>
                <a:spcPts val="800"/>
              </a:spcBef>
              <a:spcAft>
                <a:spcPts val="0"/>
              </a:spcAft>
              <a:buClr>
                <a:srgbClr val="414140"/>
              </a:buClr>
              <a:buSzPts val="800"/>
              <a:buFont typeface="Helvetica Neue"/>
              <a:buChar char="●"/>
            </a:pPr>
            <a:r>
              <a:rPr b="1" lang="es" sz="800">
                <a:solidFill>
                  <a:srgbClr val="414140"/>
                </a:solidFill>
                <a:latin typeface="Montserrat"/>
                <a:ea typeface="Montserrat"/>
                <a:cs typeface="Montserrat"/>
                <a:sym typeface="Montserrat"/>
              </a:rPr>
              <a:t>Instituciones con plan de formación.</a:t>
            </a:r>
            <a:r>
              <a:rPr lang="es" sz="800">
                <a:solidFill>
                  <a:srgbClr val="414140"/>
                </a:solidFill>
                <a:latin typeface="Montserrat"/>
                <a:ea typeface="Montserrat"/>
                <a:cs typeface="Montserrat"/>
                <a:sym typeface="Montserrat"/>
              </a:rPr>
              <a:t> </a:t>
            </a:r>
            <a:r>
              <a:rPr i="1" lang="es" sz="800">
                <a:solidFill>
                  <a:srgbClr val="414140"/>
                </a:solidFill>
                <a:latin typeface="Montserrat"/>
                <a:ea typeface="Montserrat"/>
                <a:cs typeface="Montserrat"/>
                <a:sym typeface="Montserrat"/>
              </a:rPr>
              <a:t>(Hogar de Cristo, María Ayuda.)</a:t>
            </a:r>
            <a:endParaRPr i="1" sz="800">
              <a:solidFill>
                <a:srgbClr val="414140"/>
              </a:solidFill>
              <a:latin typeface="Montserrat"/>
              <a:ea typeface="Montserrat"/>
              <a:cs typeface="Montserrat"/>
              <a:sym typeface="Montserrat"/>
            </a:endParaRPr>
          </a:p>
          <a:p>
            <a:pPr indent="-152400" lvl="0" marL="190500" rtl="0" algn="l">
              <a:lnSpc>
                <a:spcPct val="115000"/>
              </a:lnSpc>
              <a:spcBef>
                <a:spcPts val="800"/>
              </a:spcBef>
              <a:spcAft>
                <a:spcPts val="0"/>
              </a:spcAft>
              <a:buClr>
                <a:srgbClr val="414140"/>
              </a:buClr>
              <a:buSzPts val="800"/>
              <a:buFont typeface="Helvetica Neue"/>
              <a:buChar char="●"/>
            </a:pPr>
            <a:r>
              <a:rPr b="1" lang="es" sz="800">
                <a:solidFill>
                  <a:srgbClr val="414140"/>
                </a:solidFill>
                <a:latin typeface="Montserrat"/>
                <a:ea typeface="Montserrat"/>
                <a:cs typeface="Montserrat"/>
                <a:sym typeface="Montserrat"/>
              </a:rPr>
              <a:t>Asociaciones de Seguridad que generalmente capacitan en primeros auxilios y emergencias.</a:t>
            </a:r>
            <a:r>
              <a:rPr i="1" lang="es" sz="800">
                <a:solidFill>
                  <a:srgbClr val="414140"/>
                </a:solidFill>
                <a:latin typeface="Montserrat"/>
                <a:ea typeface="Montserrat"/>
                <a:cs typeface="Montserrat"/>
                <a:sym typeface="Montserrat"/>
              </a:rPr>
              <a:t> (ACHS, Mutual de Seguridad, Cruz Roja, entre otros)</a:t>
            </a:r>
            <a:endParaRPr i="1" sz="800">
              <a:solidFill>
                <a:srgbClr val="414140"/>
              </a:solidFill>
              <a:latin typeface="Montserrat"/>
              <a:ea typeface="Montserrat"/>
              <a:cs typeface="Montserrat"/>
              <a:sym typeface="Montserrat"/>
            </a:endParaRPr>
          </a:p>
          <a:p>
            <a:pPr indent="-152400" lvl="0" marL="190500" rtl="0" algn="l">
              <a:lnSpc>
                <a:spcPct val="115000"/>
              </a:lnSpc>
              <a:spcBef>
                <a:spcPts val="800"/>
              </a:spcBef>
              <a:spcAft>
                <a:spcPts val="0"/>
              </a:spcAft>
              <a:buClr>
                <a:srgbClr val="414140"/>
              </a:buClr>
              <a:buSzPts val="800"/>
              <a:buFont typeface="Montserrat"/>
              <a:buChar char="●"/>
            </a:pPr>
            <a:r>
              <a:rPr b="1" lang="es" sz="800">
                <a:solidFill>
                  <a:srgbClr val="414140"/>
                </a:solidFill>
                <a:latin typeface="Montserrat"/>
                <a:ea typeface="Montserrat"/>
                <a:cs typeface="Montserrat"/>
                <a:sym typeface="Montserrat"/>
              </a:rPr>
              <a:t>Profesionales independientes que capacitan en temas específicos en relación a niñez vulnerada.</a:t>
            </a:r>
            <a:endParaRPr b="1" sz="800">
              <a:solidFill>
                <a:srgbClr val="414140"/>
              </a:solidFill>
              <a:latin typeface="Montserrat"/>
              <a:ea typeface="Montserrat"/>
              <a:cs typeface="Montserrat"/>
              <a:sym typeface="Montserrat"/>
            </a:endParaRPr>
          </a:p>
          <a:p>
            <a:pPr indent="-152400" lvl="0" marL="190500" rtl="0" algn="l">
              <a:lnSpc>
                <a:spcPct val="115000"/>
              </a:lnSpc>
              <a:spcBef>
                <a:spcPts val="800"/>
              </a:spcBef>
              <a:spcAft>
                <a:spcPts val="800"/>
              </a:spcAft>
              <a:buClr>
                <a:srgbClr val="414140"/>
              </a:buClr>
              <a:buSzPts val="800"/>
              <a:buFont typeface="Helvetica Neue"/>
              <a:buChar char="●"/>
            </a:pPr>
            <a:r>
              <a:rPr b="1" lang="es" sz="800">
                <a:solidFill>
                  <a:srgbClr val="414140"/>
                </a:solidFill>
                <a:latin typeface="Montserrat"/>
                <a:ea typeface="Montserrat"/>
                <a:cs typeface="Montserrat"/>
                <a:sym typeface="Montserrat"/>
              </a:rPr>
              <a:t>Servicios u organismos públicos que capacitan en temáticas específicas a las residencias de acuerdo a la demanda de estas. </a:t>
            </a:r>
            <a:r>
              <a:rPr lang="es" sz="800">
                <a:solidFill>
                  <a:srgbClr val="414140"/>
                </a:solidFill>
                <a:latin typeface="Montserrat"/>
                <a:ea typeface="Montserrat"/>
                <a:cs typeface="Montserrat"/>
                <a:sym typeface="Montserrat"/>
              </a:rPr>
              <a:t>Generalmente gestionado por las direcciones regionales o las mismas residencias. </a:t>
            </a:r>
            <a:r>
              <a:rPr i="1" lang="es" sz="800">
                <a:solidFill>
                  <a:srgbClr val="414140"/>
                </a:solidFill>
                <a:latin typeface="Montserrat"/>
                <a:ea typeface="Montserrat"/>
                <a:cs typeface="Montserrat"/>
                <a:sym typeface="Montserrat"/>
              </a:rPr>
              <a:t>(CESFAM, Cosa, Cavas, CAJ, Municipalidades, Chile Crece Contigo, OPD, etc)</a:t>
            </a:r>
            <a:endParaRPr sz="800">
              <a:solidFill>
                <a:srgbClr val="414140"/>
              </a:solidFill>
              <a:latin typeface="Montserrat"/>
              <a:ea typeface="Montserrat"/>
              <a:cs typeface="Montserrat"/>
              <a:sym typeface="Montserrat"/>
            </a:endParaRPr>
          </a:p>
        </p:txBody>
      </p:sp>
      <p:sp>
        <p:nvSpPr>
          <p:cNvPr id="814" name="Google Shape;814;p63"/>
          <p:cNvSpPr txBox="1"/>
          <p:nvPr/>
        </p:nvSpPr>
        <p:spPr>
          <a:xfrm>
            <a:off x="577175" y="229775"/>
            <a:ext cx="2379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4.2.1 Contexto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Antecedentes:</a:t>
            </a:r>
            <a:endParaRPr b="1" i="1" sz="1200">
              <a:solidFill>
                <a:srgbClr val="055CF2"/>
              </a:solidFill>
              <a:latin typeface="Bitter"/>
              <a:ea typeface="Bitter"/>
              <a:cs typeface="Bitter"/>
              <a:sym typeface="Bitter"/>
            </a:endParaRPr>
          </a:p>
        </p:txBody>
      </p:sp>
      <p:sp>
        <p:nvSpPr>
          <p:cNvPr id="815" name="Google Shape;815;p63"/>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19" name="Shape 819"/>
        <p:cNvGrpSpPr/>
        <p:nvPr/>
      </p:nvGrpSpPr>
      <p:grpSpPr>
        <a:xfrm>
          <a:off x="0" y="0"/>
          <a:ext cx="0" cy="0"/>
          <a:chOff x="0" y="0"/>
          <a:chExt cx="0" cy="0"/>
        </a:xfrm>
      </p:grpSpPr>
      <p:sp>
        <p:nvSpPr>
          <p:cNvPr id="820" name="Google Shape;820;p64"/>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21" name="Google Shape;821;p64"/>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42</a:t>
            </a:r>
            <a:endParaRPr sz="1500">
              <a:latin typeface="Bitter"/>
              <a:ea typeface="Bitter"/>
              <a:cs typeface="Bitter"/>
              <a:sym typeface="Bitter"/>
            </a:endParaRPr>
          </a:p>
        </p:txBody>
      </p:sp>
      <p:sp>
        <p:nvSpPr>
          <p:cNvPr id="822" name="Google Shape;822;p64"/>
          <p:cNvSpPr txBox="1"/>
          <p:nvPr/>
        </p:nvSpPr>
        <p:spPr>
          <a:xfrm>
            <a:off x="577175" y="229775"/>
            <a:ext cx="2379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4.2.2 Contexto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
        <p:nvSpPr>
          <p:cNvPr id="823" name="Google Shape;823;p64"/>
          <p:cNvSpPr txBox="1"/>
          <p:nvPr/>
        </p:nvSpPr>
        <p:spPr>
          <a:xfrm>
            <a:off x="643275" y="1999600"/>
            <a:ext cx="34881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Hoy no hay un lenguaje unificado de los conceptos, conocimientos y prácticas que deben manejarse en el trabajo con niñez vulnerada. Esto provoca que, ante la aplicación de un concepto, cada persona u organización lo interpreta de diferente forma, generando desalineación en los criterios y prácticas con los NNA y sus familias.</a:t>
            </a:r>
            <a:endParaRPr sz="800">
              <a:solidFill>
                <a:srgbClr val="414140"/>
              </a:solidFill>
              <a:latin typeface="Montserrat"/>
              <a:ea typeface="Montserrat"/>
              <a:cs typeface="Montserrat"/>
              <a:sym typeface="Montserrat"/>
            </a:endParaRPr>
          </a:p>
        </p:txBody>
      </p:sp>
      <p:sp>
        <p:nvSpPr>
          <p:cNvPr id="824" name="Google Shape;824;p64"/>
          <p:cNvSpPr/>
          <p:nvPr/>
        </p:nvSpPr>
        <p:spPr>
          <a:xfrm>
            <a:off x="-130425" y="1376075"/>
            <a:ext cx="4549500" cy="489900"/>
          </a:xfrm>
          <a:prstGeom prst="rect">
            <a:avLst/>
          </a:prstGeom>
          <a:solidFill>
            <a:srgbClr val="D0F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64"/>
          <p:cNvSpPr txBox="1"/>
          <p:nvPr/>
        </p:nvSpPr>
        <p:spPr>
          <a:xfrm>
            <a:off x="584174" y="13378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21217F"/>
                </a:solidFill>
                <a:latin typeface="Bitter"/>
                <a:ea typeface="Bitter"/>
                <a:cs typeface="Bitter"/>
                <a:sym typeface="Bitter"/>
              </a:rPr>
              <a:t>No existe un lenguaje común entre actores que se involucran en el trabajo con niñez vulnerada</a:t>
            </a:r>
            <a:endParaRPr b="1" sz="1200">
              <a:solidFill>
                <a:srgbClr val="21217F"/>
              </a:solidFill>
              <a:latin typeface="Bitter"/>
              <a:ea typeface="Bitter"/>
              <a:cs typeface="Bitter"/>
              <a:sym typeface="Bitter"/>
            </a:endParaRPr>
          </a:p>
        </p:txBody>
      </p:sp>
      <p:sp>
        <p:nvSpPr>
          <p:cNvPr id="826" name="Google Shape;826;p64"/>
          <p:cNvSpPr txBox="1"/>
          <p:nvPr/>
        </p:nvSpPr>
        <p:spPr>
          <a:xfrm>
            <a:off x="584174" y="10850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1:</a:t>
            </a:r>
            <a:endParaRPr sz="1000">
              <a:solidFill>
                <a:srgbClr val="21217F"/>
              </a:solidFill>
              <a:latin typeface="Bitter"/>
              <a:ea typeface="Bitter"/>
              <a:cs typeface="Bitter"/>
              <a:sym typeface="Bitter"/>
            </a:endParaRPr>
          </a:p>
        </p:txBody>
      </p:sp>
      <p:sp>
        <p:nvSpPr>
          <p:cNvPr id="827" name="Google Shape;827;p64"/>
          <p:cNvSpPr/>
          <p:nvPr/>
        </p:nvSpPr>
        <p:spPr>
          <a:xfrm rot="10800000">
            <a:off x="4900200" y="1376063"/>
            <a:ext cx="3008700" cy="11529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64"/>
          <p:cNvSpPr/>
          <p:nvPr/>
        </p:nvSpPr>
        <p:spPr>
          <a:xfrm rot="10800000">
            <a:off x="5318825" y="2511129"/>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64"/>
          <p:cNvSpPr txBox="1"/>
          <p:nvPr/>
        </p:nvSpPr>
        <p:spPr>
          <a:xfrm>
            <a:off x="5041925" y="1482763"/>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“Hay que trabajar harto qué es trabajar con enfoque de derechos con población con niños vulnerados. Hay mucha confusión respecto a qué quiere decir eso y hay muchos que no visibilizan qué es trabajar en esto. (...) Cómo se incorpora el enfoque en la misma intervención (...) Asegurar que todos tengan un mismo piso.”</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(Josefa, directora regional, 2020)</a:t>
            </a:r>
            <a:endParaRPr sz="600">
              <a:solidFill>
                <a:srgbClr val="414140"/>
              </a:solidFill>
              <a:latin typeface="Montserrat"/>
              <a:ea typeface="Montserrat"/>
              <a:cs typeface="Montserrat"/>
              <a:sym typeface="Montserrat"/>
            </a:endParaRPr>
          </a:p>
        </p:txBody>
      </p:sp>
      <p:sp>
        <p:nvSpPr>
          <p:cNvPr id="830" name="Google Shape;830;p64"/>
          <p:cNvSpPr/>
          <p:nvPr/>
        </p:nvSpPr>
        <p:spPr>
          <a:xfrm rot="10800000">
            <a:off x="686775" y="3193200"/>
            <a:ext cx="3732300" cy="14667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64"/>
          <p:cNvSpPr/>
          <p:nvPr/>
        </p:nvSpPr>
        <p:spPr>
          <a:xfrm rot="10800000">
            <a:off x="1105525" y="4631316"/>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64"/>
          <p:cNvSpPr txBox="1"/>
          <p:nvPr/>
        </p:nvSpPr>
        <p:spPr>
          <a:xfrm>
            <a:off x="859975" y="3288276"/>
            <a:ext cx="33861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a:t>
            </a:r>
            <a:r>
              <a:rPr b="1" lang="es" sz="700">
                <a:solidFill>
                  <a:srgbClr val="414140"/>
                </a:solidFill>
                <a:latin typeface="Montserrat"/>
                <a:ea typeface="Montserrat"/>
                <a:cs typeface="Montserrat"/>
                <a:sym typeface="Montserrat"/>
              </a:rPr>
              <a:t>Muchas veces se justifica el cómo hago lo que hago, basta con que tenga un buen vínculo con el niño, pero el vínculo cada uno lo define como quiere. Hay relevancia del vínculo, pero muchas veces entendemos cosas diferentes de esto, y en base a eso muchas veces se justifican cosas negativas”“Muchas veces se justifica el cómo hago lo que hago, basta con que tenga un buen vínculo con el niño, pero el vínculo cada uno lo define como quiere. Hay relevancia del vínculo, pero muchas veces entendemos cosas diferentes de esto, y en base a eso muchas veces se justifican cosas negativas”</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(Ricardo y Sonia, funcionarios DR,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800">
              <a:solidFill>
                <a:srgbClr val="414140"/>
              </a:solidFill>
              <a:latin typeface="Montserrat"/>
              <a:ea typeface="Montserrat"/>
              <a:cs typeface="Montserrat"/>
              <a:sym typeface="Montserrat"/>
            </a:endParaRPr>
          </a:p>
        </p:txBody>
      </p:sp>
      <p:sp>
        <p:nvSpPr>
          <p:cNvPr id="833" name="Google Shape;833;p64"/>
          <p:cNvSpPr/>
          <p:nvPr/>
        </p:nvSpPr>
        <p:spPr>
          <a:xfrm rot="10800000">
            <a:off x="4900200" y="3074799"/>
            <a:ext cx="3008700" cy="10215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64"/>
          <p:cNvSpPr/>
          <p:nvPr/>
        </p:nvSpPr>
        <p:spPr>
          <a:xfrm rot="10800000">
            <a:off x="5318825" y="4078454"/>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64"/>
          <p:cNvSpPr txBox="1"/>
          <p:nvPr/>
        </p:nvSpPr>
        <p:spPr>
          <a:xfrm>
            <a:off x="5041925" y="3192325"/>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“Hay miradas que están en conflicto, conviven paradigmas distintos, pero no es bueno. hay elementos antiguos que sobreviven. (...) Incluso en la relación con los tribunales a veces es difícil avanzar en términos de los derechos.”</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(Ricardo, funcionario DR, 2020)</a:t>
            </a:r>
            <a:endParaRPr sz="600">
              <a:solidFill>
                <a:srgbClr val="414140"/>
              </a:solidFill>
              <a:latin typeface="Montserrat"/>
              <a:ea typeface="Montserrat"/>
              <a:cs typeface="Montserrat"/>
              <a:sym typeface="Montserrat"/>
            </a:endParaRPr>
          </a:p>
        </p:txBody>
      </p:sp>
      <p:sp>
        <p:nvSpPr>
          <p:cNvPr id="836" name="Google Shape;836;p64"/>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40" name="Shape 840"/>
        <p:cNvGrpSpPr/>
        <p:nvPr/>
      </p:nvGrpSpPr>
      <p:grpSpPr>
        <a:xfrm>
          <a:off x="0" y="0"/>
          <a:ext cx="0" cy="0"/>
          <a:chOff x="0" y="0"/>
          <a:chExt cx="0" cy="0"/>
        </a:xfrm>
      </p:grpSpPr>
      <p:sp>
        <p:nvSpPr>
          <p:cNvPr id="841" name="Google Shape;841;p65"/>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42" name="Google Shape;842;p65"/>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43</a:t>
            </a:r>
            <a:endParaRPr sz="1500">
              <a:latin typeface="Bitter"/>
              <a:ea typeface="Bitter"/>
              <a:cs typeface="Bitter"/>
              <a:sym typeface="Bitter"/>
            </a:endParaRPr>
          </a:p>
        </p:txBody>
      </p:sp>
      <p:sp>
        <p:nvSpPr>
          <p:cNvPr id="843" name="Google Shape;843;p65"/>
          <p:cNvSpPr txBox="1"/>
          <p:nvPr/>
        </p:nvSpPr>
        <p:spPr>
          <a:xfrm>
            <a:off x="577175" y="229775"/>
            <a:ext cx="2379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4.2.2 Contexto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
        <p:nvSpPr>
          <p:cNvPr id="844" name="Google Shape;844;p65"/>
          <p:cNvSpPr txBox="1"/>
          <p:nvPr/>
        </p:nvSpPr>
        <p:spPr>
          <a:xfrm>
            <a:off x="643275" y="1999600"/>
            <a:ext cx="34881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Las direcciones regionales de </a:t>
            </a:r>
            <a:r>
              <a:rPr b="1" lang="es" sz="800">
                <a:solidFill>
                  <a:srgbClr val="414140"/>
                </a:solidFill>
                <a:latin typeface="Montserrat"/>
                <a:ea typeface="Montserrat"/>
                <a:cs typeface="Montserrat"/>
                <a:sym typeface="Montserrat"/>
              </a:rPr>
              <a:t>Sename</a:t>
            </a:r>
            <a:r>
              <a:rPr b="1" baseline="30000" lang="es" sz="800">
                <a:solidFill>
                  <a:srgbClr val="414140"/>
                </a:solidFill>
                <a:latin typeface="Montserrat"/>
                <a:ea typeface="Montserrat"/>
                <a:cs typeface="Montserrat"/>
                <a:sym typeface="Montserrat"/>
              </a:rPr>
              <a:t>1</a:t>
            </a:r>
            <a:r>
              <a:rPr lang="es" sz="800">
                <a:solidFill>
                  <a:srgbClr val="414140"/>
                </a:solidFill>
                <a:latin typeface="Montserrat"/>
                <a:ea typeface="Montserrat"/>
                <a:cs typeface="Montserrat"/>
                <a:sym typeface="Montserrat"/>
              </a:rPr>
              <a:t> se constituyen como uno de los actores más importantes para las residencias en el nivel territorial debido a que pueden ayudar a agilizar o no las relaciones con la red, pueden constituirse como un apoyo y soporte técnico, y pueden generar alianzas con otras organizaciones para propiciar el funcionamiento de las residencias, y por tanto, el bienestar y desarrollo de los NNA.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Las direcciones regionales ya tienen desarrollo y experiencia en la generación de alianzas con la academia e instituciones de formación, como un recurso adicional que se disponibiliza a las residencias y otros programas para formarlos y capacitarlos. Además, suelen disponibilizar a sus propios profesionales para capacitar a los/as trabajadores/as de las residencias cuando se percibe un apoyo o necesidad específica.</a:t>
            </a:r>
            <a:endParaRPr sz="600">
              <a:solidFill>
                <a:srgbClr val="414140"/>
              </a:solidFill>
              <a:latin typeface="Montserrat"/>
              <a:ea typeface="Montserrat"/>
              <a:cs typeface="Montserrat"/>
              <a:sym typeface="Montserrat"/>
            </a:endParaRPr>
          </a:p>
        </p:txBody>
      </p:sp>
      <p:sp>
        <p:nvSpPr>
          <p:cNvPr id="845" name="Google Shape;845;p65"/>
          <p:cNvSpPr/>
          <p:nvPr/>
        </p:nvSpPr>
        <p:spPr>
          <a:xfrm>
            <a:off x="-130425" y="1376075"/>
            <a:ext cx="4549500" cy="489900"/>
          </a:xfrm>
          <a:prstGeom prst="rect">
            <a:avLst/>
          </a:prstGeom>
          <a:solidFill>
            <a:srgbClr val="D0F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65"/>
          <p:cNvSpPr txBox="1"/>
          <p:nvPr/>
        </p:nvSpPr>
        <p:spPr>
          <a:xfrm>
            <a:off x="584174" y="13378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21217F"/>
                </a:solidFill>
                <a:latin typeface="Bitter"/>
                <a:ea typeface="Bitter"/>
                <a:cs typeface="Bitter"/>
                <a:sym typeface="Bitter"/>
              </a:rPr>
              <a:t>Las direcciones regionales tienen mucha relevancia para las residencias y en el territorio</a:t>
            </a:r>
            <a:endParaRPr b="1" sz="1200">
              <a:solidFill>
                <a:srgbClr val="21217F"/>
              </a:solidFill>
              <a:latin typeface="Bitter"/>
              <a:ea typeface="Bitter"/>
              <a:cs typeface="Bitter"/>
              <a:sym typeface="Bitter"/>
            </a:endParaRPr>
          </a:p>
        </p:txBody>
      </p:sp>
      <p:sp>
        <p:nvSpPr>
          <p:cNvPr id="847" name="Google Shape;847;p65"/>
          <p:cNvSpPr txBox="1"/>
          <p:nvPr/>
        </p:nvSpPr>
        <p:spPr>
          <a:xfrm>
            <a:off x="584174" y="10850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2:</a:t>
            </a:r>
            <a:endParaRPr sz="1000">
              <a:solidFill>
                <a:srgbClr val="21217F"/>
              </a:solidFill>
              <a:latin typeface="Bitter"/>
              <a:ea typeface="Bitter"/>
              <a:cs typeface="Bitter"/>
              <a:sym typeface="Bitter"/>
            </a:endParaRPr>
          </a:p>
        </p:txBody>
      </p:sp>
      <p:sp>
        <p:nvSpPr>
          <p:cNvPr id="848" name="Google Shape;848;p65"/>
          <p:cNvSpPr txBox="1"/>
          <p:nvPr/>
        </p:nvSpPr>
        <p:spPr>
          <a:xfrm>
            <a:off x="4786225" y="1999600"/>
            <a:ext cx="34881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Al evaluar el mapa de redes, se observa la centralidad y cantidad de relaciones que poseen las Direcciones Regionales de Sename [DR], por lo que se constituyen como un punto de pasada obligado para las residencias en el nivel territorial. Su centralidad también muestra que las residencias se relacionan constantemente con las DR, a la vez que las DR tienen muchas relaciones con otros servicios. Esto las convierte en un aliado estratégico para las residencias. </a:t>
            </a:r>
            <a:r>
              <a:rPr lang="es" sz="600">
                <a:solidFill>
                  <a:srgbClr val="414140"/>
                </a:solidFill>
                <a:latin typeface="Montserrat"/>
                <a:ea typeface="Montserrat"/>
                <a:cs typeface="Montserrat"/>
                <a:sym typeface="Montserrat"/>
              </a:rPr>
              <a:t>(Para más información ver “Análisis mapa de actores y de relaciones del sistema residencial”) .</a:t>
            </a:r>
            <a:endParaRPr sz="600">
              <a:solidFill>
                <a:srgbClr val="414140"/>
              </a:solidFill>
              <a:latin typeface="Montserrat"/>
              <a:ea typeface="Montserrat"/>
              <a:cs typeface="Montserrat"/>
              <a:sym typeface="Montserrat"/>
            </a:endParaRPr>
          </a:p>
        </p:txBody>
      </p:sp>
      <p:sp>
        <p:nvSpPr>
          <p:cNvPr id="849" name="Google Shape;849;p65"/>
          <p:cNvSpPr txBox="1"/>
          <p:nvPr/>
        </p:nvSpPr>
        <p:spPr>
          <a:xfrm>
            <a:off x="4869925" y="4257892"/>
            <a:ext cx="3320700" cy="3507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800"/>
              </a:spcAft>
              <a:buNone/>
            </a:pPr>
            <a:r>
              <a:rPr b="1" baseline="30000" lang="es" sz="600">
                <a:solidFill>
                  <a:srgbClr val="414140"/>
                </a:solidFill>
                <a:latin typeface="Montserrat"/>
                <a:ea typeface="Montserrat"/>
                <a:cs typeface="Montserrat"/>
                <a:sym typeface="Montserrat"/>
              </a:rPr>
              <a:t>1 </a:t>
            </a:r>
            <a:r>
              <a:rPr lang="es" sz="600">
                <a:solidFill>
                  <a:srgbClr val="414140"/>
                </a:solidFill>
                <a:latin typeface="Montserrat"/>
                <a:ea typeface="Montserrat"/>
                <a:cs typeface="Montserrat"/>
                <a:sym typeface="Montserrat"/>
              </a:rPr>
              <a:t>Supervisan técnica y financieramente a las OCAS, entregan orientaciones para la mejora en base a los hallazgos en las supervisiones y evaluaciones anuales que hacen de cada uno de los programas. A la vez, hacen seguimiento de los acuerdos y compromisos establecidos. </a:t>
            </a:r>
            <a:endParaRPr sz="600">
              <a:solidFill>
                <a:srgbClr val="414140"/>
              </a:solidFill>
              <a:latin typeface="Montserrat"/>
              <a:ea typeface="Montserrat"/>
              <a:cs typeface="Montserrat"/>
              <a:sym typeface="Montserrat"/>
            </a:endParaRPr>
          </a:p>
        </p:txBody>
      </p:sp>
      <p:sp>
        <p:nvSpPr>
          <p:cNvPr id="850" name="Google Shape;850;p65"/>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54" name="Shape 854"/>
        <p:cNvGrpSpPr/>
        <p:nvPr/>
      </p:nvGrpSpPr>
      <p:grpSpPr>
        <a:xfrm>
          <a:off x="0" y="0"/>
          <a:ext cx="0" cy="0"/>
          <a:chOff x="0" y="0"/>
          <a:chExt cx="0" cy="0"/>
        </a:xfrm>
      </p:grpSpPr>
      <p:sp>
        <p:nvSpPr>
          <p:cNvPr id="855" name="Google Shape;855;p66"/>
          <p:cNvSpPr/>
          <p:nvPr/>
        </p:nvSpPr>
        <p:spPr>
          <a:xfrm rot="10800000">
            <a:off x="4845475" y="2945350"/>
            <a:ext cx="3008700" cy="9576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66"/>
          <p:cNvSpPr/>
          <p:nvPr/>
        </p:nvSpPr>
        <p:spPr>
          <a:xfrm rot="10800000">
            <a:off x="5264100" y="3885104"/>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66"/>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8" name="Google Shape;858;p66"/>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44</a:t>
            </a:r>
            <a:endParaRPr sz="1500">
              <a:latin typeface="Bitter"/>
              <a:ea typeface="Bitter"/>
              <a:cs typeface="Bitter"/>
              <a:sym typeface="Bitter"/>
            </a:endParaRPr>
          </a:p>
        </p:txBody>
      </p:sp>
      <p:sp>
        <p:nvSpPr>
          <p:cNvPr id="859" name="Google Shape;859;p66"/>
          <p:cNvSpPr txBox="1"/>
          <p:nvPr/>
        </p:nvSpPr>
        <p:spPr>
          <a:xfrm>
            <a:off x="577175" y="229775"/>
            <a:ext cx="2379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4.2.2 Contexto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
        <p:nvSpPr>
          <p:cNvPr id="860" name="Google Shape;860;p66"/>
          <p:cNvSpPr/>
          <p:nvPr/>
        </p:nvSpPr>
        <p:spPr>
          <a:xfrm>
            <a:off x="-130425" y="1376075"/>
            <a:ext cx="4549500" cy="489900"/>
          </a:xfrm>
          <a:prstGeom prst="rect">
            <a:avLst/>
          </a:prstGeom>
          <a:solidFill>
            <a:srgbClr val="D0F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66"/>
          <p:cNvSpPr txBox="1"/>
          <p:nvPr/>
        </p:nvSpPr>
        <p:spPr>
          <a:xfrm>
            <a:off x="584174" y="13378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21217F"/>
                </a:solidFill>
                <a:latin typeface="Bitter"/>
                <a:ea typeface="Bitter"/>
                <a:cs typeface="Bitter"/>
                <a:sym typeface="Bitter"/>
              </a:rPr>
              <a:t>Las direcciones regionales tienen mucha relevancia para las residencias y en el territorio</a:t>
            </a:r>
            <a:endParaRPr b="1" sz="1200">
              <a:solidFill>
                <a:srgbClr val="21217F"/>
              </a:solidFill>
              <a:latin typeface="Bitter"/>
              <a:ea typeface="Bitter"/>
              <a:cs typeface="Bitter"/>
              <a:sym typeface="Bitter"/>
            </a:endParaRPr>
          </a:p>
        </p:txBody>
      </p:sp>
      <p:sp>
        <p:nvSpPr>
          <p:cNvPr id="862" name="Google Shape;862;p66"/>
          <p:cNvSpPr txBox="1"/>
          <p:nvPr/>
        </p:nvSpPr>
        <p:spPr>
          <a:xfrm>
            <a:off x="584174" y="10850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2:</a:t>
            </a:r>
            <a:endParaRPr sz="1000">
              <a:solidFill>
                <a:srgbClr val="21217F"/>
              </a:solidFill>
              <a:latin typeface="Bitter"/>
              <a:ea typeface="Bitter"/>
              <a:cs typeface="Bitter"/>
              <a:sym typeface="Bitter"/>
            </a:endParaRPr>
          </a:p>
        </p:txBody>
      </p:sp>
      <p:sp>
        <p:nvSpPr>
          <p:cNvPr id="863" name="Google Shape;863;p66"/>
          <p:cNvSpPr/>
          <p:nvPr/>
        </p:nvSpPr>
        <p:spPr>
          <a:xfrm rot="10800000">
            <a:off x="4845475" y="1348863"/>
            <a:ext cx="3008700" cy="11529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66"/>
          <p:cNvSpPr/>
          <p:nvPr/>
        </p:nvSpPr>
        <p:spPr>
          <a:xfrm rot="10800000">
            <a:off x="5264100" y="2483929"/>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66"/>
          <p:cNvSpPr txBox="1"/>
          <p:nvPr/>
        </p:nvSpPr>
        <p:spPr>
          <a:xfrm>
            <a:off x="4987200" y="3085488"/>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“Dentro de la región, se motivó a todos los centros y residencias para que se incorporarán y logramos una gran adherencia, 100 personas se capacitaron, hubo certificación y tuvo un éxito importante”</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(Constanza, directora regional, 19 años de experiencia, 2020)</a:t>
            </a:r>
            <a:endParaRPr sz="600">
              <a:solidFill>
                <a:srgbClr val="414140"/>
              </a:solidFill>
              <a:latin typeface="Montserrat"/>
              <a:ea typeface="Montserrat"/>
              <a:cs typeface="Montserrat"/>
              <a:sym typeface="Montserrat"/>
            </a:endParaRPr>
          </a:p>
        </p:txBody>
      </p:sp>
      <p:sp>
        <p:nvSpPr>
          <p:cNvPr id="866" name="Google Shape;866;p66"/>
          <p:cNvSpPr txBox="1"/>
          <p:nvPr/>
        </p:nvSpPr>
        <p:spPr>
          <a:xfrm>
            <a:off x="4987200" y="1482567"/>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“Se busca hacer un acompañamiento de los supervisores técnicos, no solo una fiscalización, que acompañen a los equipos en los procesos, que los visiten. Piden ayuda a los supervisores en ciertos casos, análisis de casos. Nos piden apoyo y buscamos apoyo con otras instituciones. Así las residencias no se sientan botados por Sename”</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(Carla, directora regional, 2020)</a:t>
            </a:r>
            <a:endParaRPr sz="600">
              <a:solidFill>
                <a:srgbClr val="414140"/>
              </a:solidFill>
              <a:latin typeface="Montserrat"/>
              <a:ea typeface="Montserrat"/>
              <a:cs typeface="Montserrat"/>
              <a:sym typeface="Montserrat"/>
            </a:endParaRPr>
          </a:p>
        </p:txBody>
      </p:sp>
      <p:sp>
        <p:nvSpPr>
          <p:cNvPr id="867" name="Google Shape;867;p66"/>
          <p:cNvSpPr/>
          <p:nvPr/>
        </p:nvSpPr>
        <p:spPr>
          <a:xfrm rot="10800000">
            <a:off x="678958" y="2413826"/>
            <a:ext cx="3732300" cy="14937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66"/>
          <p:cNvSpPr/>
          <p:nvPr/>
        </p:nvSpPr>
        <p:spPr>
          <a:xfrm rot="10800000">
            <a:off x="1097708" y="3878942"/>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66"/>
          <p:cNvSpPr txBox="1"/>
          <p:nvPr/>
        </p:nvSpPr>
        <p:spPr>
          <a:xfrm>
            <a:off x="852158" y="2520267"/>
            <a:ext cx="33861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Clr>
                <a:schemeClr val="dk1"/>
              </a:buClr>
              <a:buSzPts val="1100"/>
              <a:buFont typeface="Arial"/>
              <a:buNone/>
            </a:pPr>
            <a:r>
              <a:rPr b="1" lang="es" sz="700">
                <a:solidFill>
                  <a:srgbClr val="414140"/>
                </a:solidFill>
                <a:latin typeface="Montserrat"/>
                <a:ea typeface="Montserrat"/>
                <a:cs typeface="Montserrat"/>
                <a:sym typeface="Montserrat"/>
              </a:rPr>
              <a:t>“No soy la única región que está trabajando en este sentido y todas las alianzas que ya estamos generando los directores, es algo que se tiene que integrar, y no pasar a llevar. Cómo se baja a nivel regional lo que se está haciendo a nivel nacional. Así fortalecer las alianzas que ya tenemos, y no después de todo el esfuerzo para motivar a la academia y el mundo privado, llegar con algo nada que ver. Ahi solo seria una resta y desincentivar y que ellos perdieran la confianza en nuestro trabajo, es super importante resguardarlo y cuidarlo. Ya tenemos un trabajo y un esfuerzo super intencionado.”</a:t>
            </a:r>
            <a:endParaRPr b="1" sz="7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(Loreto, directora regional, 2020)</a:t>
            </a:r>
            <a:endParaRPr b="1" sz="700">
              <a:solidFill>
                <a:srgbClr val="414140"/>
              </a:solidFill>
              <a:latin typeface="Montserrat"/>
              <a:ea typeface="Montserrat"/>
              <a:cs typeface="Montserrat"/>
              <a:sym typeface="Montserrat"/>
            </a:endParaRPr>
          </a:p>
        </p:txBody>
      </p:sp>
      <p:sp>
        <p:nvSpPr>
          <p:cNvPr id="870" name="Google Shape;870;p66"/>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74" name="Shape 874"/>
        <p:cNvGrpSpPr/>
        <p:nvPr/>
      </p:nvGrpSpPr>
      <p:grpSpPr>
        <a:xfrm>
          <a:off x="0" y="0"/>
          <a:ext cx="0" cy="0"/>
          <a:chOff x="0" y="0"/>
          <a:chExt cx="0" cy="0"/>
        </a:xfrm>
      </p:grpSpPr>
      <p:sp>
        <p:nvSpPr>
          <p:cNvPr id="875" name="Google Shape;875;p67"/>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76" name="Google Shape;876;p67"/>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45</a:t>
            </a:r>
            <a:endParaRPr sz="1500">
              <a:latin typeface="Bitter"/>
              <a:ea typeface="Bitter"/>
              <a:cs typeface="Bitter"/>
              <a:sym typeface="Bitter"/>
            </a:endParaRPr>
          </a:p>
        </p:txBody>
      </p:sp>
      <p:sp>
        <p:nvSpPr>
          <p:cNvPr id="877" name="Google Shape;877;p67"/>
          <p:cNvSpPr txBox="1"/>
          <p:nvPr/>
        </p:nvSpPr>
        <p:spPr>
          <a:xfrm>
            <a:off x="577175" y="229775"/>
            <a:ext cx="2379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4.2.2 Contexto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
        <p:nvSpPr>
          <p:cNvPr id="878" name="Google Shape;878;p67"/>
          <p:cNvSpPr txBox="1"/>
          <p:nvPr/>
        </p:nvSpPr>
        <p:spPr>
          <a:xfrm>
            <a:off x="643275" y="2304400"/>
            <a:ext cx="34881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La relación con los actores de la red en el territorio se recalca como un elemento clave a la hora de favorecer la disponibilidad de los servicios para los NNA. Es importante el poder gestionar los recursos que la red proporciona, y tomar las oportunidades que esta puede entregar.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Se distingue que una buena relación con la red ayuda a la alineación en las diferentes intervenciones que se llevan a cabo con los NNA y sus familias, principalmente la coordinación con salud y educación. Un buen ejemplo de esto, es la incorporación de los coordinadores intersectoriales en las direcciones regionales, quienes han facilitado mucho una relación más fluida con salud. </a:t>
            </a:r>
            <a:endParaRPr sz="800">
              <a:solidFill>
                <a:srgbClr val="414140"/>
              </a:solidFill>
              <a:latin typeface="Montserrat"/>
              <a:ea typeface="Montserrat"/>
              <a:cs typeface="Montserrat"/>
              <a:sym typeface="Montserrat"/>
            </a:endParaRPr>
          </a:p>
        </p:txBody>
      </p:sp>
      <p:sp>
        <p:nvSpPr>
          <p:cNvPr id="879" name="Google Shape;879;p67"/>
          <p:cNvSpPr/>
          <p:nvPr/>
        </p:nvSpPr>
        <p:spPr>
          <a:xfrm>
            <a:off x="-130425" y="1376075"/>
            <a:ext cx="4549500" cy="736500"/>
          </a:xfrm>
          <a:prstGeom prst="rect">
            <a:avLst/>
          </a:prstGeom>
          <a:solidFill>
            <a:srgbClr val="D0F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67"/>
          <p:cNvSpPr txBox="1"/>
          <p:nvPr/>
        </p:nvSpPr>
        <p:spPr>
          <a:xfrm>
            <a:off x="584174" y="13378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21217F"/>
                </a:solidFill>
                <a:latin typeface="Bitter"/>
                <a:ea typeface="Bitter"/>
                <a:cs typeface="Bitter"/>
                <a:sym typeface="Bitter"/>
              </a:rPr>
              <a:t>La relación con la red es clave para favorecer la disponibilidad de los servicios del territorio, pero las residencias pueden sentirse aisladas de ésta</a:t>
            </a:r>
            <a:endParaRPr b="1" sz="1200">
              <a:solidFill>
                <a:srgbClr val="21217F"/>
              </a:solidFill>
              <a:latin typeface="Bitter"/>
              <a:ea typeface="Bitter"/>
              <a:cs typeface="Bitter"/>
              <a:sym typeface="Bitter"/>
            </a:endParaRPr>
          </a:p>
        </p:txBody>
      </p:sp>
      <p:sp>
        <p:nvSpPr>
          <p:cNvPr id="881" name="Google Shape;881;p67"/>
          <p:cNvSpPr txBox="1"/>
          <p:nvPr/>
        </p:nvSpPr>
        <p:spPr>
          <a:xfrm>
            <a:off x="584174" y="10850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3:</a:t>
            </a:r>
            <a:endParaRPr sz="1000">
              <a:solidFill>
                <a:srgbClr val="21217F"/>
              </a:solidFill>
              <a:latin typeface="Bitter"/>
              <a:ea typeface="Bitter"/>
              <a:cs typeface="Bitter"/>
              <a:sym typeface="Bitter"/>
            </a:endParaRPr>
          </a:p>
        </p:txBody>
      </p:sp>
      <p:sp>
        <p:nvSpPr>
          <p:cNvPr id="882" name="Google Shape;882;p67"/>
          <p:cNvSpPr txBox="1"/>
          <p:nvPr/>
        </p:nvSpPr>
        <p:spPr>
          <a:xfrm>
            <a:off x="4786225" y="2304400"/>
            <a:ext cx="34881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A pesar de la importancia de la red, las residencias tienden a verse aisladas de la red intersectorial en relación a las diferentes instituciones que trabajan con niñez y/o vulneraciones de derechos en diversos ámbitos en el territorio, como lo son los centros y programas de salud, educación, atención de protección ambulatoria u otros. Esto influye directamente en la articulación de servicios y redes en pos del bienestar de los NNA.</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883" name="Google Shape;883;p67"/>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87" name="Shape 887"/>
        <p:cNvGrpSpPr/>
        <p:nvPr/>
      </p:nvGrpSpPr>
      <p:grpSpPr>
        <a:xfrm>
          <a:off x="0" y="0"/>
          <a:ext cx="0" cy="0"/>
          <a:chOff x="0" y="0"/>
          <a:chExt cx="0" cy="0"/>
        </a:xfrm>
      </p:grpSpPr>
      <p:sp>
        <p:nvSpPr>
          <p:cNvPr id="888" name="Google Shape;888;p68"/>
          <p:cNvSpPr/>
          <p:nvPr/>
        </p:nvSpPr>
        <p:spPr>
          <a:xfrm rot="10800000">
            <a:off x="4845475" y="2944450"/>
            <a:ext cx="3008700" cy="9585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68"/>
          <p:cNvSpPr/>
          <p:nvPr/>
        </p:nvSpPr>
        <p:spPr>
          <a:xfrm rot="10800000">
            <a:off x="5264100" y="3885104"/>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68"/>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91" name="Google Shape;891;p68"/>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46</a:t>
            </a:r>
            <a:endParaRPr sz="1500">
              <a:latin typeface="Bitter"/>
              <a:ea typeface="Bitter"/>
              <a:cs typeface="Bitter"/>
              <a:sym typeface="Bitter"/>
            </a:endParaRPr>
          </a:p>
        </p:txBody>
      </p:sp>
      <p:sp>
        <p:nvSpPr>
          <p:cNvPr id="892" name="Google Shape;892;p68"/>
          <p:cNvSpPr txBox="1"/>
          <p:nvPr/>
        </p:nvSpPr>
        <p:spPr>
          <a:xfrm>
            <a:off x="577175" y="229775"/>
            <a:ext cx="2379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4.2.2 Contexto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i="1" sz="1200">
              <a:solidFill>
                <a:srgbClr val="055CF2"/>
              </a:solidFill>
              <a:latin typeface="Bitter"/>
              <a:ea typeface="Bitter"/>
              <a:cs typeface="Bitter"/>
              <a:sym typeface="Bitter"/>
            </a:endParaRPr>
          </a:p>
        </p:txBody>
      </p:sp>
      <p:sp>
        <p:nvSpPr>
          <p:cNvPr id="893" name="Google Shape;893;p68"/>
          <p:cNvSpPr/>
          <p:nvPr/>
        </p:nvSpPr>
        <p:spPr>
          <a:xfrm rot="10800000">
            <a:off x="4845475" y="1348863"/>
            <a:ext cx="3008700" cy="11529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68"/>
          <p:cNvSpPr/>
          <p:nvPr/>
        </p:nvSpPr>
        <p:spPr>
          <a:xfrm rot="10800000">
            <a:off x="5264100" y="2483929"/>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68"/>
          <p:cNvSpPr txBox="1"/>
          <p:nvPr/>
        </p:nvSpPr>
        <p:spPr>
          <a:xfrm>
            <a:off x="4987200" y="3009288"/>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“Hay algunas residencias que aprovechan muy bien el intersector, las mismas opciones que entrega el servicio, cualquier cosa que los pueda ayudar a tener una mejor atención, que se preocupan de tener una mejor atención, directores innovadores, creativos.”</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(Ricardo, director regional, 19 años de experiencia, 2020)</a:t>
            </a:r>
            <a:endParaRPr sz="600">
              <a:solidFill>
                <a:srgbClr val="414140"/>
              </a:solidFill>
              <a:latin typeface="Montserrat"/>
              <a:ea typeface="Montserrat"/>
              <a:cs typeface="Montserrat"/>
              <a:sym typeface="Montserrat"/>
            </a:endParaRPr>
          </a:p>
        </p:txBody>
      </p:sp>
      <p:sp>
        <p:nvSpPr>
          <p:cNvPr id="896" name="Google Shape;896;p68"/>
          <p:cNvSpPr txBox="1"/>
          <p:nvPr/>
        </p:nvSpPr>
        <p:spPr>
          <a:xfrm>
            <a:off x="4987200" y="1482567"/>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“Acá en la región que exista una coordinaciçon intersectorial que sea fuerte. tenemos varias redes de apoyo, con la sociedad civil, hemos formado como garante de derechos. también trabajamos en formar a la comunidad para alertar situaciones de desprotección, le dedican algo del tiempo a eso también”.</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(Viviana, directora regional, 2020)</a:t>
            </a:r>
            <a:endParaRPr sz="600">
              <a:solidFill>
                <a:srgbClr val="414140"/>
              </a:solidFill>
              <a:latin typeface="Montserrat"/>
              <a:ea typeface="Montserrat"/>
              <a:cs typeface="Montserrat"/>
              <a:sym typeface="Montserrat"/>
            </a:endParaRPr>
          </a:p>
        </p:txBody>
      </p:sp>
      <p:sp>
        <p:nvSpPr>
          <p:cNvPr id="897" name="Google Shape;897;p68"/>
          <p:cNvSpPr/>
          <p:nvPr/>
        </p:nvSpPr>
        <p:spPr>
          <a:xfrm rot="10800000">
            <a:off x="678950" y="2603725"/>
            <a:ext cx="3732300" cy="13038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68"/>
          <p:cNvSpPr/>
          <p:nvPr/>
        </p:nvSpPr>
        <p:spPr>
          <a:xfrm rot="10800000">
            <a:off x="1097708" y="3878942"/>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68"/>
          <p:cNvSpPr txBox="1"/>
          <p:nvPr/>
        </p:nvSpPr>
        <p:spPr>
          <a:xfrm>
            <a:off x="852158" y="2748867"/>
            <a:ext cx="33861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“Nosotros dependemos un 90% de que las niñas tengan un buen psiquiatra y que tengan una buena administración de medicamentos. Por ejemplo el otro día, la psiquiatra del hospital me chucheteó, tu crees que la chica se va a querer atender, no po. Lo mismo con educación, me la devuelven del liceo porque dicen que es muy conflictiva, y está todo el dia en la residencia (...) Si recibiéramos un espaldarazo de psiquiatría, de educación, pff seria otra cosa.”.</a:t>
            </a:r>
            <a:endParaRPr b="1" sz="7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(Jaime, director de residencia, 14 años de experiencia, 2020)</a:t>
            </a:r>
            <a:endParaRPr sz="600">
              <a:solidFill>
                <a:srgbClr val="414140"/>
              </a:solidFill>
              <a:latin typeface="Montserrat"/>
              <a:ea typeface="Montserrat"/>
              <a:cs typeface="Montserrat"/>
              <a:sym typeface="Montserrat"/>
            </a:endParaRPr>
          </a:p>
        </p:txBody>
      </p:sp>
      <p:sp>
        <p:nvSpPr>
          <p:cNvPr id="900" name="Google Shape;900;p68"/>
          <p:cNvSpPr/>
          <p:nvPr/>
        </p:nvSpPr>
        <p:spPr>
          <a:xfrm>
            <a:off x="-130425" y="1376075"/>
            <a:ext cx="4549500" cy="736500"/>
          </a:xfrm>
          <a:prstGeom prst="rect">
            <a:avLst/>
          </a:prstGeom>
          <a:solidFill>
            <a:srgbClr val="D0F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68"/>
          <p:cNvSpPr txBox="1"/>
          <p:nvPr/>
        </p:nvSpPr>
        <p:spPr>
          <a:xfrm>
            <a:off x="584174" y="13378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21217F"/>
                </a:solidFill>
                <a:latin typeface="Bitter"/>
                <a:ea typeface="Bitter"/>
                <a:cs typeface="Bitter"/>
                <a:sym typeface="Bitter"/>
              </a:rPr>
              <a:t>La relación con la red es clave para favorecer la disponibilidad de los servicios del territorio, pero las residencias pueden sentirse aisladas de ésta</a:t>
            </a:r>
            <a:endParaRPr b="1" sz="1200">
              <a:solidFill>
                <a:srgbClr val="21217F"/>
              </a:solidFill>
              <a:latin typeface="Bitter"/>
              <a:ea typeface="Bitter"/>
              <a:cs typeface="Bitter"/>
              <a:sym typeface="Bitter"/>
            </a:endParaRPr>
          </a:p>
        </p:txBody>
      </p:sp>
      <p:sp>
        <p:nvSpPr>
          <p:cNvPr id="902" name="Google Shape;902;p68"/>
          <p:cNvSpPr txBox="1"/>
          <p:nvPr/>
        </p:nvSpPr>
        <p:spPr>
          <a:xfrm>
            <a:off x="584174" y="10850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3:</a:t>
            </a:r>
            <a:endParaRPr sz="1000">
              <a:solidFill>
                <a:srgbClr val="21217F"/>
              </a:solidFill>
              <a:latin typeface="Bitter"/>
              <a:ea typeface="Bitter"/>
              <a:cs typeface="Bitter"/>
              <a:sym typeface="Bitter"/>
            </a:endParaRPr>
          </a:p>
        </p:txBody>
      </p:sp>
      <p:sp>
        <p:nvSpPr>
          <p:cNvPr id="903" name="Google Shape;903;p68"/>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07" name="Shape 907"/>
        <p:cNvGrpSpPr/>
        <p:nvPr/>
      </p:nvGrpSpPr>
      <p:grpSpPr>
        <a:xfrm>
          <a:off x="0" y="0"/>
          <a:ext cx="0" cy="0"/>
          <a:chOff x="0" y="0"/>
          <a:chExt cx="0" cy="0"/>
        </a:xfrm>
      </p:grpSpPr>
      <p:sp>
        <p:nvSpPr>
          <p:cNvPr id="908" name="Google Shape;908;p69"/>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09" name="Google Shape;909;p69"/>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47</a:t>
            </a:r>
            <a:endParaRPr sz="1500">
              <a:latin typeface="Bitter"/>
              <a:ea typeface="Bitter"/>
              <a:cs typeface="Bitter"/>
              <a:sym typeface="Bitter"/>
            </a:endParaRPr>
          </a:p>
        </p:txBody>
      </p:sp>
      <p:sp>
        <p:nvSpPr>
          <p:cNvPr id="910" name="Google Shape;910;p69"/>
          <p:cNvSpPr txBox="1"/>
          <p:nvPr/>
        </p:nvSpPr>
        <p:spPr>
          <a:xfrm>
            <a:off x="643275" y="2304400"/>
            <a:ext cx="34881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Las orientaciones técnicas exigen ciertas competencias y perfiles de cargo para cumplir las funciones determinadas, pero esto se ve determinado por la organización, la disponibilidad de trabajadores en el territorio y su disposición a trabajar en residencia.</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Las organizaciones con menos recursos, en general tienen menos posibilidad de contratar profesionales idóneos y tomar acciones para retenerlos.</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911" name="Google Shape;911;p69"/>
          <p:cNvSpPr/>
          <p:nvPr/>
        </p:nvSpPr>
        <p:spPr>
          <a:xfrm>
            <a:off x="-130425" y="1376075"/>
            <a:ext cx="4549500" cy="736500"/>
          </a:xfrm>
          <a:prstGeom prst="rect">
            <a:avLst/>
          </a:prstGeom>
          <a:solidFill>
            <a:srgbClr val="D0F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69"/>
          <p:cNvSpPr txBox="1"/>
          <p:nvPr/>
        </p:nvSpPr>
        <p:spPr>
          <a:xfrm>
            <a:off x="584174" y="13378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21217F"/>
                </a:solidFill>
                <a:latin typeface="Bitter"/>
                <a:ea typeface="Bitter"/>
                <a:cs typeface="Bitter"/>
                <a:sym typeface="Bitter"/>
              </a:rPr>
              <a:t>Las competencias y perfiles dependen de la organización a cargo y la disponibilidad de trabajadores en el territorio</a:t>
            </a:r>
            <a:endParaRPr b="1" sz="1200">
              <a:solidFill>
                <a:srgbClr val="21217F"/>
              </a:solidFill>
              <a:latin typeface="Bitter"/>
              <a:ea typeface="Bitter"/>
              <a:cs typeface="Bitter"/>
              <a:sym typeface="Bitter"/>
            </a:endParaRPr>
          </a:p>
        </p:txBody>
      </p:sp>
      <p:sp>
        <p:nvSpPr>
          <p:cNvPr id="913" name="Google Shape;913;p69"/>
          <p:cNvSpPr txBox="1"/>
          <p:nvPr/>
        </p:nvSpPr>
        <p:spPr>
          <a:xfrm>
            <a:off x="584174" y="10850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4: </a:t>
            </a:r>
            <a:endParaRPr sz="1000">
              <a:solidFill>
                <a:srgbClr val="21217F"/>
              </a:solidFill>
              <a:latin typeface="Bitter"/>
              <a:ea typeface="Bitter"/>
              <a:cs typeface="Bitter"/>
              <a:sym typeface="Bitter"/>
            </a:endParaRPr>
          </a:p>
        </p:txBody>
      </p:sp>
      <p:sp>
        <p:nvSpPr>
          <p:cNvPr id="914" name="Google Shape;914;p69"/>
          <p:cNvSpPr/>
          <p:nvPr/>
        </p:nvSpPr>
        <p:spPr>
          <a:xfrm rot="10800000">
            <a:off x="4900200" y="995020"/>
            <a:ext cx="3008700" cy="6651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69"/>
          <p:cNvSpPr/>
          <p:nvPr/>
        </p:nvSpPr>
        <p:spPr>
          <a:xfrm rot="10800000">
            <a:off x="5318825" y="1622904"/>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69"/>
          <p:cNvSpPr txBox="1"/>
          <p:nvPr/>
        </p:nvSpPr>
        <p:spPr>
          <a:xfrm>
            <a:off x="5041925" y="1101763"/>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"Alta rotación del personal que trabaja en las OCAs, principalmente por los bajos sueldos.”</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(Josefa, directora regional, 2020)</a:t>
            </a:r>
            <a:endParaRPr sz="600">
              <a:solidFill>
                <a:srgbClr val="414140"/>
              </a:solidFill>
              <a:latin typeface="Montserrat"/>
              <a:ea typeface="Montserrat"/>
              <a:cs typeface="Montserrat"/>
              <a:sym typeface="Montserrat"/>
            </a:endParaRPr>
          </a:p>
        </p:txBody>
      </p:sp>
      <p:sp>
        <p:nvSpPr>
          <p:cNvPr id="917" name="Google Shape;917;p69"/>
          <p:cNvSpPr/>
          <p:nvPr/>
        </p:nvSpPr>
        <p:spPr>
          <a:xfrm rot="10800000">
            <a:off x="4900200" y="3304300"/>
            <a:ext cx="3008700" cy="8682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69"/>
          <p:cNvSpPr/>
          <p:nvPr/>
        </p:nvSpPr>
        <p:spPr>
          <a:xfrm rot="10800000">
            <a:off x="5318825" y="4154654"/>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69"/>
          <p:cNvSpPr txBox="1"/>
          <p:nvPr/>
        </p:nvSpPr>
        <p:spPr>
          <a:xfrm>
            <a:off x="5041925" y="3420925"/>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“El servicio está trabajando en indicadores que favorezcan la retención, hay varias medidas, pero muchas dependen de las OCAS, y también lo hacen en la medida que las lucas les permiten”</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(Ricardo, funcionario DR, 2020)</a:t>
            </a:r>
            <a:endParaRPr sz="600">
              <a:solidFill>
                <a:srgbClr val="414140"/>
              </a:solidFill>
              <a:latin typeface="Montserrat"/>
              <a:ea typeface="Montserrat"/>
              <a:cs typeface="Montserrat"/>
              <a:sym typeface="Montserrat"/>
            </a:endParaRPr>
          </a:p>
        </p:txBody>
      </p:sp>
      <p:sp>
        <p:nvSpPr>
          <p:cNvPr id="920" name="Google Shape;920;p69"/>
          <p:cNvSpPr/>
          <p:nvPr/>
        </p:nvSpPr>
        <p:spPr>
          <a:xfrm rot="10800000">
            <a:off x="4900200" y="2035176"/>
            <a:ext cx="3008700" cy="8379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69"/>
          <p:cNvSpPr/>
          <p:nvPr/>
        </p:nvSpPr>
        <p:spPr>
          <a:xfrm rot="10800000">
            <a:off x="5318825" y="2835854"/>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69"/>
          <p:cNvSpPr txBox="1"/>
          <p:nvPr/>
        </p:nvSpPr>
        <p:spPr>
          <a:xfrm>
            <a:off x="5041925" y="2086113"/>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“No hay gente que llegue acá a poner a disposición. Es una ciudad muy fea que no tiene proyecciones, que no se va a hacer vida. Son profesionales que están un poco de paso, y lamentablemente con poca preparación.”</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(Constanza, directora regional, 19 años de experiencia, 2020)</a:t>
            </a:r>
            <a:endParaRPr sz="600">
              <a:solidFill>
                <a:srgbClr val="414140"/>
              </a:solidFill>
              <a:latin typeface="Montserrat"/>
              <a:ea typeface="Montserrat"/>
              <a:cs typeface="Montserrat"/>
              <a:sym typeface="Montserrat"/>
            </a:endParaRPr>
          </a:p>
        </p:txBody>
      </p:sp>
      <p:sp>
        <p:nvSpPr>
          <p:cNvPr id="923" name="Google Shape;923;p69"/>
          <p:cNvSpPr txBox="1"/>
          <p:nvPr/>
        </p:nvSpPr>
        <p:spPr>
          <a:xfrm>
            <a:off x="577175" y="229775"/>
            <a:ext cx="2379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4.2.2 Contexto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p:txBody>
      </p:sp>
      <p:sp>
        <p:nvSpPr>
          <p:cNvPr id="924" name="Google Shape;924;p69"/>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28" name="Shape 928"/>
        <p:cNvGrpSpPr/>
        <p:nvPr/>
      </p:nvGrpSpPr>
      <p:grpSpPr>
        <a:xfrm>
          <a:off x="0" y="0"/>
          <a:ext cx="0" cy="0"/>
          <a:chOff x="0" y="0"/>
          <a:chExt cx="0" cy="0"/>
        </a:xfrm>
      </p:grpSpPr>
      <p:sp>
        <p:nvSpPr>
          <p:cNvPr id="929" name="Google Shape;929;p70"/>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30" name="Google Shape;930;p70"/>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48</a:t>
            </a:r>
            <a:endParaRPr sz="1500">
              <a:latin typeface="Bitter"/>
              <a:ea typeface="Bitter"/>
              <a:cs typeface="Bitter"/>
              <a:sym typeface="Bitter"/>
            </a:endParaRPr>
          </a:p>
        </p:txBody>
      </p:sp>
      <p:sp>
        <p:nvSpPr>
          <p:cNvPr id="931" name="Google Shape;931;p70"/>
          <p:cNvSpPr txBox="1"/>
          <p:nvPr/>
        </p:nvSpPr>
        <p:spPr>
          <a:xfrm>
            <a:off x="643275" y="2304400"/>
            <a:ext cx="34881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La oferta de capacitación existente, es fragmentada y difícil de encontrar para los usuarios, debido a que esta se concentra en Santiago y la ofrecen diversas instituciones. En el levantamiento de las organizaciones que capacitan a residencias actualmente, se identificaron más de 150 instituciones de capacitación, de las cuales 120 se ubican en Santiago.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No existe un recurso centralizado para conocer a cabalidad cuál es esa oferta, quién la imparte, cómo es su calidad y si hay evidencia sobre los resultados en cambios en los/as trabajadores/as y NNA.</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932" name="Google Shape;932;p70"/>
          <p:cNvSpPr/>
          <p:nvPr/>
        </p:nvSpPr>
        <p:spPr>
          <a:xfrm>
            <a:off x="-130425" y="1376075"/>
            <a:ext cx="4549500" cy="736500"/>
          </a:xfrm>
          <a:prstGeom prst="rect">
            <a:avLst/>
          </a:prstGeom>
          <a:solidFill>
            <a:srgbClr val="D0F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70"/>
          <p:cNvSpPr txBox="1"/>
          <p:nvPr/>
        </p:nvSpPr>
        <p:spPr>
          <a:xfrm>
            <a:off x="584174" y="13378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21217F"/>
                </a:solidFill>
                <a:latin typeface="Bitter"/>
                <a:ea typeface="Bitter"/>
                <a:cs typeface="Bitter"/>
                <a:sym typeface="Bitter"/>
              </a:rPr>
              <a:t>La oferta de capacitación para los trabajadores de residencias está desarticulada y no tiene continuidad</a:t>
            </a:r>
            <a:endParaRPr b="1" sz="1200">
              <a:solidFill>
                <a:srgbClr val="21217F"/>
              </a:solidFill>
              <a:latin typeface="Bitter"/>
              <a:ea typeface="Bitter"/>
              <a:cs typeface="Bitter"/>
              <a:sym typeface="Bitter"/>
            </a:endParaRPr>
          </a:p>
        </p:txBody>
      </p:sp>
      <p:sp>
        <p:nvSpPr>
          <p:cNvPr id="934" name="Google Shape;934;p70"/>
          <p:cNvSpPr txBox="1"/>
          <p:nvPr/>
        </p:nvSpPr>
        <p:spPr>
          <a:xfrm>
            <a:off x="584174" y="10850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5:</a:t>
            </a:r>
            <a:endParaRPr sz="1000">
              <a:solidFill>
                <a:srgbClr val="21217F"/>
              </a:solidFill>
              <a:latin typeface="Bitter"/>
              <a:ea typeface="Bitter"/>
              <a:cs typeface="Bitter"/>
              <a:sym typeface="Bitter"/>
            </a:endParaRPr>
          </a:p>
        </p:txBody>
      </p:sp>
      <p:sp>
        <p:nvSpPr>
          <p:cNvPr id="935" name="Google Shape;935;p70"/>
          <p:cNvSpPr txBox="1"/>
          <p:nvPr/>
        </p:nvSpPr>
        <p:spPr>
          <a:xfrm>
            <a:off x="4786225" y="2304400"/>
            <a:ext cx="34881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En general, la capacitación se construye a partir de necesidades o urgencias específicas y no como un plan integral de desarrollo. Además, se enfoca en los trabajadores como personas naturales y no en las instituciones de forma integral, para generar cambios a nivel organizacional.</a:t>
            </a:r>
            <a:endParaRPr sz="800">
              <a:solidFill>
                <a:srgbClr val="414140"/>
              </a:solidFill>
              <a:latin typeface="Montserrat"/>
              <a:ea typeface="Montserrat"/>
              <a:cs typeface="Montserrat"/>
              <a:sym typeface="Montserrat"/>
            </a:endParaRPr>
          </a:p>
        </p:txBody>
      </p:sp>
      <p:sp>
        <p:nvSpPr>
          <p:cNvPr id="936" name="Google Shape;936;p70"/>
          <p:cNvSpPr txBox="1"/>
          <p:nvPr/>
        </p:nvSpPr>
        <p:spPr>
          <a:xfrm>
            <a:off x="577175" y="229775"/>
            <a:ext cx="2379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4.2.2 Contexto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p:txBody>
      </p:sp>
      <p:sp>
        <p:nvSpPr>
          <p:cNvPr id="937" name="Google Shape;937;p70"/>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41" name="Shape 941"/>
        <p:cNvGrpSpPr/>
        <p:nvPr/>
      </p:nvGrpSpPr>
      <p:grpSpPr>
        <a:xfrm>
          <a:off x="0" y="0"/>
          <a:ext cx="0" cy="0"/>
          <a:chOff x="0" y="0"/>
          <a:chExt cx="0" cy="0"/>
        </a:xfrm>
      </p:grpSpPr>
      <p:sp>
        <p:nvSpPr>
          <p:cNvPr id="942" name="Google Shape;942;p71"/>
          <p:cNvSpPr/>
          <p:nvPr/>
        </p:nvSpPr>
        <p:spPr>
          <a:xfrm rot="10800000">
            <a:off x="4845475" y="3226750"/>
            <a:ext cx="3008700" cy="12096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71"/>
          <p:cNvSpPr/>
          <p:nvPr/>
        </p:nvSpPr>
        <p:spPr>
          <a:xfrm rot="10800000">
            <a:off x="5264100" y="4418504"/>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71"/>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5" name="Google Shape;945;p71"/>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49</a:t>
            </a:r>
            <a:endParaRPr sz="1500">
              <a:latin typeface="Bitter"/>
              <a:ea typeface="Bitter"/>
              <a:cs typeface="Bitter"/>
              <a:sym typeface="Bitter"/>
            </a:endParaRPr>
          </a:p>
        </p:txBody>
      </p:sp>
      <p:sp>
        <p:nvSpPr>
          <p:cNvPr id="946" name="Google Shape;946;p71"/>
          <p:cNvSpPr txBox="1"/>
          <p:nvPr/>
        </p:nvSpPr>
        <p:spPr>
          <a:xfrm>
            <a:off x="577175" y="229775"/>
            <a:ext cx="2379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4.2.2 Contexto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p:txBody>
      </p:sp>
      <p:sp>
        <p:nvSpPr>
          <p:cNvPr id="947" name="Google Shape;947;p71"/>
          <p:cNvSpPr/>
          <p:nvPr/>
        </p:nvSpPr>
        <p:spPr>
          <a:xfrm rot="10800000">
            <a:off x="4845475" y="2025975"/>
            <a:ext cx="3008700" cy="8568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71"/>
          <p:cNvSpPr/>
          <p:nvPr/>
        </p:nvSpPr>
        <p:spPr>
          <a:xfrm rot="10800000">
            <a:off x="5264100" y="2864929"/>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71"/>
          <p:cNvSpPr txBox="1"/>
          <p:nvPr/>
        </p:nvSpPr>
        <p:spPr>
          <a:xfrm>
            <a:off x="4987200" y="3314088"/>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"Pocas capacitaciones. Hay harta apertura a que uno pueda hacer cursos pero capacitaciones desde la red, muy poca (...) ciertos cursos, ciertas jornadas, pero nunca es constante, como dos o tres al año, cuando había. En general vienen de Santiago (...) pero así de acá, no conozco ninguna consultora o algo que hagan capacitaciones.”</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(Náyade, trabajadora social, 7 años de experiencia, 2020)</a:t>
            </a:r>
            <a:endParaRPr sz="600">
              <a:solidFill>
                <a:srgbClr val="414140"/>
              </a:solidFill>
              <a:latin typeface="Montserrat"/>
              <a:ea typeface="Montserrat"/>
              <a:cs typeface="Montserrat"/>
              <a:sym typeface="Montserrat"/>
            </a:endParaRPr>
          </a:p>
        </p:txBody>
      </p:sp>
      <p:sp>
        <p:nvSpPr>
          <p:cNvPr id="950" name="Google Shape;950;p71"/>
          <p:cNvSpPr txBox="1"/>
          <p:nvPr/>
        </p:nvSpPr>
        <p:spPr>
          <a:xfrm>
            <a:off x="4987200" y="2115943"/>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“Tiene que haber una preparación permanente, ojalá de manera mensual, en distintas temáticas, Pero que sea constante, permanente, porque eso yo no lo he visto mucho." </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(Náyade, trabajadora social, 7 años de experiencia, 2020)</a:t>
            </a:r>
            <a:endParaRPr sz="600">
              <a:solidFill>
                <a:srgbClr val="414140"/>
              </a:solidFill>
              <a:latin typeface="Montserrat"/>
              <a:ea typeface="Montserrat"/>
              <a:cs typeface="Montserrat"/>
              <a:sym typeface="Montserrat"/>
            </a:endParaRPr>
          </a:p>
        </p:txBody>
      </p:sp>
      <p:sp>
        <p:nvSpPr>
          <p:cNvPr id="951" name="Google Shape;951;p71"/>
          <p:cNvSpPr/>
          <p:nvPr/>
        </p:nvSpPr>
        <p:spPr>
          <a:xfrm rot="10800000">
            <a:off x="678950" y="2437525"/>
            <a:ext cx="3732300" cy="14700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71"/>
          <p:cNvSpPr/>
          <p:nvPr/>
        </p:nvSpPr>
        <p:spPr>
          <a:xfrm rot="10800000">
            <a:off x="1097708" y="3878942"/>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71"/>
          <p:cNvSpPr txBox="1"/>
          <p:nvPr/>
        </p:nvSpPr>
        <p:spPr>
          <a:xfrm>
            <a:off x="852158" y="2520267"/>
            <a:ext cx="33861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“Noy hay nada en este momento, en una malla curricular, ni de un título profesional, ni de un tecnico que te prepare para trabajar con niñez vulnerada (...) Necesaria la elaboración de un plan de capacitación y formación super intencionado, para acercar a los OCAS a modelo de intervención de modelo familiar. Eso se tiene que intencionar a nivel de formación. Eso es lo que no hay, y hay que crearlo. No hay ningún curso que sirva para algo tan específico. Quizás trabajar con los organismos académicos para crear una malla curricular de una carrera técnica de trabajo con niñez vulnerada.”</a:t>
            </a:r>
            <a:endParaRPr b="1" sz="7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(Josefa, directora regional, 2020)</a:t>
            </a:r>
            <a:endParaRPr sz="600">
              <a:solidFill>
                <a:srgbClr val="414140"/>
              </a:solidFill>
              <a:latin typeface="Montserrat"/>
              <a:ea typeface="Montserrat"/>
              <a:cs typeface="Montserrat"/>
              <a:sym typeface="Montserrat"/>
            </a:endParaRPr>
          </a:p>
        </p:txBody>
      </p:sp>
      <p:sp>
        <p:nvSpPr>
          <p:cNvPr id="954" name="Google Shape;954;p71"/>
          <p:cNvSpPr/>
          <p:nvPr/>
        </p:nvSpPr>
        <p:spPr>
          <a:xfrm>
            <a:off x="-130425" y="1376075"/>
            <a:ext cx="4549500" cy="736500"/>
          </a:xfrm>
          <a:prstGeom prst="rect">
            <a:avLst/>
          </a:prstGeom>
          <a:solidFill>
            <a:srgbClr val="D0F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71"/>
          <p:cNvSpPr txBox="1"/>
          <p:nvPr/>
        </p:nvSpPr>
        <p:spPr>
          <a:xfrm>
            <a:off x="584174" y="13378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21217F"/>
                </a:solidFill>
                <a:latin typeface="Bitter"/>
                <a:ea typeface="Bitter"/>
                <a:cs typeface="Bitter"/>
                <a:sym typeface="Bitter"/>
              </a:rPr>
              <a:t>La oferta de capacitación para los trabajadores de residencias está desarticulada y no tiene continuidad</a:t>
            </a:r>
            <a:endParaRPr b="1" sz="1200">
              <a:solidFill>
                <a:srgbClr val="21217F"/>
              </a:solidFill>
              <a:latin typeface="Bitter"/>
              <a:ea typeface="Bitter"/>
              <a:cs typeface="Bitter"/>
              <a:sym typeface="Bitter"/>
            </a:endParaRPr>
          </a:p>
        </p:txBody>
      </p:sp>
      <p:sp>
        <p:nvSpPr>
          <p:cNvPr id="956" name="Google Shape;956;p71"/>
          <p:cNvSpPr txBox="1"/>
          <p:nvPr/>
        </p:nvSpPr>
        <p:spPr>
          <a:xfrm>
            <a:off x="584174" y="10850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5:</a:t>
            </a:r>
            <a:endParaRPr sz="1000">
              <a:solidFill>
                <a:srgbClr val="21217F"/>
              </a:solidFill>
              <a:latin typeface="Bitter"/>
              <a:ea typeface="Bitter"/>
              <a:cs typeface="Bitter"/>
              <a:sym typeface="Bitter"/>
            </a:endParaRPr>
          </a:p>
        </p:txBody>
      </p:sp>
      <p:sp>
        <p:nvSpPr>
          <p:cNvPr id="957" name="Google Shape;957;p71"/>
          <p:cNvSpPr/>
          <p:nvPr/>
        </p:nvSpPr>
        <p:spPr>
          <a:xfrm rot="10800000">
            <a:off x="4839150" y="676849"/>
            <a:ext cx="3008700" cy="10392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71"/>
          <p:cNvSpPr/>
          <p:nvPr/>
        </p:nvSpPr>
        <p:spPr>
          <a:xfrm rot="10800000">
            <a:off x="5257775" y="1698204"/>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71"/>
          <p:cNvSpPr txBox="1"/>
          <p:nvPr/>
        </p:nvSpPr>
        <p:spPr>
          <a:xfrm>
            <a:off x="4980875" y="796818"/>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“¿Cómo le damos continuidad? siempre está el tema de recursos, es la piedra de tope. Siempre la alianza es a través de cosas mínimas que al final no tienen impacto. Ejemplo: una charla, que puede ser muy buena, pero sin continuidad.”</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(Mateo, director regional, 17 años de experiencia, 2020)</a:t>
            </a:r>
            <a:endParaRPr sz="600">
              <a:solidFill>
                <a:srgbClr val="414140"/>
              </a:solidFill>
              <a:latin typeface="Montserrat"/>
              <a:ea typeface="Montserrat"/>
              <a:cs typeface="Montserrat"/>
              <a:sym typeface="Montserrat"/>
            </a:endParaRPr>
          </a:p>
        </p:txBody>
      </p:sp>
      <p:sp>
        <p:nvSpPr>
          <p:cNvPr id="960" name="Google Shape;960;p71"/>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4" name="Shape 134"/>
        <p:cNvGrpSpPr/>
        <p:nvPr/>
      </p:nvGrpSpPr>
      <p:grpSpPr>
        <a:xfrm>
          <a:off x="0" y="0"/>
          <a:ext cx="0" cy="0"/>
          <a:chOff x="0" y="0"/>
          <a:chExt cx="0" cy="0"/>
        </a:xfrm>
      </p:grpSpPr>
      <p:sp>
        <p:nvSpPr>
          <p:cNvPr id="135" name="Google Shape;135;p27"/>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Antecedentes del proyecto:</a:t>
            </a:r>
            <a:endParaRPr b="1" i="1" sz="1200">
              <a:solidFill>
                <a:srgbClr val="055CF2"/>
              </a:solidFill>
              <a:latin typeface="Bitter"/>
              <a:ea typeface="Bitter"/>
              <a:cs typeface="Bitter"/>
              <a:sym typeface="Bitter"/>
            </a:endParaRPr>
          </a:p>
        </p:txBody>
      </p:sp>
      <p:sp>
        <p:nvSpPr>
          <p:cNvPr id="136" name="Google Shape;136;p27"/>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20A66"/>
                </a:solidFill>
                <a:latin typeface="Bitter"/>
                <a:ea typeface="Bitter"/>
                <a:cs typeface="Bitter"/>
                <a:sym typeface="Bitter"/>
              </a:rPr>
              <a:t>5</a:t>
            </a:r>
            <a:endParaRPr sz="1500">
              <a:solidFill>
                <a:srgbClr val="F20A66"/>
              </a:solidFill>
              <a:latin typeface="Bitter"/>
              <a:ea typeface="Bitter"/>
              <a:cs typeface="Bitter"/>
              <a:sym typeface="Bitter"/>
            </a:endParaRPr>
          </a:p>
        </p:txBody>
      </p:sp>
      <p:sp>
        <p:nvSpPr>
          <p:cNvPr id="137" name="Google Shape;137;p27"/>
          <p:cNvSpPr/>
          <p:nvPr/>
        </p:nvSpPr>
        <p:spPr>
          <a:xfrm>
            <a:off x="8761375" y="254600"/>
            <a:ext cx="57300" cy="57300"/>
          </a:xfrm>
          <a:prstGeom prst="ellipse">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7"/>
          <p:cNvSpPr txBox="1"/>
          <p:nvPr/>
        </p:nvSpPr>
        <p:spPr>
          <a:xfrm>
            <a:off x="698617" y="1198014"/>
            <a:ext cx="3805500" cy="24198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900"/>
              <a:buFont typeface="Arial"/>
              <a:buNone/>
            </a:pPr>
            <a:r>
              <a:rPr lang="es" sz="900">
                <a:solidFill>
                  <a:srgbClr val="414140"/>
                </a:solidFill>
                <a:latin typeface="Montserrat"/>
                <a:ea typeface="Montserrat"/>
                <a:cs typeface="Montserrat"/>
                <a:sym typeface="Montserrat"/>
              </a:rPr>
              <a:t>Este proyecto nace a partir de la iniciativa </a:t>
            </a:r>
            <a:r>
              <a:rPr b="1" lang="es" sz="900">
                <a:solidFill>
                  <a:srgbClr val="414140"/>
                </a:solidFill>
                <a:latin typeface="Montserrat"/>
                <a:ea typeface="Montserrat"/>
                <a:cs typeface="Montserrat"/>
                <a:sym typeface="Montserrat"/>
              </a:rPr>
              <a:t>Compromiso País</a:t>
            </a:r>
            <a:r>
              <a:rPr lang="es" sz="900">
                <a:solidFill>
                  <a:srgbClr val="414140"/>
                </a:solidFill>
                <a:latin typeface="Montserrat"/>
                <a:ea typeface="Montserrat"/>
                <a:cs typeface="Montserrat"/>
                <a:sym typeface="Montserrat"/>
              </a:rPr>
              <a:t>, impulsada por el Gobierno, a través del Ministerio de Desarrollo Social y Familia, con la creación de 16 mesas temáticas</a:t>
            </a:r>
            <a:r>
              <a:rPr lang="es" sz="900">
                <a:solidFill>
                  <a:srgbClr val="414140"/>
                </a:solidFill>
                <a:latin typeface="Montserrat"/>
                <a:ea typeface="Montserrat"/>
                <a:cs typeface="Montserrat"/>
                <a:sym typeface="Montserrat"/>
              </a:rPr>
              <a:t>.</a:t>
            </a:r>
            <a:endParaRPr sz="9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9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rPr lang="es" sz="900">
                <a:solidFill>
                  <a:srgbClr val="414140"/>
                </a:solidFill>
                <a:latin typeface="Montserrat"/>
                <a:ea typeface="Montserrat"/>
                <a:cs typeface="Montserrat"/>
                <a:sym typeface="Montserrat"/>
              </a:rPr>
              <a:t>Compromiso País es una iniciativa que nace a partir del análisis de los datos de la medición de la pobreza multidimensional y que elaboró un mapa de vulnerabilidad donde se buscó identificar, priorizar y gestionar 16 grupos vulnerables en la sociedad chilena. A partir de la identificación de estos 16 grupos, Compromiso País estableció mesas de trabajo para atender a las problemáticas de cada grupo, compuestas por representantes del sector público, la academia, la sociedad civil, y el sector privado</a:t>
            </a:r>
            <a:r>
              <a:rPr i="1" lang="es" sz="900">
                <a:solidFill>
                  <a:srgbClr val="414140"/>
                </a:solidFill>
                <a:latin typeface="Montserrat"/>
                <a:ea typeface="Montserrat"/>
                <a:cs typeface="Montserrat"/>
                <a:sym typeface="Montserrat"/>
              </a:rPr>
              <a:t> </a:t>
            </a:r>
            <a:r>
              <a:rPr lang="es" sz="900">
                <a:solidFill>
                  <a:srgbClr val="414140"/>
                </a:solidFill>
                <a:latin typeface="Montserrat"/>
                <a:ea typeface="Montserrat"/>
                <a:cs typeface="Montserrat"/>
                <a:sym typeface="Montserrat"/>
              </a:rPr>
              <a:t>(Compromiso País, 2018). </a:t>
            </a:r>
            <a:endParaRPr sz="9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9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s" sz="900">
                <a:solidFill>
                  <a:srgbClr val="414140"/>
                </a:solidFill>
                <a:latin typeface="Montserrat"/>
                <a:ea typeface="Montserrat"/>
                <a:cs typeface="Montserrat"/>
                <a:sym typeface="Montserrat"/>
              </a:rPr>
              <a:t>Entre estas 16 mesas de trabajo, se estableció la Mesa 4 con el desafío de mejorar la calidad de vida de los niños, niñas y adolescentes en residencias bajo el sistema de protección del Sename.</a:t>
            </a:r>
            <a:endParaRPr sz="900">
              <a:solidFill>
                <a:srgbClr val="414140"/>
              </a:solidFill>
              <a:latin typeface="Montserrat"/>
              <a:ea typeface="Montserrat"/>
              <a:cs typeface="Montserrat"/>
              <a:sym typeface="Montserrat"/>
            </a:endParaRPr>
          </a:p>
        </p:txBody>
      </p:sp>
      <p:pic>
        <p:nvPicPr>
          <p:cNvPr id="139" name="Google Shape;139;p27"/>
          <p:cNvPicPr preferRelativeResize="0"/>
          <p:nvPr/>
        </p:nvPicPr>
        <p:blipFill>
          <a:blip r:embed="rId3">
            <a:alphaModFix/>
          </a:blip>
          <a:stretch>
            <a:fillRect/>
          </a:stretch>
        </p:blipFill>
        <p:spPr>
          <a:xfrm>
            <a:off x="5248188" y="2277713"/>
            <a:ext cx="2640750" cy="588075"/>
          </a:xfrm>
          <a:prstGeom prst="rect">
            <a:avLst/>
          </a:prstGeom>
          <a:noFill/>
          <a:ln>
            <a:noFill/>
          </a:ln>
        </p:spPr>
      </p:pic>
      <p:sp>
        <p:nvSpPr>
          <p:cNvPr id="140" name="Google Shape;140;p27"/>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64" name="Shape 964"/>
        <p:cNvGrpSpPr/>
        <p:nvPr/>
      </p:nvGrpSpPr>
      <p:grpSpPr>
        <a:xfrm>
          <a:off x="0" y="0"/>
          <a:ext cx="0" cy="0"/>
          <a:chOff x="0" y="0"/>
          <a:chExt cx="0" cy="0"/>
        </a:xfrm>
      </p:grpSpPr>
      <p:sp>
        <p:nvSpPr>
          <p:cNvPr id="965" name="Google Shape;965;p72"/>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66" name="Google Shape;966;p72"/>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50</a:t>
            </a:r>
            <a:endParaRPr sz="1500">
              <a:latin typeface="Bitter"/>
              <a:ea typeface="Bitter"/>
              <a:cs typeface="Bitter"/>
              <a:sym typeface="Bitter"/>
            </a:endParaRPr>
          </a:p>
        </p:txBody>
      </p:sp>
      <p:sp>
        <p:nvSpPr>
          <p:cNvPr id="967" name="Google Shape;967;p72"/>
          <p:cNvSpPr txBox="1"/>
          <p:nvPr/>
        </p:nvSpPr>
        <p:spPr>
          <a:xfrm>
            <a:off x="577175" y="229775"/>
            <a:ext cx="2379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4.2.2 Contexto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p:txBody>
      </p:sp>
      <p:sp>
        <p:nvSpPr>
          <p:cNvPr id="968" name="Google Shape;968;p72"/>
          <p:cNvSpPr txBox="1"/>
          <p:nvPr/>
        </p:nvSpPr>
        <p:spPr>
          <a:xfrm>
            <a:off x="643275" y="1847200"/>
            <a:ext cx="34881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Existe un agotamiento emocional de los equipos que trabajan en residencias, que tiene una serie de impactos negativos como la alta rotación y porcentaje de licencias médicas, entre otros, lo que afecta directamente el trabajo que se realiza con los NNA.</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A pesar de esto, el cuidado de los equipos dentro de las residencias se realiza de forma autónoma y no como procesos formales de las instituciones a cargo. Esto deriva en que no se otorgue prioridad a esas actividades y en que se realicen en menor medida de lo recomendado o no cumplan con las condiciones idóneas para realizarlo.</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969" name="Google Shape;969;p72"/>
          <p:cNvSpPr/>
          <p:nvPr/>
        </p:nvSpPr>
        <p:spPr>
          <a:xfrm>
            <a:off x="-130425" y="1223675"/>
            <a:ext cx="4549500" cy="489900"/>
          </a:xfrm>
          <a:prstGeom prst="rect">
            <a:avLst/>
          </a:prstGeom>
          <a:solidFill>
            <a:srgbClr val="D0F0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72"/>
          <p:cNvSpPr txBox="1"/>
          <p:nvPr/>
        </p:nvSpPr>
        <p:spPr>
          <a:xfrm>
            <a:off x="584174" y="1185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21217F"/>
                </a:solidFill>
                <a:latin typeface="Bitter"/>
                <a:ea typeface="Bitter"/>
                <a:cs typeface="Bitter"/>
                <a:sym typeface="Bitter"/>
              </a:rPr>
              <a:t>No se propician procesos ni instancias formales para el cuidado de los equipos</a:t>
            </a:r>
            <a:endParaRPr b="1" sz="1200">
              <a:solidFill>
                <a:srgbClr val="21217F"/>
              </a:solidFill>
              <a:latin typeface="Bitter"/>
              <a:ea typeface="Bitter"/>
              <a:cs typeface="Bitter"/>
              <a:sym typeface="Bitter"/>
            </a:endParaRPr>
          </a:p>
        </p:txBody>
      </p:sp>
      <p:sp>
        <p:nvSpPr>
          <p:cNvPr id="971" name="Google Shape;971;p72"/>
          <p:cNvSpPr txBox="1"/>
          <p:nvPr/>
        </p:nvSpPr>
        <p:spPr>
          <a:xfrm>
            <a:off x="584174" y="9326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6:</a:t>
            </a:r>
            <a:endParaRPr sz="1000">
              <a:solidFill>
                <a:srgbClr val="21217F"/>
              </a:solidFill>
              <a:latin typeface="Bitter"/>
              <a:ea typeface="Bitter"/>
              <a:cs typeface="Bitter"/>
              <a:sym typeface="Bitter"/>
            </a:endParaRPr>
          </a:p>
        </p:txBody>
      </p:sp>
      <p:sp>
        <p:nvSpPr>
          <p:cNvPr id="972" name="Google Shape;972;p72"/>
          <p:cNvSpPr/>
          <p:nvPr/>
        </p:nvSpPr>
        <p:spPr>
          <a:xfrm rot="10800000">
            <a:off x="4900200" y="872447"/>
            <a:ext cx="3008700" cy="8445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72"/>
          <p:cNvSpPr/>
          <p:nvPr/>
        </p:nvSpPr>
        <p:spPr>
          <a:xfrm rot="10800000">
            <a:off x="5318825" y="1699104"/>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72"/>
          <p:cNvSpPr txBox="1"/>
          <p:nvPr/>
        </p:nvSpPr>
        <p:spPr>
          <a:xfrm>
            <a:off x="5041925" y="943836"/>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“Equipo muy dañado y estigmatizado por la opinión pública, esto manifiesta que el autocuidado es muy necesario. La inducción no es suficiente, cómo instalamos el tema del autocuidado.”</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(María, directora de residencia, 2020)</a:t>
            </a:r>
            <a:endParaRPr sz="600">
              <a:solidFill>
                <a:srgbClr val="414140"/>
              </a:solidFill>
              <a:latin typeface="Montserrat"/>
              <a:ea typeface="Montserrat"/>
              <a:cs typeface="Montserrat"/>
              <a:sym typeface="Montserrat"/>
            </a:endParaRPr>
          </a:p>
        </p:txBody>
      </p:sp>
      <p:sp>
        <p:nvSpPr>
          <p:cNvPr id="975" name="Google Shape;975;p72"/>
          <p:cNvSpPr/>
          <p:nvPr/>
        </p:nvSpPr>
        <p:spPr>
          <a:xfrm rot="10800000">
            <a:off x="686775" y="3587675"/>
            <a:ext cx="3732300" cy="10947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72"/>
          <p:cNvSpPr/>
          <p:nvPr/>
        </p:nvSpPr>
        <p:spPr>
          <a:xfrm rot="10800000">
            <a:off x="1105525" y="4644766"/>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72"/>
          <p:cNvSpPr txBox="1"/>
          <p:nvPr/>
        </p:nvSpPr>
        <p:spPr>
          <a:xfrm>
            <a:off x="786600" y="3682725"/>
            <a:ext cx="35328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"También tenemos autocuidado que hacemos entre nosotros. Por ejemplo, ahora todos hacemos deporte juntos, nos inscribimos a box todas las tardes. Pero las lucas faltan: por ejemplo ahora las niñas necesitan ropa interior, y hay que elegir, ropa vs autocuidado. Hay que ir priorizando también, porque es una casa. Entonces hacemos autocuidado nosotros mismos, que de repente no están en la formalidad."</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Clr>
                <a:schemeClr val="dk1"/>
              </a:buClr>
              <a:buSzPts val="1100"/>
              <a:buFont typeface="Arial"/>
              <a:buNone/>
            </a:pPr>
            <a:r>
              <a:rPr lang="es" sz="600">
                <a:solidFill>
                  <a:srgbClr val="414140"/>
                </a:solidFill>
                <a:latin typeface="Montserrat"/>
                <a:ea typeface="Montserrat"/>
                <a:cs typeface="Montserrat"/>
                <a:sym typeface="Montserrat"/>
              </a:rPr>
              <a:t>(Jaime, director de residencia, 12 años de experiencia,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Clr>
                <a:schemeClr val="dk1"/>
              </a:buClr>
              <a:buSzPts val="1100"/>
              <a:buFont typeface="Arial"/>
              <a:buNone/>
            </a:pPr>
            <a:r>
              <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800">
              <a:solidFill>
                <a:srgbClr val="414140"/>
              </a:solidFill>
              <a:latin typeface="Montserrat"/>
              <a:ea typeface="Montserrat"/>
              <a:cs typeface="Montserrat"/>
              <a:sym typeface="Montserrat"/>
            </a:endParaRPr>
          </a:p>
        </p:txBody>
      </p:sp>
      <p:sp>
        <p:nvSpPr>
          <p:cNvPr id="978" name="Google Shape;978;p72"/>
          <p:cNvSpPr/>
          <p:nvPr/>
        </p:nvSpPr>
        <p:spPr>
          <a:xfrm rot="10800000">
            <a:off x="4900200" y="3074799"/>
            <a:ext cx="3008700" cy="10215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72"/>
          <p:cNvSpPr/>
          <p:nvPr/>
        </p:nvSpPr>
        <p:spPr>
          <a:xfrm rot="10800000">
            <a:off x="5318825" y="4078454"/>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72"/>
          <p:cNvSpPr txBox="1"/>
          <p:nvPr/>
        </p:nvSpPr>
        <p:spPr>
          <a:xfrm>
            <a:off x="5041925" y="3192325"/>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“El equipo directivo no logra sintonizar con el equipo de ETD, quienes llegan a nosotros [a la DR] con situaciones complejas, de autocuidado, equipo con alto desgaste, poca motivación, pocos espacios de encuentro y de reflexión.”</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(Pedro, director regional, 2020)</a:t>
            </a:r>
            <a:endParaRPr sz="600">
              <a:solidFill>
                <a:srgbClr val="414140"/>
              </a:solidFill>
              <a:latin typeface="Montserrat"/>
              <a:ea typeface="Montserrat"/>
              <a:cs typeface="Montserrat"/>
              <a:sym typeface="Montserrat"/>
            </a:endParaRPr>
          </a:p>
        </p:txBody>
      </p:sp>
      <p:sp>
        <p:nvSpPr>
          <p:cNvPr id="981" name="Google Shape;981;p72"/>
          <p:cNvSpPr/>
          <p:nvPr/>
        </p:nvSpPr>
        <p:spPr>
          <a:xfrm rot="10800000">
            <a:off x="4900200" y="2082450"/>
            <a:ext cx="3008700" cy="7233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72"/>
          <p:cNvSpPr/>
          <p:nvPr/>
        </p:nvSpPr>
        <p:spPr>
          <a:xfrm rot="10800000">
            <a:off x="5318825" y="2787904"/>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72"/>
          <p:cNvSpPr txBox="1"/>
          <p:nvPr/>
        </p:nvSpPr>
        <p:spPr>
          <a:xfrm>
            <a:off x="5041925" y="2140538"/>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“Era muy distinta la percepción de lo que era el autocuidado, salir a comer, etc. todos lo veían de algo de afuera, no había percepción de que es algo interno.”</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(Maricel, encargada de capacitación OCA, 2020)</a:t>
            </a:r>
            <a:endParaRPr sz="600">
              <a:solidFill>
                <a:srgbClr val="414140"/>
              </a:solidFill>
              <a:latin typeface="Montserrat"/>
              <a:ea typeface="Montserrat"/>
              <a:cs typeface="Montserrat"/>
              <a:sym typeface="Montserrat"/>
            </a:endParaRPr>
          </a:p>
        </p:txBody>
      </p:sp>
      <p:sp>
        <p:nvSpPr>
          <p:cNvPr id="984" name="Google Shape;984;p72"/>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88" name="Shape 988"/>
        <p:cNvGrpSpPr/>
        <p:nvPr/>
      </p:nvGrpSpPr>
      <p:grpSpPr>
        <a:xfrm>
          <a:off x="0" y="0"/>
          <a:ext cx="0" cy="0"/>
          <a:chOff x="0" y="0"/>
          <a:chExt cx="0" cy="0"/>
        </a:xfrm>
      </p:grpSpPr>
      <p:pic>
        <p:nvPicPr>
          <p:cNvPr id="989" name="Google Shape;989;p73"/>
          <p:cNvPicPr preferRelativeResize="0"/>
          <p:nvPr/>
        </p:nvPicPr>
        <p:blipFill rotWithShape="1">
          <a:blip r:embed="rId3">
            <a:alphaModFix/>
          </a:blip>
          <a:srcRect b="0" l="25545" r="11934" t="0"/>
          <a:stretch/>
        </p:blipFill>
        <p:spPr>
          <a:xfrm>
            <a:off x="404375" y="620975"/>
            <a:ext cx="3701099" cy="3946799"/>
          </a:xfrm>
          <a:prstGeom prst="rect">
            <a:avLst/>
          </a:prstGeom>
          <a:noFill/>
          <a:ln>
            <a:noFill/>
          </a:ln>
        </p:spPr>
      </p:pic>
      <p:sp>
        <p:nvSpPr>
          <p:cNvPr id="990" name="Google Shape;990;p73"/>
          <p:cNvSpPr/>
          <p:nvPr/>
        </p:nvSpPr>
        <p:spPr>
          <a:xfrm>
            <a:off x="8777289" y="295851"/>
            <a:ext cx="66000" cy="660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91" name="Google Shape;991;p73"/>
          <p:cNvSpPr txBox="1"/>
          <p:nvPr/>
        </p:nvSpPr>
        <p:spPr>
          <a:xfrm>
            <a:off x="4369650" y="1382150"/>
            <a:ext cx="3365700" cy="417300"/>
          </a:xfrm>
          <a:prstGeom prst="rect">
            <a:avLst/>
          </a:prstGeom>
          <a:noFill/>
          <a:ln>
            <a:noFill/>
          </a:ln>
        </p:spPr>
        <p:txBody>
          <a:bodyPr anchorCtr="0" anchor="t" bIns="0" lIns="0" spcFirstLastPara="1" rIns="0" wrap="square" tIns="5775">
            <a:noAutofit/>
          </a:bodyPr>
          <a:lstStyle/>
          <a:p>
            <a:pPr indent="0" lvl="0" marL="0" rtl="0" algn="l">
              <a:lnSpc>
                <a:spcPct val="115000"/>
              </a:lnSpc>
              <a:spcBef>
                <a:spcPts val="100"/>
              </a:spcBef>
              <a:spcAft>
                <a:spcPts val="0"/>
              </a:spcAft>
              <a:buNone/>
            </a:pPr>
            <a:r>
              <a:rPr b="1" lang="es" sz="3000">
                <a:solidFill>
                  <a:srgbClr val="055CF2"/>
                </a:solidFill>
                <a:latin typeface="Bitter"/>
                <a:ea typeface="Bitter"/>
                <a:cs typeface="Bitter"/>
                <a:sym typeface="Bitter"/>
              </a:rPr>
              <a:t>4.3.</a:t>
            </a:r>
            <a:endParaRPr b="1" sz="3000">
              <a:solidFill>
                <a:srgbClr val="055CF2"/>
              </a:solidFill>
              <a:latin typeface="Bitter"/>
              <a:ea typeface="Bitter"/>
              <a:cs typeface="Bitter"/>
              <a:sym typeface="Bitter"/>
            </a:endParaRPr>
          </a:p>
          <a:p>
            <a:pPr indent="0" lvl="0" marL="0" rtl="0" algn="l">
              <a:lnSpc>
                <a:spcPct val="115000"/>
              </a:lnSpc>
              <a:spcBef>
                <a:spcPts val="100"/>
              </a:spcBef>
              <a:spcAft>
                <a:spcPts val="0"/>
              </a:spcAft>
              <a:buClr>
                <a:schemeClr val="dk1"/>
              </a:buClr>
              <a:buFont typeface="Arial"/>
              <a:buNone/>
            </a:pPr>
            <a:r>
              <a:rPr b="1" lang="es" sz="3000">
                <a:solidFill>
                  <a:srgbClr val="055CF2"/>
                </a:solidFill>
                <a:latin typeface="Bitter"/>
                <a:ea typeface="Bitter"/>
                <a:cs typeface="Bitter"/>
                <a:sym typeface="Bitter"/>
              </a:rPr>
              <a:t>Trabajadores</a:t>
            </a:r>
            <a:endParaRPr b="1" sz="3000">
              <a:solidFill>
                <a:srgbClr val="055CF2"/>
              </a:solidFill>
              <a:latin typeface="Bitter"/>
              <a:ea typeface="Bitter"/>
              <a:cs typeface="Bitter"/>
              <a:sym typeface="Bitter"/>
            </a:endParaRPr>
          </a:p>
          <a:p>
            <a:pPr indent="0" lvl="0" marL="0" rtl="0" algn="l">
              <a:lnSpc>
                <a:spcPct val="115000"/>
              </a:lnSpc>
              <a:spcBef>
                <a:spcPts val="100"/>
              </a:spcBef>
              <a:spcAft>
                <a:spcPts val="0"/>
              </a:spcAft>
              <a:buClr>
                <a:schemeClr val="dk1"/>
              </a:buClr>
              <a:buFont typeface="Arial"/>
              <a:buNone/>
            </a:pPr>
            <a:r>
              <a:rPr b="1" lang="es" sz="3000">
                <a:solidFill>
                  <a:srgbClr val="055CF2"/>
                </a:solidFill>
                <a:latin typeface="Bitter"/>
                <a:ea typeface="Bitter"/>
                <a:cs typeface="Bitter"/>
                <a:sym typeface="Bitter"/>
              </a:rPr>
              <a:t>de las residencias</a:t>
            </a:r>
            <a:endParaRPr b="1" sz="3000">
              <a:solidFill>
                <a:srgbClr val="055CF2"/>
              </a:solidFill>
              <a:latin typeface="Bitter"/>
              <a:ea typeface="Bitter"/>
              <a:cs typeface="Bitter"/>
              <a:sym typeface="Bitter"/>
            </a:endParaRPr>
          </a:p>
          <a:p>
            <a:pPr indent="0" lvl="0" marL="0" marR="0" rtl="0" algn="l">
              <a:lnSpc>
                <a:spcPct val="100000"/>
              </a:lnSpc>
              <a:spcBef>
                <a:spcPts val="0"/>
              </a:spcBef>
              <a:spcAft>
                <a:spcPts val="0"/>
              </a:spcAft>
              <a:buNone/>
            </a:pPr>
            <a:r>
              <a:t/>
            </a:r>
            <a:endParaRPr i="1" sz="3000">
              <a:solidFill>
                <a:srgbClr val="055CF2"/>
              </a:solidFill>
              <a:latin typeface="Bitter"/>
              <a:ea typeface="Bitter"/>
              <a:cs typeface="Bitter"/>
              <a:sym typeface="Bitter"/>
            </a:endParaRPr>
          </a:p>
        </p:txBody>
      </p:sp>
      <p:sp>
        <p:nvSpPr>
          <p:cNvPr id="992" name="Google Shape;992;p73"/>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51</a:t>
            </a:r>
            <a:endParaRPr sz="1500">
              <a:latin typeface="Bitter"/>
              <a:ea typeface="Bitter"/>
              <a:cs typeface="Bitter"/>
              <a:sym typeface="Bitter"/>
            </a:endParaRPr>
          </a:p>
        </p:txBody>
      </p:sp>
      <p:sp>
        <p:nvSpPr>
          <p:cNvPr id="993" name="Google Shape;993;p73"/>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a:t>
            </a:r>
            <a:r>
              <a:rPr lang="es" sz="700">
                <a:solidFill>
                  <a:srgbClr val="2E75FF"/>
                </a:solidFill>
                <a:latin typeface="Montserrat Light"/>
                <a:ea typeface="Montserrat Light"/>
                <a:cs typeface="Montserrat Light"/>
                <a:sym typeface="Montserrat Light"/>
              </a:rPr>
              <a:t>de resultados  Fase Diagnóstico</a:t>
            </a:r>
            <a:endParaRPr sz="700">
              <a:latin typeface="Montserrat Light"/>
              <a:ea typeface="Montserrat Light"/>
              <a:cs typeface="Montserrat Light"/>
              <a:sym typeface="Montserrat Light"/>
            </a:endParaRPr>
          </a:p>
        </p:txBody>
      </p:sp>
      <p:sp>
        <p:nvSpPr>
          <p:cNvPr id="994" name="Google Shape;994;p73"/>
          <p:cNvSpPr/>
          <p:nvPr/>
        </p:nvSpPr>
        <p:spPr>
          <a:xfrm>
            <a:off x="3743325" y="1016876"/>
            <a:ext cx="857818" cy="0"/>
          </a:xfrm>
          <a:custGeom>
            <a:rect b="b" l="l" r="r" t="t"/>
            <a:pathLst>
              <a:path extrusionOk="0" h="120000" w="1885315">
                <a:moveTo>
                  <a:pt x="0" y="0"/>
                </a:moveTo>
                <a:lnTo>
                  <a:pt x="1884759" y="0"/>
                </a:lnTo>
              </a:path>
            </a:pathLst>
          </a:custGeom>
          <a:noFill/>
          <a:ln cap="flat" cmpd="sng" w="83750">
            <a:solidFill>
              <a:srgbClr val="4FC9A3"/>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95" name="Google Shape;995;p73"/>
          <p:cNvSpPr txBox="1"/>
          <p:nvPr/>
        </p:nvSpPr>
        <p:spPr>
          <a:xfrm>
            <a:off x="4369650" y="3180475"/>
            <a:ext cx="3365700" cy="8124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lang="es" sz="1000">
                <a:solidFill>
                  <a:srgbClr val="888888"/>
                </a:solidFill>
                <a:latin typeface="Bitter"/>
                <a:ea typeface="Bitter"/>
                <a:cs typeface="Bitter"/>
                <a:sym typeface="Bitter"/>
              </a:rPr>
              <a:t>En esta sección se detallan los hallazgos encontrados en el nivel de los/as trabajadores/as a partir del levantamiento de información, junto con los antecedentes que los ponen en contexto y ayudan a entenderlos. </a:t>
            </a:r>
            <a:endParaRPr sz="1000">
              <a:solidFill>
                <a:srgbClr val="888888"/>
              </a:solidFill>
              <a:latin typeface="Bitter"/>
              <a:ea typeface="Bitter"/>
              <a:cs typeface="Bitter"/>
              <a:sym typeface="Bitter"/>
            </a:endParaRPr>
          </a:p>
        </p:txBody>
      </p:sp>
      <p:sp>
        <p:nvSpPr>
          <p:cNvPr id="996" name="Google Shape;996;p73"/>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Resultados de la investigación:</a:t>
            </a:r>
            <a:endParaRPr b="1" i="1" sz="1200">
              <a:solidFill>
                <a:srgbClr val="055CF2"/>
              </a:solidFill>
              <a:latin typeface="Bitter"/>
              <a:ea typeface="Bitter"/>
              <a:cs typeface="Bitter"/>
              <a:sym typeface="Bitte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4FC9A3"/>
        </a:solidFill>
      </p:bgPr>
    </p:bg>
    <p:spTree>
      <p:nvGrpSpPr>
        <p:cNvPr id="1000" name="Shape 1000"/>
        <p:cNvGrpSpPr/>
        <p:nvPr/>
      </p:nvGrpSpPr>
      <p:grpSpPr>
        <a:xfrm>
          <a:off x="0" y="0"/>
          <a:ext cx="0" cy="0"/>
          <a:chOff x="0" y="0"/>
          <a:chExt cx="0" cy="0"/>
        </a:xfrm>
      </p:grpSpPr>
      <p:sp>
        <p:nvSpPr>
          <p:cNvPr id="1001" name="Google Shape;1001;p74"/>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2E75FF"/>
                </a:solidFill>
                <a:latin typeface="Bitter"/>
                <a:ea typeface="Bitter"/>
                <a:cs typeface="Bitter"/>
                <a:sym typeface="Bitter"/>
              </a:rPr>
              <a:t>Resultados de la investigación:</a:t>
            </a:r>
            <a:endParaRPr b="1" i="1" sz="1200">
              <a:solidFill>
                <a:srgbClr val="2E75FF"/>
              </a:solidFill>
              <a:latin typeface="Bitter"/>
              <a:ea typeface="Bitter"/>
              <a:cs typeface="Bitter"/>
              <a:sym typeface="Bitter"/>
            </a:endParaRPr>
          </a:p>
        </p:txBody>
      </p:sp>
      <p:sp>
        <p:nvSpPr>
          <p:cNvPr id="1002" name="Google Shape;1002;p74"/>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D0F091"/>
                </a:solidFill>
                <a:latin typeface="Bitter"/>
                <a:ea typeface="Bitter"/>
                <a:cs typeface="Bitter"/>
                <a:sym typeface="Bitter"/>
              </a:rPr>
              <a:t>52</a:t>
            </a:r>
            <a:endParaRPr sz="1500">
              <a:solidFill>
                <a:srgbClr val="D0F091"/>
              </a:solidFill>
              <a:latin typeface="Bitter"/>
              <a:ea typeface="Bitter"/>
              <a:cs typeface="Bitter"/>
              <a:sym typeface="Bitter"/>
            </a:endParaRPr>
          </a:p>
        </p:txBody>
      </p:sp>
      <p:sp>
        <p:nvSpPr>
          <p:cNvPr id="1003" name="Google Shape;1003;p74"/>
          <p:cNvSpPr/>
          <p:nvPr/>
        </p:nvSpPr>
        <p:spPr>
          <a:xfrm>
            <a:off x="8761375" y="254600"/>
            <a:ext cx="57300" cy="57300"/>
          </a:xfrm>
          <a:prstGeom prst="ellipse">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74"/>
          <p:cNvSpPr/>
          <p:nvPr/>
        </p:nvSpPr>
        <p:spPr>
          <a:xfrm>
            <a:off x="-634800" y="1047400"/>
            <a:ext cx="3753300" cy="3753300"/>
          </a:xfrm>
          <a:prstGeom prst="ellipse">
            <a:avLst/>
          </a:prstGeom>
          <a:solidFill>
            <a:srgbClr val="4FC9A3"/>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74"/>
          <p:cNvSpPr/>
          <p:nvPr/>
        </p:nvSpPr>
        <p:spPr>
          <a:xfrm>
            <a:off x="-214950" y="1467250"/>
            <a:ext cx="2913600" cy="2913600"/>
          </a:xfrm>
          <a:prstGeom prst="ellipse">
            <a:avLst/>
          </a:prstGeom>
          <a:solidFill>
            <a:srgbClr val="4FC9A3"/>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74"/>
          <p:cNvSpPr/>
          <p:nvPr/>
        </p:nvSpPr>
        <p:spPr>
          <a:xfrm>
            <a:off x="243150" y="1925350"/>
            <a:ext cx="1997400" cy="1997400"/>
          </a:xfrm>
          <a:prstGeom prst="ellipse">
            <a:avLst/>
          </a:prstGeom>
          <a:solidFill>
            <a:srgbClr val="202F66"/>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74"/>
          <p:cNvSpPr/>
          <p:nvPr/>
        </p:nvSpPr>
        <p:spPr>
          <a:xfrm>
            <a:off x="765600" y="2447800"/>
            <a:ext cx="952500" cy="952500"/>
          </a:xfrm>
          <a:prstGeom prst="ellipse">
            <a:avLst/>
          </a:prstGeom>
          <a:solidFill>
            <a:srgbClr val="4FC9A3"/>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74"/>
          <p:cNvSpPr txBox="1"/>
          <p:nvPr/>
        </p:nvSpPr>
        <p:spPr>
          <a:xfrm>
            <a:off x="4071425" y="2203478"/>
            <a:ext cx="3231300" cy="8124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lang="es" sz="1000">
                <a:solidFill>
                  <a:srgbClr val="FFFFFF"/>
                </a:solidFill>
                <a:latin typeface="Bitter"/>
                <a:ea typeface="Bitter"/>
                <a:cs typeface="Bitter"/>
                <a:sym typeface="Bitter"/>
              </a:rPr>
              <a:t>Referido a las personas que interactúan en el día a día con los niños, niñas y adolescentes, considerando sus dinámicas de trabajo y relaciones entre los equipos de trabajo. </a:t>
            </a:r>
            <a:endParaRPr sz="1000">
              <a:solidFill>
                <a:srgbClr val="FFFFFF"/>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000">
              <a:solidFill>
                <a:srgbClr val="FFFFFF"/>
              </a:solidFill>
              <a:latin typeface="Bitter"/>
              <a:ea typeface="Bitter"/>
              <a:cs typeface="Bitter"/>
              <a:sym typeface="Bitter"/>
            </a:endParaRPr>
          </a:p>
          <a:p>
            <a:pPr indent="0" lvl="0" marL="0" marR="0" rtl="0" algn="l">
              <a:lnSpc>
                <a:spcPct val="115000"/>
              </a:lnSpc>
              <a:spcBef>
                <a:spcPts val="100"/>
              </a:spcBef>
              <a:spcAft>
                <a:spcPts val="0"/>
              </a:spcAft>
              <a:buNone/>
            </a:pPr>
            <a:r>
              <a:rPr lang="es" sz="1000">
                <a:solidFill>
                  <a:srgbClr val="FFFFFF"/>
                </a:solidFill>
                <a:latin typeface="Bitter"/>
                <a:ea typeface="Bitter"/>
                <a:cs typeface="Bitter"/>
                <a:sym typeface="Bitter"/>
              </a:rPr>
              <a:t>En este nivel se observan las características de los diferentes cargos de trabajadores dentro de la residencia, su relación con los NNA y sus familias y la capacitación recibida por los trabajadores.</a:t>
            </a:r>
            <a:endParaRPr sz="1000">
              <a:solidFill>
                <a:srgbClr val="FFFFFF"/>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000">
              <a:solidFill>
                <a:srgbClr val="FFFFFF"/>
              </a:solidFill>
              <a:latin typeface="Bitter"/>
              <a:ea typeface="Bitter"/>
              <a:cs typeface="Bitter"/>
              <a:sym typeface="Bitter"/>
            </a:endParaRPr>
          </a:p>
        </p:txBody>
      </p:sp>
      <p:cxnSp>
        <p:nvCxnSpPr>
          <p:cNvPr id="1009" name="Google Shape;1009;p74"/>
          <p:cNvCxnSpPr/>
          <p:nvPr/>
        </p:nvCxnSpPr>
        <p:spPr>
          <a:xfrm>
            <a:off x="2087561" y="2375025"/>
            <a:ext cx="1687800" cy="0"/>
          </a:xfrm>
          <a:prstGeom prst="straightConnector1">
            <a:avLst/>
          </a:prstGeom>
          <a:noFill/>
          <a:ln cap="flat" cmpd="sng" w="19050">
            <a:solidFill>
              <a:srgbClr val="055CF2"/>
            </a:solidFill>
            <a:prstDash val="solid"/>
            <a:round/>
            <a:headEnd len="med" w="med" type="none"/>
            <a:tailEnd len="med" w="med" type="oval"/>
          </a:ln>
        </p:spPr>
      </p:cxnSp>
      <p:sp>
        <p:nvSpPr>
          <p:cNvPr id="1010" name="Google Shape;1010;p74"/>
          <p:cNvSpPr txBox="1"/>
          <p:nvPr/>
        </p:nvSpPr>
        <p:spPr>
          <a:xfrm>
            <a:off x="4071425" y="1963375"/>
            <a:ext cx="3042300" cy="190800"/>
          </a:xfrm>
          <a:prstGeom prst="rect">
            <a:avLst/>
          </a:prstGeom>
          <a:noFill/>
          <a:ln>
            <a:noFill/>
          </a:ln>
        </p:spPr>
        <p:txBody>
          <a:bodyPr anchorCtr="0" anchor="ctr" bIns="0" lIns="0" spcFirstLastPara="1" rIns="0" wrap="square" tIns="26550">
            <a:noAutofit/>
          </a:bodyPr>
          <a:lstStyle/>
          <a:p>
            <a:pPr indent="0" lvl="0" marL="0" marR="0" rtl="0" algn="l">
              <a:lnSpc>
                <a:spcPct val="115000"/>
              </a:lnSpc>
              <a:spcBef>
                <a:spcPts val="100"/>
              </a:spcBef>
              <a:spcAft>
                <a:spcPts val="0"/>
              </a:spcAft>
              <a:buNone/>
            </a:pPr>
            <a:r>
              <a:rPr b="1" lang="es" sz="1500">
                <a:solidFill>
                  <a:srgbClr val="055CF2"/>
                </a:solidFill>
                <a:latin typeface="Bitter"/>
                <a:ea typeface="Bitter"/>
                <a:cs typeface="Bitter"/>
                <a:sym typeface="Bitter"/>
              </a:rPr>
              <a:t>Trabajadores de las residencias</a:t>
            </a:r>
            <a:endParaRPr b="1" sz="1500">
              <a:solidFill>
                <a:srgbClr val="055CF2"/>
              </a:solidFill>
              <a:latin typeface="Bitter"/>
              <a:ea typeface="Bitter"/>
              <a:cs typeface="Bitter"/>
              <a:sym typeface="Bitter"/>
            </a:endParaRPr>
          </a:p>
          <a:p>
            <a:pPr indent="0" lvl="0" marL="0" marR="0" rtl="0" algn="l">
              <a:lnSpc>
                <a:spcPct val="115000"/>
              </a:lnSpc>
              <a:spcBef>
                <a:spcPts val="100"/>
              </a:spcBef>
              <a:spcAft>
                <a:spcPts val="0"/>
              </a:spcAft>
              <a:buNone/>
            </a:pPr>
            <a:r>
              <a:t/>
            </a:r>
            <a:endParaRPr b="1" sz="1500">
              <a:solidFill>
                <a:srgbClr val="2E86FF"/>
              </a:solidFill>
              <a:latin typeface="Bitter"/>
              <a:ea typeface="Bitter"/>
              <a:cs typeface="Bitter"/>
              <a:sym typeface="Bitter"/>
            </a:endParaRPr>
          </a:p>
        </p:txBody>
      </p:sp>
      <p:sp>
        <p:nvSpPr>
          <p:cNvPr id="1011" name="Google Shape;1011;p74"/>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15" name="Shape 1015"/>
        <p:cNvGrpSpPr/>
        <p:nvPr/>
      </p:nvGrpSpPr>
      <p:grpSpPr>
        <a:xfrm>
          <a:off x="0" y="0"/>
          <a:ext cx="0" cy="0"/>
          <a:chOff x="0" y="0"/>
          <a:chExt cx="0" cy="0"/>
        </a:xfrm>
      </p:grpSpPr>
      <p:sp>
        <p:nvSpPr>
          <p:cNvPr id="1016" name="Google Shape;1016;p75"/>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017" name="Google Shape;1017;p75"/>
          <p:cNvSpPr txBox="1"/>
          <p:nvPr/>
        </p:nvSpPr>
        <p:spPr>
          <a:xfrm>
            <a:off x="8514799" y="45949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53</a:t>
            </a:r>
            <a:endParaRPr sz="1500">
              <a:latin typeface="Bitter"/>
              <a:ea typeface="Bitter"/>
              <a:cs typeface="Bitter"/>
              <a:sym typeface="Bitter"/>
            </a:endParaRPr>
          </a:p>
        </p:txBody>
      </p:sp>
      <p:sp>
        <p:nvSpPr>
          <p:cNvPr id="1018" name="Google Shape;1018;p75"/>
          <p:cNvSpPr txBox="1"/>
          <p:nvPr/>
        </p:nvSpPr>
        <p:spPr>
          <a:xfrm>
            <a:off x="617872" y="791200"/>
            <a:ext cx="2190600" cy="353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000">
                <a:solidFill>
                  <a:srgbClr val="4FC9A3"/>
                </a:solidFill>
                <a:latin typeface="Bitter"/>
                <a:ea typeface="Bitter"/>
                <a:cs typeface="Bitter"/>
                <a:sym typeface="Bitter"/>
              </a:rPr>
              <a:t>Nº de trabajadores en residencias</a:t>
            </a:r>
            <a:endParaRPr b="1" sz="100">
              <a:solidFill>
                <a:srgbClr val="4FC9A3"/>
              </a:solidFill>
              <a:latin typeface="Bitter"/>
              <a:ea typeface="Bitter"/>
              <a:cs typeface="Bitter"/>
              <a:sym typeface="Bitter"/>
            </a:endParaRPr>
          </a:p>
        </p:txBody>
      </p:sp>
      <p:sp>
        <p:nvSpPr>
          <p:cNvPr id="1019" name="Google Shape;1019;p75"/>
          <p:cNvSpPr/>
          <p:nvPr/>
        </p:nvSpPr>
        <p:spPr>
          <a:xfrm>
            <a:off x="728463" y="1233925"/>
            <a:ext cx="1611300" cy="11139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 sz="3700">
                <a:solidFill>
                  <a:srgbClr val="FFFFFF"/>
                </a:solidFill>
                <a:latin typeface="Bitter"/>
                <a:ea typeface="Bitter"/>
                <a:cs typeface="Bitter"/>
                <a:sym typeface="Bitter"/>
              </a:rPr>
              <a:t>5.938</a:t>
            </a:r>
            <a:endParaRPr b="1" sz="37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rPr b="1" lang="es" sz="900">
                <a:solidFill>
                  <a:srgbClr val="FFFFFF"/>
                </a:solidFill>
                <a:latin typeface="Montserrat"/>
                <a:ea typeface="Montserrat"/>
                <a:cs typeface="Montserrat"/>
                <a:sym typeface="Montserrat"/>
              </a:rPr>
              <a:t>Trabajadores de residencias</a:t>
            </a:r>
            <a:r>
              <a:rPr b="1" lang="es" sz="900">
                <a:solidFill>
                  <a:srgbClr val="FFFFFF"/>
                </a:solidFill>
                <a:latin typeface="Montserrat"/>
                <a:ea typeface="Montserrat"/>
                <a:cs typeface="Montserrat"/>
                <a:sym typeface="Montserrat"/>
              </a:rPr>
              <a:t>.</a:t>
            </a:r>
            <a:endParaRPr sz="1100">
              <a:solidFill>
                <a:srgbClr val="FFFFFF"/>
              </a:solidFill>
            </a:endParaRPr>
          </a:p>
        </p:txBody>
      </p:sp>
      <p:sp>
        <p:nvSpPr>
          <p:cNvPr id="1020" name="Google Shape;1020;p75"/>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021" name="Google Shape;1021;p75"/>
          <p:cNvSpPr/>
          <p:nvPr/>
        </p:nvSpPr>
        <p:spPr>
          <a:xfrm>
            <a:off x="693710" y="2645749"/>
            <a:ext cx="1676100" cy="1522500"/>
          </a:xfrm>
          <a:prstGeom prst="ellipse">
            <a:avLst/>
          </a:prstGeom>
          <a:solidFill>
            <a:srgbClr val="4FC9A3"/>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1022" name="Google Shape;1022;p75"/>
          <p:cNvSpPr/>
          <p:nvPr/>
        </p:nvSpPr>
        <p:spPr>
          <a:xfrm>
            <a:off x="696077" y="2648237"/>
            <a:ext cx="1669500" cy="1516500"/>
          </a:xfrm>
          <a:prstGeom prst="pie">
            <a:avLst>
              <a:gd fmla="val 18531447" name="adj1"/>
              <a:gd fmla="val 7796566" name="adj2"/>
            </a:avLst>
          </a:prstGeom>
          <a:solidFill>
            <a:srgbClr val="337F6E"/>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1023" name="Google Shape;1023;p75"/>
          <p:cNvSpPr txBox="1"/>
          <p:nvPr/>
        </p:nvSpPr>
        <p:spPr>
          <a:xfrm>
            <a:off x="3515690" y="1650541"/>
            <a:ext cx="1260600" cy="353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1700">
                <a:solidFill>
                  <a:srgbClr val="337F6E"/>
                </a:solidFill>
                <a:latin typeface="Montserrat"/>
                <a:ea typeface="Montserrat"/>
                <a:cs typeface="Montserrat"/>
                <a:sym typeface="Montserrat"/>
              </a:rPr>
              <a:t>AADD</a:t>
            </a:r>
            <a:r>
              <a:rPr b="1" lang="es" sz="1100">
                <a:solidFill>
                  <a:srgbClr val="337F6E"/>
                </a:solidFill>
                <a:latin typeface="Montserrat"/>
                <a:ea typeface="Montserrat"/>
                <a:cs typeface="Montserrat"/>
                <a:sym typeface="Montserrat"/>
              </a:rPr>
              <a:t> </a:t>
            </a:r>
            <a:endParaRPr b="1" sz="1100">
              <a:solidFill>
                <a:srgbClr val="337F6E"/>
              </a:solidFill>
              <a:latin typeface="Montserrat"/>
              <a:ea typeface="Montserrat"/>
              <a:cs typeface="Montserrat"/>
              <a:sym typeface="Montserrat"/>
            </a:endParaRPr>
          </a:p>
          <a:p>
            <a:pPr indent="0" lvl="0" marL="0" rtl="0" algn="ctr">
              <a:spcBef>
                <a:spcPts val="0"/>
              </a:spcBef>
              <a:spcAft>
                <a:spcPts val="0"/>
              </a:spcAft>
              <a:buNone/>
            </a:pPr>
            <a:r>
              <a:rPr lang="es" sz="700">
                <a:solidFill>
                  <a:srgbClr val="414140"/>
                </a:solidFill>
                <a:latin typeface="Montserrat"/>
                <a:ea typeface="Montserrat"/>
                <a:cs typeface="Montserrat"/>
                <a:sym typeface="Montserrat"/>
              </a:rPr>
              <a:t>(Residencias de administración directa)</a:t>
            </a:r>
            <a:endParaRPr sz="700">
              <a:solidFill>
                <a:srgbClr val="414140"/>
              </a:solidFill>
              <a:latin typeface="Montserrat"/>
              <a:ea typeface="Montserrat"/>
              <a:cs typeface="Montserrat"/>
              <a:sym typeface="Montserrat"/>
            </a:endParaRPr>
          </a:p>
        </p:txBody>
      </p:sp>
      <p:sp>
        <p:nvSpPr>
          <p:cNvPr id="1024" name="Google Shape;1024;p75"/>
          <p:cNvSpPr txBox="1"/>
          <p:nvPr/>
        </p:nvSpPr>
        <p:spPr>
          <a:xfrm>
            <a:off x="2336258" y="1645531"/>
            <a:ext cx="1222200" cy="353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1700">
                <a:solidFill>
                  <a:srgbClr val="337F6E"/>
                </a:solidFill>
                <a:latin typeface="Montserrat"/>
                <a:ea typeface="Montserrat"/>
                <a:cs typeface="Montserrat"/>
                <a:sym typeface="Montserrat"/>
              </a:rPr>
              <a:t>OCAS</a:t>
            </a:r>
            <a:endParaRPr b="1" sz="1700">
              <a:solidFill>
                <a:srgbClr val="337F6E"/>
              </a:solidFill>
              <a:latin typeface="Montserrat"/>
              <a:ea typeface="Montserrat"/>
              <a:cs typeface="Montserrat"/>
              <a:sym typeface="Montserrat"/>
            </a:endParaRPr>
          </a:p>
          <a:p>
            <a:pPr indent="0" lvl="0" marL="0" rtl="0" algn="ctr">
              <a:spcBef>
                <a:spcPts val="0"/>
              </a:spcBef>
              <a:spcAft>
                <a:spcPts val="0"/>
              </a:spcAft>
              <a:buNone/>
            </a:pPr>
            <a:r>
              <a:rPr lang="es" sz="700">
                <a:solidFill>
                  <a:srgbClr val="414140"/>
                </a:solidFill>
                <a:latin typeface="Montserrat"/>
                <a:ea typeface="Montserrat"/>
                <a:cs typeface="Montserrat"/>
                <a:sym typeface="Montserrat"/>
              </a:rPr>
              <a:t>(Organismos Colaboradores)</a:t>
            </a:r>
            <a:endParaRPr sz="700">
              <a:solidFill>
                <a:srgbClr val="414140"/>
              </a:solidFill>
              <a:latin typeface="Montserrat"/>
              <a:ea typeface="Montserrat"/>
              <a:cs typeface="Montserrat"/>
              <a:sym typeface="Montserrat"/>
            </a:endParaRPr>
          </a:p>
        </p:txBody>
      </p:sp>
      <p:sp>
        <p:nvSpPr>
          <p:cNvPr id="1025" name="Google Shape;1025;p75"/>
          <p:cNvSpPr txBox="1"/>
          <p:nvPr/>
        </p:nvSpPr>
        <p:spPr>
          <a:xfrm>
            <a:off x="2332840" y="1314411"/>
            <a:ext cx="1222200" cy="4515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2600">
                <a:solidFill>
                  <a:srgbClr val="4FC9A3"/>
                </a:solidFill>
                <a:latin typeface="Bitter"/>
                <a:ea typeface="Bitter"/>
                <a:cs typeface="Bitter"/>
                <a:sym typeface="Bitter"/>
              </a:rPr>
              <a:t>4.890</a:t>
            </a:r>
            <a:endParaRPr b="1" sz="2600">
              <a:solidFill>
                <a:srgbClr val="4FC9A3"/>
              </a:solidFill>
              <a:latin typeface="Bitter"/>
              <a:ea typeface="Bitter"/>
              <a:cs typeface="Bitter"/>
              <a:sym typeface="Bitter"/>
            </a:endParaRPr>
          </a:p>
        </p:txBody>
      </p:sp>
      <p:sp>
        <p:nvSpPr>
          <p:cNvPr id="1026" name="Google Shape;1026;p75"/>
          <p:cNvSpPr txBox="1"/>
          <p:nvPr/>
        </p:nvSpPr>
        <p:spPr>
          <a:xfrm>
            <a:off x="3536630" y="1307963"/>
            <a:ext cx="1222200" cy="4515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2600">
                <a:solidFill>
                  <a:srgbClr val="4FC9A3"/>
                </a:solidFill>
                <a:latin typeface="Bitter"/>
                <a:ea typeface="Bitter"/>
                <a:cs typeface="Bitter"/>
                <a:sym typeface="Bitter"/>
              </a:rPr>
              <a:t>1.048</a:t>
            </a:r>
            <a:endParaRPr b="1" sz="2600">
              <a:solidFill>
                <a:srgbClr val="4FC9A3"/>
              </a:solidFill>
              <a:latin typeface="Bitter"/>
              <a:ea typeface="Bitter"/>
              <a:cs typeface="Bitter"/>
              <a:sym typeface="Bitter"/>
            </a:endParaRPr>
          </a:p>
        </p:txBody>
      </p:sp>
      <p:sp>
        <p:nvSpPr>
          <p:cNvPr id="1027" name="Google Shape;1027;p75"/>
          <p:cNvSpPr txBox="1"/>
          <p:nvPr/>
        </p:nvSpPr>
        <p:spPr>
          <a:xfrm>
            <a:off x="1461272" y="3610632"/>
            <a:ext cx="908700" cy="3279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400">
                <a:solidFill>
                  <a:srgbClr val="FFFFFF"/>
                </a:solidFill>
                <a:latin typeface="Helvetica Neue"/>
                <a:ea typeface="Helvetica Neue"/>
                <a:cs typeface="Helvetica Neue"/>
                <a:sym typeface="Helvetica Neue"/>
              </a:rPr>
              <a:t>50,2%</a:t>
            </a:r>
            <a:endParaRPr b="1" sz="1400">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t/>
            </a:r>
            <a:endParaRPr sz="1400">
              <a:solidFill>
                <a:srgbClr val="FFFFFF"/>
              </a:solidFill>
              <a:latin typeface="Helvetica Neue"/>
              <a:ea typeface="Helvetica Neue"/>
              <a:cs typeface="Helvetica Neue"/>
              <a:sym typeface="Helvetica Neue"/>
            </a:endParaRPr>
          </a:p>
        </p:txBody>
      </p:sp>
      <p:sp>
        <p:nvSpPr>
          <p:cNvPr id="1028" name="Google Shape;1028;p75"/>
          <p:cNvSpPr txBox="1"/>
          <p:nvPr/>
        </p:nvSpPr>
        <p:spPr>
          <a:xfrm>
            <a:off x="774516" y="3252372"/>
            <a:ext cx="908700" cy="3279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400">
                <a:solidFill>
                  <a:srgbClr val="FFFFFF"/>
                </a:solidFill>
                <a:latin typeface="Helvetica Neue"/>
                <a:ea typeface="Helvetica Neue"/>
                <a:cs typeface="Helvetica Neue"/>
                <a:sym typeface="Helvetica Neue"/>
              </a:rPr>
              <a:t>34,4%</a:t>
            </a:r>
            <a:endParaRPr b="1" sz="1400">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t/>
            </a:r>
            <a:endParaRPr sz="1400">
              <a:solidFill>
                <a:srgbClr val="FFFFFF"/>
              </a:solidFill>
              <a:latin typeface="Helvetica Neue"/>
              <a:ea typeface="Helvetica Neue"/>
              <a:cs typeface="Helvetica Neue"/>
              <a:sym typeface="Helvetica Neue"/>
            </a:endParaRPr>
          </a:p>
        </p:txBody>
      </p:sp>
      <p:sp>
        <p:nvSpPr>
          <p:cNvPr id="1029" name="Google Shape;1029;p75"/>
          <p:cNvSpPr/>
          <p:nvPr/>
        </p:nvSpPr>
        <p:spPr>
          <a:xfrm>
            <a:off x="696079" y="2648235"/>
            <a:ext cx="1676100" cy="1522500"/>
          </a:xfrm>
          <a:prstGeom prst="pie">
            <a:avLst>
              <a:gd fmla="val 15484917" name="adj1"/>
              <a:gd fmla="val 16694628" name="adj2"/>
            </a:avLst>
          </a:prstGeom>
          <a:solidFill>
            <a:srgbClr val="D0F091"/>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1030" name="Google Shape;1030;p75"/>
          <p:cNvSpPr/>
          <p:nvPr/>
        </p:nvSpPr>
        <p:spPr>
          <a:xfrm>
            <a:off x="691736" y="2648235"/>
            <a:ext cx="1676100" cy="1522500"/>
          </a:xfrm>
          <a:prstGeom prst="pie">
            <a:avLst>
              <a:gd fmla="val 16708984" name="adj1"/>
              <a:gd fmla="val 18902431" name="adj2"/>
            </a:avLst>
          </a:prstGeom>
          <a:solidFill>
            <a:srgbClr val="A4DB3B"/>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1031" name="Google Shape;1031;p75"/>
          <p:cNvSpPr/>
          <p:nvPr/>
        </p:nvSpPr>
        <p:spPr>
          <a:xfrm>
            <a:off x="1446315" y="2607500"/>
            <a:ext cx="1307296" cy="183991"/>
          </a:xfrm>
          <a:custGeom>
            <a:rect b="b" l="l" r="r" t="t"/>
            <a:pathLst>
              <a:path extrusionOk="0" h="11173" w="69965">
                <a:moveTo>
                  <a:pt x="0" y="11173"/>
                </a:moveTo>
                <a:lnTo>
                  <a:pt x="12130" y="0"/>
                </a:lnTo>
                <a:lnTo>
                  <a:pt x="69965" y="562"/>
                </a:lnTo>
              </a:path>
            </a:pathLst>
          </a:custGeom>
          <a:noFill/>
          <a:ln cap="flat" cmpd="sng" w="9525">
            <a:solidFill>
              <a:srgbClr val="055CF2"/>
            </a:solidFill>
            <a:prstDash val="solid"/>
            <a:round/>
            <a:headEnd len="med" w="med" type="none"/>
            <a:tailEnd len="med" w="med" type="oval"/>
          </a:ln>
        </p:spPr>
      </p:sp>
      <p:sp>
        <p:nvSpPr>
          <p:cNvPr id="1032" name="Google Shape;1032;p75"/>
          <p:cNvSpPr/>
          <p:nvPr/>
        </p:nvSpPr>
        <p:spPr>
          <a:xfrm>
            <a:off x="915474" y="3576534"/>
            <a:ext cx="1837128" cy="739440"/>
          </a:xfrm>
          <a:custGeom>
            <a:rect b="b" l="l" r="r" t="t"/>
            <a:pathLst>
              <a:path extrusionOk="0" h="44903" w="98321">
                <a:moveTo>
                  <a:pt x="0" y="0"/>
                </a:moveTo>
                <a:lnTo>
                  <a:pt x="22721" y="44903"/>
                </a:lnTo>
                <a:lnTo>
                  <a:pt x="98321" y="44692"/>
                </a:lnTo>
              </a:path>
            </a:pathLst>
          </a:custGeom>
          <a:noFill/>
          <a:ln cap="flat" cmpd="sng" w="9525">
            <a:solidFill>
              <a:srgbClr val="055CF2"/>
            </a:solidFill>
            <a:prstDash val="solid"/>
            <a:round/>
            <a:headEnd len="med" w="med" type="none"/>
            <a:tailEnd len="med" w="med" type="oval"/>
          </a:ln>
        </p:spPr>
      </p:sp>
      <p:sp>
        <p:nvSpPr>
          <p:cNvPr id="1033" name="Google Shape;1033;p75"/>
          <p:cNvSpPr txBox="1"/>
          <p:nvPr/>
        </p:nvSpPr>
        <p:spPr>
          <a:xfrm>
            <a:off x="2813312" y="3332230"/>
            <a:ext cx="1260600" cy="2667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800">
                <a:solidFill>
                  <a:srgbClr val="337F6E"/>
                </a:solidFill>
                <a:latin typeface="Montserrat"/>
                <a:ea typeface="Montserrat"/>
                <a:cs typeface="Montserrat"/>
                <a:sym typeface="Montserrat"/>
              </a:rPr>
              <a:t>Educadoras de trato directo (EDT)</a:t>
            </a:r>
            <a:endParaRPr b="1" sz="800">
              <a:solidFill>
                <a:srgbClr val="337F6E"/>
              </a:solidFill>
              <a:latin typeface="Montserrat"/>
              <a:ea typeface="Montserrat"/>
              <a:cs typeface="Montserrat"/>
              <a:sym typeface="Montserrat"/>
            </a:endParaRPr>
          </a:p>
        </p:txBody>
      </p:sp>
      <p:sp>
        <p:nvSpPr>
          <p:cNvPr id="1034" name="Google Shape;1034;p75"/>
          <p:cNvSpPr txBox="1"/>
          <p:nvPr/>
        </p:nvSpPr>
        <p:spPr>
          <a:xfrm>
            <a:off x="2813312" y="3774522"/>
            <a:ext cx="1383600" cy="897900"/>
          </a:xfrm>
          <a:prstGeom prst="rect">
            <a:avLst/>
          </a:prstGeom>
          <a:noFill/>
          <a:ln>
            <a:noFill/>
          </a:ln>
        </p:spPr>
        <p:txBody>
          <a:bodyPr anchorCtr="0" anchor="t" bIns="75575" lIns="90000" spcFirstLastPara="1" rIns="75575" wrap="square" tIns="75575">
            <a:noAutofit/>
          </a:bodyPr>
          <a:lstStyle/>
          <a:p>
            <a:pPr indent="0" lvl="0" marL="0" rtl="0" algn="l">
              <a:spcBef>
                <a:spcPts val="0"/>
              </a:spcBef>
              <a:spcAft>
                <a:spcPts val="0"/>
              </a:spcAft>
              <a:buNone/>
            </a:pPr>
            <a:r>
              <a:rPr b="1" lang="es" sz="800">
                <a:solidFill>
                  <a:srgbClr val="4FC9A3"/>
                </a:solidFill>
                <a:latin typeface="Montserrat"/>
                <a:ea typeface="Montserrat"/>
                <a:cs typeface="Montserrat"/>
                <a:sym typeface="Montserrat"/>
              </a:rPr>
              <a:t>Otros</a:t>
            </a:r>
            <a:r>
              <a:rPr b="1" lang="es" sz="800">
                <a:solidFill>
                  <a:srgbClr val="202F66"/>
                </a:solidFill>
                <a:latin typeface="Montserrat"/>
                <a:ea typeface="Montserrat"/>
                <a:cs typeface="Montserrat"/>
                <a:sym typeface="Montserrat"/>
              </a:rPr>
              <a:t> </a:t>
            </a:r>
            <a:endParaRPr b="1" sz="800">
              <a:solidFill>
                <a:srgbClr val="202F66"/>
              </a:solidFill>
              <a:latin typeface="Montserrat"/>
              <a:ea typeface="Montserrat"/>
              <a:cs typeface="Montserrat"/>
              <a:sym typeface="Montserrat"/>
            </a:endParaRPr>
          </a:p>
          <a:p>
            <a:pPr indent="0" lvl="0" marL="0" rtl="0" algn="l">
              <a:spcBef>
                <a:spcPts val="0"/>
              </a:spcBef>
              <a:spcAft>
                <a:spcPts val="0"/>
              </a:spcAft>
              <a:buNone/>
            </a:pPr>
            <a:r>
              <a:rPr lang="es" sz="700">
                <a:solidFill>
                  <a:srgbClr val="414140"/>
                </a:solidFill>
                <a:latin typeface="Montserrat"/>
                <a:ea typeface="Montserrat"/>
                <a:cs typeface="Montserrat"/>
                <a:sym typeface="Montserrat"/>
              </a:rPr>
              <a:t>(Otros profesionales o técnicos de cargos de apoyo en salud, educación o administración. O auxiliares, de cargos de apoyo como chofer, auxiliar de aseo, manipuladora de alimentos.</a:t>
            </a:r>
            <a:endParaRPr sz="700">
              <a:solidFill>
                <a:srgbClr val="414140"/>
              </a:solidFill>
              <a:latin typeface="Montserrat"/>
              <a:ea typeface="Montserrat"/>
              <a:cs typeface="Montserrat"/>
              <a:sym typeface="Montserrat"/>
            </a:endParaRPr>
          </a:p>
          <a:p>
            <a:pPr indent="0" lvl="0" marL="0" rtl="0" algn="l">
              <a:spcBef>
                <a:spcPts val="0"/>
              </a:spcBef>
              <a:spcAft>
                <a:spcPts val="0"/>
              </a:spcAft>
              <a:buNone/>
            </a:pPr>
            <a:r>
              <a:t/>
            </a:r>
            <a:endParaRPr sz="700">
              <a:solidFill>
                <a:srgbClr val="414140"/>
              </a:solidFill>
              <a:latin typeface="Montserrat"/>
              <a:ea typeface="Montserrat"/>
              <a:cs typeface="Montserrat"/>
              <a:sym typeface="Montserrat"/>
            </a:endParaRPr>
          </a:p>
        </p:txBody>
      </p:sp>
      <p:sp>
        <p:nvSpPr>
          <p:cNvPr id="1035" name="Google Shape;1035;p75"/>
          <p:cNvSpPr/>
          <p:nvPr/>
        </p:nvSpPr>
        <p:spPr>
          <a:xfrm>
            <a:off x="1698778" y="3481663"/>
            <a:ext cx="1054824" cy="195255"/>
          </a:xfrm>
          <a:custGeom>
            <a:rect b="b" l="l" r="r" t="t"/>
            <a:pathLst>
              <a:path extrusionOk="0" h="11857" w="56453">
                <a:moveTo>
                  <a:pt x="0" y="11857"/>
                </a:moveTo>
                <a:lnTo>
                  <a:pt x="17131" y="0"/>
                </a:lnTo>
                <a:lnTo>
                  <a:pt x="56453" y="0"/>
                </a:lnTo>
              </a:path>
            </a:pathLst>
          </a:custGeom>
          <a:noFill/>
          <a:ln cap="flat" cmpd="sng" w="9525">
            <a:solidFill>
              <a:srgbClr val="055CF2"/>
            </a:solidFill>
            <a:prstDash val="solid"/>
            <a:round/>
            <a:headEnd len="med" w="med" type="none"/>
            <a:tailEnd len="med" w="med" type="oval"/>
          </a:ln>
        </p:spPr>
      </p:sp>
      <p:sp>
        <p:nvSpPr>
          <p:cNvPr id="1036" name="Google Shape;1036;p75"/>
          <p:cNvSpPr txBox="1"/>
          <p:nvPr/>
        </p:nvSpPr>
        <p:spPr>
          <a:xfrm>
            <a:off x="2813312" y="2833391"/>
            <a:ext cx="1260600" cy="2667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800">
                <a:solidFill>
                  <a:srgbClr val="A4DB3B"/>
                </a:solidFill>
                <a:latin typeface="Montserrat"/>
                <a:ea typeface="Montserrat"/>
                <a:cs typeface="Montserrat"/>
                <a:sym typeface="Montserrat"/>
              </a:rPr>
              <a:t>Dupla psicosocial</a:t>
            </a:r>
            <a:endParaRPr b="1" sz="800">
              <a:solidFill>
                <a:srgbClr val="A4DB3B"/>
              </a:solidFill>
              <a:latin typeface="Montserrat"/>
              <a:ea typeface="Montserrat"/>
              <a:cs typeface="Montserrat"/>
              <a:sym typeface="Montserrat"/>
            </a:endParaRPr>
          </a:p>
        </p:txBody>
      </p:sp>
      <p:sp>
        <p:nvSpPr>
          <p:cNvPr id="1037" name="Google Shape;1037;p75"/>
          <p:cNvSpPr txBox="1"/>
          <p:nvPr/>
        </p:nvSpPr>
        <p:spPr>
          <a:xfrm>
            <a:off x="2813312" y="2537023"/>
            <a:ext cx="1260600" cy="2667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800">
                <a:solidFill>
                  <a:srgbClr val="D0F091"/>
                </a:solidFill>
                <a:latin typeface="Montserrat"/>
                <a:ea typeface="Montserrat"/>
                <a:cs typeface="Montserrat"/>
                <a:sym typeface="Montserrat"/>
              </a:rPr>
              <a:t>Directores</a:t>
            </a:r>
            <a:endParaRPr b="1" sz="800">
              <a:solidFill>
                <a:srgbClr val="D0F091"/>
              </a:solidFill>
              <a:latin typeface="Montserrat"/>
              <a:ea typeface="Montserrat"/>
              <a:cs typeface="Montserrat"/>
              <a:sym typeface="Montserrat"/>
            </a:endParaRPr>
          </a:p>
        </p:txBody>
      </p:sp>
      <p:sp>
        <p:nvSpPr>
          <p:cNvPr id="1038" name="Google Shape;1038;p75"/>
          <p:cNvSpPr txBox="1"/>
          <p:nvPr/>
        </p:nvSpPr>
        <p:spPr>
          <a:xfrm>
            <a:off x="1034193" y="2733918"/>
            <a:ext cx="750900" cy="2202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400">
                <a:solidFill>
                  <a:srgbClr val="FFFFFF"/>
                </a:solidFill>
                <a:latin typeface="Helvetica Neue"/>
                <a:ea typeface="Helvetica Neue"/>
                <a:cs typeface="Helvetica Neue"/>
                <a:sym typeface="Helvetica Neue"/>
              </a:rPr>
              <a:t>3.8%</a:t>
            </a:r>
            <a:endParaRPr b="1" sz="1400">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t/>
            </a:r>
            <a:endParaRPr sz="1400">
              <a:solidFill>
                <a:srgbClr val="FFFFFF"/>
              </a:solidFill>
              <a:latin typeface="Helvetica Neue"/>
              <a:ea typeface="Helvetica Neue"/>
              <a:cs typeface="Helvetica Neue"/>
              <a:sym typeface="Helvetica Neue"/>
            </a:endParaRPr>
          </a:p>
        </p:txBody>
      </p:sp>
      <p:sp>
        <p:nvSpPr>
          <p:cNvPr id="1039" name="Google Shape;1039;p75"/>
          <p:cNvSpPr txBox="1"/>
          <p:nvPr/>
        </p:nvSpPr>
        <p:spPr>
          <a:xfrm>
            <a:off x="1574951" y="2911807"/>
            <a:ext cx="908700" cy="2892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400">
                <a:solidFill>
                  <a:srgbClr val="FFFFFF"/>
                </a:solidFill>
                <a:latin typeface="Helvetica Neue"/>
                <a:ea typeface="Helvetica Neue"/>
                <a:cs typeface="Helvetica Neue"/>
                <a:sym typeface="Helvetica Neue"/>
              </a:rPr>
              <a:t>11,7%</a:t>
            </a:r>
            <a:endParaRPr b="1" sz="1400">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t/>
            </a:r>
            <a:endParaRPr sz="1400">
              <a:solidFill>
                <a:srgbClr val="FFFFFF"/>
              </a:solidFill>
              <a:latin typeface="Helvetica Neue"/>
              <a:ea typeface="Helvetica Neue"/>
              <a:cs typeface="Helvetica Neue"/>
              <a:sym typeface="Helvetica Neue"/>
            </a:endParaRPr>
          </a:p>
        </p:txBody>
      </p:sp>
      <p:sp>
        <p:nvSpPr>
          <p:cNvPr id="1040" name="Google Shape;1040;p75"/>
          <p:cNvSpPr/>
          <p:nvPr/>
        </p:nvSpPr>
        <p:spPr>
          <a:xfrm flipH="1" rot="10800000">
            <a:off x="1721053" y="2964314"/>
            <a:ext cx="1005324" cy="5400"/>
          </a:xfrm>
          <a:custGeom>
            <a:rect b="b" l="l" r="r" t="t"/>
            <a:pathLst>
              <a:path extrusionOk="0" h="395" w="36127">
                <a:moveTo>
                  <a:pt x="319" y="319"/>
                </a:moveTo>
                <a:lnTo>
                  <a:pt x="0" y="0"/>
                </a:lnTo>
                <a:lnTo>
                  <a:pt x="36127" y="395"/>
                </a:lnTo>
              </a:path>
            </a:pathLst>
          </a:custGeom>
          <a:noFill/>
          <a:ln cap="flat" cmpd="sng" w="9525">
            <a:solidFill>
              <a:srgbClr val="055CF2"/>
            </a:solidFill>
            <a:prstDash val="solid"/>
            <a:round/>
            <a:headEnd len="med" w="med" type="none"/>
            <a:tailEnd len="med" w="med" type="oval"/>
          </a:ln>
        </p:spPr>
      </p:sp>
      <p:sp>
        <p:nvSpPr>
          <p:cNvPr id="1041" name="Google Shape;1041;p75"/>
          <p:cNvSpPr txBox="1"/>
          <p:nvPr/>
        </p:nvSpPr>
        <p:spPr>
          <a:xfrm>
            <a:off x="4988967" y="1164837"/>
            <a:ext cx="1761000" cy="5580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4000">
                <a:solidFill>
                  <a:srgbClr val="D0F091"/>
                </a:solidFill>
                <a:latin typeface="Bitter"/>
                <a:ea typeface="Bitter"/>
                <a:cs typeface="Bitter"/>
                <a:sym typeface="Bitter"/>
              </a:rPr>
              <a:t>92% </a:t>
            </a:r>
            <a:endParaRPr b="1" sz="4000">
              <a:solidFill>
                <a:srgbClr val="D0F091"/>
              </a:solidFill>
              <a:latin typeface="Bitter"/>
              <a:ea typeface="Bitter"/>
              <a:cs typeface="Bitter"/>
              <a:sym typeface="Bitter"/>
            </a:endParaRPr>
          </a:p>
        </p:txBody>
      </p:sp>
      <p:sp>
        <p:nvSpPr>
          <p:cNvPr id="1042" name="Google Shape;1042;p75"/>
          <p:cNvSpPr txBox="1"/>
          <p:nvPr/>
        </p:nvSpPr>
        <p:spPr>
          <a:xfrm>
            <a:off x="5048780" y="1681679"/>
            <a:ext cx="1641300" cy="353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1100">
                <a:solidFill>
                  <a:srgbClr val="337F6E"/>
                </a:solidFill>
                <a:latin typeface="Bitter"/>
                <a:ea typeface="Bitter"/>
                <a:cs typeface="Bitter"/>
                <a:sym typeface="Bitter"/>
              </a:rPr>
              <a:t>Son mujeres</a:t>
            </a:r>
            <a:endParaRPr b="1" sz="1100">
              <a:solidFill>
                <a:srgbClr val="337F6E"/>
              </a:solidFill>
              <a:latin typeface="Bitter"/>
              <a:ea typeface="Bitter"/>
              <a:cs typeface="Bitter"/>
              <a:sym typeface="Bitter"/>
            </a:endParaRPr>
          </a:p>
        </p:txBody>
      </p:sp>
      <p:cxnSp>
        <p:nvCxnSpPr>
          <p:cNvPr id="1043" name="Google Shape;1043;p75"/>
          <p:cNvCxnSpPr/>
          <p:nvPr/>
        </p:nvCxnSpPr>
        <p:spPr>
          <a:xfrm>
            <a:off x="6690080" y="1275779"/>
            <a:ext cx="0" cy="582600"/>
          </a:xfrm>
          <a:prstGeom prst="straightConnector1">
            <a:avLst/>
          </a:prstGeom>
          <a:noFill/>
          <a:ln cap="flat" cmpd="sng" w="76200">
            <a:solidFill>
              <a:srgbClr val="4FC9A3"/>
            </a:solidFill>
            <a:prstDash val="solid"/>
            <a:round/>
            <a:headEnd len="med" w="med" type="none"/>
            <a:tailEnd len="med" w="med" type="none"/>
          </a:ln>
        </p:spPr>
      </p:cxnSp>
      <p:sp>
        <p:nvSpPr>
          <p:cNvPr id="1044" name="Google Shape;1044;p75"/>
          <p:cNvSpPr txBox="1"/>
          <p:nvPr/>
        </p:nvSpPr>
        <p:spPr>
          <a:xfrm>
            <a:off x="6801454" y="1275814"/>
            <a:ext cx="1641300" cy="5433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lang="es" sz="800">
                <a:solidFill>
                  <a:srgbClr val="414140"/>
                </a:solidFill>
                <a:latin typeface="Montserrat"/>
                <a:ea typeface="Montserrat"/>
                <a:cs typeface="Montserrat"/>
                <a:sym typeface="Montserrat"/>
              </a:rPr>
              <a:t>Para las residencias de Administración Directa (AADD) este porcentaje disminuye a 70%) . </a:t>
            </a:r>
            <a:endParaRPr sz="800">
              <a:solidFill>
                <a:srgbClr val="414140"/>
              </a:solidFill>
              <a:latin typeface="Montserrat"/>
              <a:ea typeface="Montserrat"/>
              <a:cs typeface="Montserrat"/>
              <a:sym typeface="Montserrat"/>
            </a:endParaRPr>
          </a:p>
        </p:txBody>
      </p:sp>
      <p:sp>
        <p:nvSpPr>
          <p:cNvPr id="1045" name="Google Shape;1045;p75"/>
          <p:cNvSpPr txBox="1"/>
          <p:nvPr/>
        </p:nvSpPr>
        <p:spPr>
          <a:xfrm>
            <a:off x="6621286" y="2074561"/>
            <a:ext cx="1761000" cy="5580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4000">
                <a:solidFill>
                  <a:srgbClr val="D0F091"/>
                </a:solidFill>
                <a:latin typeface="Bitter"/>
                <a:ea typeface="Bitter"/>
                <a:cs typeface="Bitter"/>
                <a:sym typeface="Bitter"/>
              </a:rPr>
              <a:t>38 </a:t>
            </a:r>
            <a:endParaRPr b="1" sz="4000">
              <a:solidFill>
                <a:srgbClr val="D0F091"/>
              </a:solidFill>
              <a:latin typeface="Bitter"/>
              <a:ea typeface="Bitter"/>
              <a:cs typeface="Bitter"/>
              <a:sym typeface="Bitter"/>
            </a:endParaRPr>
          </a:p>
        </p:txBody>
      </p:sp>
      <p:sp>
        <p:nvSpPr>
          <p:cNvPr id="1046" name="Google Shape;1046;p75"/>
          <p:cNvSpPr txBox="1"/>
          <p:nvPr/>
        </p:nvSpPr>
        <p:spPr>
          <a:xfrm>
            <a:off x="6704875" y="2607254"/>
            <a:ext cx="1641300" cy="353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1100">
                <a:solidFill>
                  <a:srgbClr val="337F6E"/>
                </a:solidFill>
                <a:latin typeface="Bitter"/>
                <a:ea typeface="Bitter"/>
                <a:cs typeface="Bitter"/>
                <a:sym typeface="Bitter"/>
              </a:rPr>
              <a:t>A</a:t>
            </a:r>
            <a:r>
              <a:rPr b="1" lang="es" sz="1100">
                <a:solidFill>
                  <a:srgbClr val="337F6E"/>
                </a:solidFill>
                <a:latin typeface="Bitter"/>
                <a:ea typeface="Bitter"/>
                <a:cs typeface="Bitter"/>
                <a:sym typeface="Bitter"/>
              </a:rPr>
              <a:t>ños de edad promedio </a:t>
            </a:r>
            <a:endParaRPr b="1" sz="1100">
              <a:solidFill>
                <a:srgbClr val="337F6E"/>
              </a:solidFill>
              <a:latin typeface="Bitter"/>
              <a:ea typeface="Bitter"/>
              <a:cs typeface="Bitter"/>
              <a:sym typeface="Bitter"/>
            </a:endParaRPr>
          </a:p>
        </p:txBody>
      </p:sp>
      <p:cxnSp>
        <p:nvCxnSpPr>
          <p:cNvPr id="1047" name="Google Shape;1047;p75"/>
          <p:cNvCxnSpPr/>
          <p:nvPr/>
        </p:nvCxnSpPr>
        <p:spPr>
          <a:xfrm>
            <a:off x="6697492" y="2207753"/>
            <a:ext cx="0" cy="879600"/>
          </a:xfrm>
          <a:prstGeom prst="straightConnector1">
            <a:avLst/>
          </a:prstGeom>
          <a:noFill/>
          <a:ln cap="flat" cmpd="sng" w="76200">
            <a:solidFill>
              <a:srgbClr val="4FC9A3"/>
            </a:solidFill>
            <a:prstDash val="solid"/>
            <a:round/>
            <a:headEnd len="med" w="med" type="none"/>
            <a:tailEnd len="med" w="med" type="none"/>
          </a:ln>
        </p:spPr>
      </p:cxnSp>
      <p:sp>
        <p:nvSpPr>
          <p:cNvPr id="1048" name="Google Shape;1048;p75"/>
          <p:cNvSpPr txBox="1"/>
          <p:nvPr/>
        </p:nvSpPr>
        <p:spPr>
          <a:xfrm>
            <a:off x="4771400" y="2181475"/>
            <a:ext cx="1761000" cy="832500"/>
          </a:xfrm>
          <a:prstGeom prst="rect">
            <a:avLst/>
          </a:prstGeom>
          <a:noFill/>
          <a:ln>
            <a:noFill/>
          </a:ln>
        </p:spPr>
        <p:txBody>
          <a:bodyPr anchorCtr="0" anchor="t" bIns="75575" lIns="75575" spcFirstLastPara="1" rIns="75575" wrap="square" tIns="75575">
            <a:noAutofit/>
          </a:bodyPr>
          <a:lstStyle/>
          <a:p>
            <a:pPr indent="0" lvl="0" marL="0" rtl="0" algn="r">
              <a:spcBef>
                <a:spcPts val="0"/>
              </a:spcBef>
              <a:spcAft>
                <a:spcPts val="0"/>
              </a:spcAft>
              <a:buNone/>
            </a:pPr>
            <a:r>
              <a:rPr lang="es" sz="800">
                <a:solidFill>
                  <a:srgbClr val="414140"/>
                </a:solidFill>
                <a:latin typeface="Montserrat"/>
                <a:ea typeface="Montserrat"/>
                <a:cs typeface="Montserrat"/>
                <a:sym typeface="Montserrat"/>
              </a:rPr>
              <a:t>Los trabajadores se distribuyen con cierta homogeneidad entre los diferentes rangos etarios. </a:t>
            </a:r>
            <a:r>
              <a:rPr lang="es" sz="800">
                <a:solidFill>
                  <a:srgbClr val="414140"/>
                </a:solidFill>
                <a:latin typeface="Montserrat"/>
                <a:ea typeface="Montserrat"/>
                <a:cs typeface="Montserrat"/>
                <a:sym typeface="Montserrat"/>
              </a:rPr>
              <a:t>El mayor porcentaje de trabajadores tiene entre 26 y 35 años</a:t>
            </a:r>
            <a:r>
              <a:rPr lang="es" sz="800">
                <a:solidFill>
                  <a:srgbClr val="414140"/>
                </a:solidFill>
                <a:latin typeface="Montserrat"/>
                <a:ea typeface="Montserrat"/>
                <a:cs typeface="Montserrat"/>
                <a:sym typeface="Montserrat"/>
              </a:rPr>
              <a:t>.</a:t>
            </a:r>
            <a:endParaRPr sz="800">
              <a:solidFill>
                <a:srgbClr val="414140"/>
              </a:solidFill>
              <a:latin typeface="Montserrat"/>
              <a:ea typeface="Montserrat"/>
              <a:cs typeface="Montserrat"/>
              <a:sym typeface="Montserrat"/>
            </a:endParaRPr>
          </a:p>
        </p:txBody>
      </p:sp>
      <p:sp>
        <p:nvSpPr>
          <p:cNvPr id="1049" name="Google Shape;1049;p75"/>
          <p:cNvSpPr txBox="1"/>
          <p:nvPr/>
        </p:nvSpPr>
        <p:spPr>
          <a:xfrm>
            <a:off x="4988967" y="3250417"/>
            <a:ext cx="1761000" cy="5580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4000">
                <a:solidFill>
                  <a:srgbClr val="D0F091"/>
                </a:solidFill>
                <a:latin typeface="Bitter"/>
                <a:ea typeface="Bitter"/>
                <a:cs typeface="Bitter"/>
                <a:sym typeface="Bitter"/>
              </a:rPr>
              <a:t>64% </a:t>
            </a:r>
            <a:endParaRPr b="1" sz="4000">
              <a:solidFill>
                <a:srgbClr val="D0F091"/>
              </a:solidFill>
              <a:latin typeface="Bitter"/>
              <a:ea typeface="Bitter"/>
              <a:cs typeface="Bitter"/>
              <a:sym typeface="Bitter"/>
            </a:endParaRPr>
          </a:p>
        </p:txBody>
      </p:sp>
      <p:sp>
        <p:nvSpPr>
          <p:cNvPr id="1050" name="Google Shape;1050;p75"/>
          <p:cNvSpPr txBox="1"/>
          <p:nvPr/>
        </p:nvSpPr>
        <p:spPr>
          <a:xfrm>
            <a:off x="5048780" y="3783109"/>
            <a:ext cx="1641300" cy="353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1100">
                <a:solidFill>
                  <a:srgbClr val="337F6E"/>
                </a:solidFill>
                <a:latin typeface="Bitter"/>
                <a:ea typeface="Bitter"/>
                <a:cs typeface="Bitter"/>
                <a:sym typeface="Bitter"/>
              </a:rPr>
              <a:t>Posee educación superior</a:t>
            </a:r>
            <a:endParaRPr b="1" sz="1100">
              <a:solidFill>
                <a:srgbClr val="337F6E"/>
              </a:solidFill>
              <a:latin typeface="Bitter"/>
              <a:ea typeface="Bitter"/>
              <a:cs typeface="Bitter"/>
              <a:sym typeface="Bitter"/>
            </a:endParaRPr>
          </a:p>
        </p:txBody>
      </p:sp>
      <p:cxnSp>
        <p:nvCxnSpPr>
          <p:cNvPr id="1051" name="Google Shape;1051;p75"/>
          <p:cNvCxnSpPr/>
          <p:nvPr/>
        </p:nvCxnSpPr>
        <p:spPr>
          <a:xfrm>
            <a:off x="6690227" y="3412025"/>
            <a:ext cx="0" cy="787200"/>
          </a:xfrm>
          <a:prstGeom prst="straightConnector1">
            <a:avLst/>
          </a:prstGeom>
          <a:noFill/>
          <a:ln cap="flat" cmpd="sng" w="76200">
            <a:solidFill>
              <a:srgbClr val="4FC9A3"/>
            </a:solidFill>
            <a:prstDash val="solid"/>
            <a:round/>
            <a:headEnd len="med" w="med" type="none"/>
            <a:tailEnd len="med" w="med" type="none"/>
          </a:ln>
        </p:spPr>
      </p:cxnSp>
      <p:sp>
        <p:nvSpPr>
          <p:cNvPr id="1052" name="Google Shape;1052;p75"/>
          <p:cNvSpPr txBox="1"/>
          <p:nvPr/>
        </p:nvSpPr>
        <p:spPr>
          <a:xfrm>
            <a:off x="6801454" y="3364275"/>
            <a:ext cx="1641300" cy="5433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lang="es" sz="800">
                <a:solidFill>
                  <a:srgbClr val="414140"/>
                </a:solidFill>
                <a:latin typeface="Montserrat"/>
                <a:ea typeface="Montserrat"/>
                <a:cs typeface="Montserrat"/>
                <a:sym typeface="Montserrat"/>
              </a:rPr>
              <a:t>Directoras y dupla tienen significativamente un mayor nivel educacional, mientras que casi la mitad de los ETD poseen educación básica o media.</a:t>
            </a:r>
            <a:endParaRPr sz="800">
              <a:solidFill>
                <a:srgbClr val="414140"/>
              </a:solidFill>
              <a:latin typeface="Montserrat"/>
              <a:ea typeface="Montserrat"/>
              <a:cs typeface="Montserrat"/>
              <a:sym typeface="Montserrat"/>
            </a:endParaRPr>
          </a:p>
          <a:p>
            <a:pPr indent="0" lvl="0" marL="0" rtl="0" algn="l">
              <a:spcBef>
                <a:spcPts val="0"/>
              </a:spcBef>
              <a:spcAft>
                <a:spcPts val="0"/>
              </a:spcAft>
              <a:buNone/>
            </a:pPr>
            <a:r>
              <a:t/>
            </a:r>
            <a:endParaRPr sz="800">
              <a:solidFill>
                <a:srgbClr val="414140"/>
              </a:solidFill>
              <a:latin typeface="Montserrat"/>
              <a:ea typeface="Montserrat"/>
              <a:cs typeface="Montserrat"/>
              <a:sym typeface="Montserrat"/>
            </a:endParaRPr>
          </a:p>
        </p:txBody>
      </p:sp>
      <p:sp>
        <p:nvSpPr>
          <p:cNvPr id="1053" name="Google Shape;1053;p75"/>
          <p:cNvSpPr txBox="1"/>
          <p:nvPr/>
        </p:nvSpPr>
        <p:spPr>
          <a:xfrm>
            <a:off x="5429400" y="791200"/>
            <a:ext cx="2521500" cy="353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Clr>
                <a:schemeClr val="dk1"/>
              </a:buClr>
              <a:buSzPts val="1100"/>
              <a:buFont typeface="Arial"/>
              <a:buNone/>
            </a:pPr>
            <a:r>
              <a:rPr b="1" lang="es" sz="1000">
                <a:solidFill>
                  <a:srgbClr val="4FC9A3"/>
                </a:solidFill>
                <a:latin typeface="Bitter"/>
                <a:ea typeface="Bitter"/>
                <a:cs typeface="Bitter"/>
                <a:sym typeface="Bitter"/>
              </a:rPr>
              <a:t>Características de los trabajadores</a:t>
            </a:r>
            <a:endParaRPr b="1" sz="1000">
              <a:solidFill>
                <a:srgbClr val="4FC9A3"/>
              </a:solidFill>
              <a:latin typeface="Bitter"/>
              <a:ea typeface="Bitter"/>
              <a:cs typeface="Bitter"/>
              <a:sym typeface="Bitter"/>
            </a:endParaRPr>
          </a:p>
          <a:p>
            <a:pPr indent="0" lvl="0" marL="0" rtl="0" algn="ctr">
              <a:spcBef>
                <a:spcPts val="0"/>
              </a:spcBef>
              <a:spcAft>
                <a:spcPts val="0"/>
              </a:spcAft>
              <a:buClr>
                <a:schemeClr val="dk1"/>
              </a:buClr>
              <a:buSzPts val="1100"/>
              <a:buFont typeface="Arial"/>
              <a:buNone/>
            </a:pPr>
            <a:r>
              <a:t/>
            </a:r>
            <a:endParaRPr b="1" sz="1000">
              <a:solidFill>
                <a:srgbClr val="4FC9A3"/>
              </a:solidFill>
              <a:latin typeface="Bitter"/>
              <a:ea typeface="Bitter"/>
              <a:cs typeface="Bitter"/>
              <a:sym typeface="Bitter"/>
            </a:endParaRPr>
          </a:p>
          <a:p>
            <a:pPr indent="0" lvl="0" marL="0" rtl="0" algn="ctr">
              <a:spcBef>
                <a:spcPts val="0"/>
              </a:spcBef>
              <a:spcAft>
                <a:spcPts val="0"/>
              </a:spcAft>
              <a:buNone/>
            </a:pPr>
            <a:r>
              <a:t/>
            </a:r>
            <a:endParaRPr b="1" sz="1000">
              <a:solidFill>
                <a:srgbClr val="4FC9A3"/>
              </a:solidFill>
              <a:latin typeface="Bitter"/>
              <a:ea typeface="Bitter"/>
              <a:cs typeface="Bitter"/>
              <a:sym typeface="Bitter"/>
            </a:endParaRPr>
          </a:p>
        </p:txBody>
      </p:sp>
      <p:sp>
        <p:nvSpPr>
          <p:cNvPr id="1054" name="Google Shape;1054;p75"/>
          <p:cNvSpPr txBox="1"/>
          <p:nvPr/>
        </p:nvSpPr>
        <p:spPr>
          <a:xfrm>
            <a:off x="4808400" y="4366000"/>
            <a:ext cx="2190600" cy="30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sz="600">
                <a:solidFill>
                  <a:srgbClr val="888888"/>
                </a:solidFill>
                <a:latin typeface="Montserrat"/>
                <a:ea typeface="Montserrat"/>
                <a:cs typeface="Montserrat"/>
                <a:sym typeface="Montserrat"/>
              </a:rPr>
              <a:t>Fuente: Elaboración propia a partir de datos Sename 2019 e información recabada en Encuesta de Necesidades de Capacitación de Trabajadores/as de Residencias de NNA, 2019</a:t>
            </a:r>
            <a:endParaRPr sz="600">
              <a:solidFill>
                <a:srgbClr val="888888"/>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600">
              <a:solidFill>
                <a:srgbClr val="888888"/>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600">
              <a:solidFill>
                <a:srgbClr val="888888"/>
              </a:solidFill>
              <a:latin typeface="Montserrat"/>
              <a:ea typeface="Montserrat"/>
              <a:cs typeface="Montserrat"/>
              <a:sym typeface="Montserrat"/>
            </a:endParaRPr>
          </a:p>
        </p:txBody>
      </p:sp>
      <p:sp>
        <p:nvSpPr>
          <p:cNvPr id="1055" name="Google Shape;1055;p75"/>
          <p:cNvSpPr txBox="1"/>
          <p:nvPr/>
        </p:nvSpPr>
        <p:spPr>
          <a:xfrm>
            <a:off x="577175" y="229775"/>
            <a:ext cx="3099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4.3.1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Antecedentes:</a:t>
            </a:r>
            <a:endParaRPr b="1" i="1" sz="1200">
              <a:solidFill>
                <a:srgbClr val="055CF2"/>
              </a:solidFill>
              <a:latin typeface="Bitter"/>
              <a:ea typeface="Bitter"/>
              <a:cs typeface="Bitter"/>
              <a:sym typeface="Bitte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59" name="Shape 1059"/>
        <p:cNvGrpSpPr/>
        <p:nvPr/>
      </p:nvGrpSpPr>
      <p:grpSpPr>
        <a:xfrm>
          <a:off x="0" y="0"/>
          <a:ext cx="0" cy="0"/>
          <a:chOff x="0" y="0"/>
          <a:chExt cx="0" cy="0"/>
        </a:xfrm>
      </p:grpSpPr>
      <p:sp>
        <p:nvSpPr>
          <p:cNvPr id="1060" name="Google Shape;1060;p76"/>
          <p:cNvSpPr txBox="1"/>
          <p:nvPr/>
        </p:nvSpPr>
        <p:spPr>
          <a:xfrm>
            <a:off x="597378" y="850750"/>
            <a:ext cx="1164300" cy="353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000">
                <a:solidFill>
                  <a:srgbClr val="4FC9A3"/>
                </a:solidFill>
                <a:latin typeface="Bitter"/>
                <a:ea typeface="Bitter"/>
                <a:cs typeface="Bitter"/>
                <a:sym typeface="Bitter"/>
              </a:rPr>
              <a:t>Directores</a:t>
            </a:r>
            <a:endParaRPr sz="100">
              <a:solidFill>
                <a:srgbClr val="4FC9A3"/>
              </a:solidFill>
              <a:latin typeface="Bitter"/>
              <a:ea typeface="Bitter"/>
              <a:cs typeface="Bitter"/>
              <a:sym typeface="Bitter"/>
            </a:endParaRPr>
          </a:p>
        </p:txBody>
      </p:sp>
      <p:cxnSp>
        <p:nvCxnSpPr>
          <p:cNvPr id="1061" name="Google Shape;1061;p76"/>
          <p:cNvCxnSpPr/>
          <p:nvPr/>
        </p:nvCxnSpPr>
        <p:spPr>
          <a:xfrm>
            <a:off x="3152033" y="969231"/>
            <a:ext cx="0" cy="3855600"/>
          </a:xfrm>
          <a:prstGeom prst="straightConnector1">
            <a:avLst/>
          </a:prstGeom>
          <a:noFill/>
          <a:ln cap="flat" cmpd="sng" w="9525">
            <a:solidFill>
              <a:srgbClr val="9E9E9E"/>
            </a:solidFill>
            <a:prstDash val="solid"/>
            <a:round/>
            <a:headEnd len="med" w="med" type="none"/>
            <a:tailEnd len="med" w="med" type="none"/>
          </a:ln>
        </p:spPr>
      </p:cxnSp>
      <p:cxnSp>
        <p:nvCxnSpPr>
          <p:cNvPr id="1062" name="Google Shape;1062;p76"/>
          <p:cNvCxnSpPr/>
          <p:nvPr/>
        </p:nvCxnSpPr>
        <p:spPr>
          <a:xfrm>
            <a:off x="5870723" y="949486"/>
            <a:ext cx="0" cy="3855600"/>
          </a:xfrm>
          <a:prstGeom prst="straightConnector1">
            <a:avLst/>
          </a:prstGeom>
          <a:noFill/>
          <a:ln cap="flat" cmpd="sng" w="9525">
            <a:solidFill>
              <a:srgbClr val="9E9E9E"/>
            </a:solidFill>
            <a:prstDash val="solid"/>
            <a:round/>
            <a:headEnd len="med" w="med" type="none"/>
            <a:tailEnd len="med" w="med" type="none"/>
          </a:ln>
        </p:spPr>
      </p:cxnSp>
      <p:sp>
        <p:nvSpPr>
          <p:cNvPr id="1063" name="Google Shape;1063;p76"/>
          <p:cNvSpPr txBox="1"/>
          <p:nvPr/>
        </p:nvSpPr>
        <p:spPr>
          <a:xfrm>
            <a:off x="3293501" y="850750"/>
            <a:ext cx="2132700" cy="353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000">
                <a:solidFill>
                  <a:srgbClr val="A4DB3B"/>
                </a:solidFill>
                <a:latin typeface="Bitter"/>
                <a:ea typeface="Bitter"/>
                <a:cs typeface="Bitter"/>
                <a:sym typeface="Bitter"/>
              </a:rPr>
              <a:t>Dupla psicosocial</a:t>
            </a:r>
            <a:endParaRPr sz="100">
              <a:solidFill>
                <a:srgbClr val="A4DB3B"/>
              </a:solidFill>
              <a:latin typeface="Bitter"/>
              <a:ea typeface="Bitter"/>
              <a:cs typeface="Bitter"/>
              <a:sym typeface="Bitter"/>
            </a:endParaRPr>
          </a:p>
        </p:txBody>
      </p:sp>
      <p:sp>
        <p:nvSpPr>
          <p:cNvPr id="1064" name="Google Shape;1064;p76"/>
          <p:cNvSpPr txBox="1"/>
          <p:nvPr/>
        </p:nvSpPr>
        <p:spPr>
          <a:xfrm>
            <a:off x="6016399" y="850750"/>
            <a:ext cx="2427000" cy="353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000">
                <a:solidFill>
                  <a:srgbClr val="337F6E"/>
                </a:solidFill>
                <a:latin typeface="Bitter"/>
                <a:ea typeface="Bitter"/>
                <a:cs typeface="Bitter"/>
                <a:sym typeface="Bitter"/>
              </a:rPr>
              <a:t>Educadoras de Trato Directo (EDT)</a:t>
            </a:r>
            <a:endParaRPr sz="100">
              <a:solidFill>
                <a:srgbClr val="337F6E"/>
              </a:solidFill>
              <a:latin typeface="Bitter"/>
              <a:ea typeface="Bitter"/>
              <a:cs typeface="Bitter"/>
              <a:sym typeface="Bitter"/>
            </a:endParaRPr>
          </a:p>
        </p:txBody>
      </p:sp>
      <p:cxnSp>
        <p:nvCxnSpPr>
          <p:cNvPr id="1065" name="Google Shape;1065;p76"/>
          <p:cNvCxnSpPr/>
          <p:nvPr/>
        </p:nvCxnSpPr>
        <p:spPr>
          <a:xfrm>
            <a:off x="1501700" y="2087738"/>
            <a:ext cx="0" cy="680400"/>
          </a:xfrm>
          <a:prstGeom prst="straightConnector1">
            <a:avLst/>
          </a:prstGeom>
          <a:noFill/>
          <a:ln cap="flat" cmpd="sng" w="76200">
            <a:solidFill>
              <a:srgbClr val="4FC9A3"/>
            </a:solidFill>
            <a:prstDash val="solid"/>
            <a:round/>
            <a:headEnd len="med" w="med" type="none"/>
            <a:tailEnd len="med" w="med" type="none"/>
          </a:ln>
        </p:spPr>
      </p:cxnSp>
      <p:sp>
        <p:nvSpPr>
          <p:cNvPr id="1066" name="Google Shape;1066;p76"/>
          <p:cNvSpPr txBox="1"/>
          <p:nvPr/>
        </p:nvSpPr>
        <p:spPr>
          <a:xfrm>
            <a:off x="477401" y="2138800"/>
            <a:ext cx="1056000" cy="5580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3000">
                <a:solidFill>
                  <a:srgbClr val="4FC9A3"/>
                </a:solidFill>
                <a:latin typeface="Bitter"/>
                <a:ea typeface="Bitter"/>
                <a:cs typeface="Bitter"/>
                <a:sym typeface="Bitter"/>
              </a:rPr>
              <a:t>95% </a:t>
            </a:r>
            <a:endParaRPr b="1" sz="3000">
              <a:solidFill>
                <a:srgbClr val="4FC9A3"/>
              </a:solidFill>
              <a:latin typeface="Bitter"/>
              <a:ea typeface="Bitter"/>
              <a:cs typeface="Bitter"/>
              <a:sym typeface="Bitter"/>
            </a:endParaRPr>
          </a:p>
        </p:txBody>
      </p:sp>
      <p:sp>
        <p:nvSpPr>
          <p:cNvPr id="1067" name="Google Shape;1067;p76"/>
          <p:cNvSpPr txBox="1"/>
          <p:nvPr/>
        </p:nvSpPr>
        <p:spPr>
          <a:xfrm>
            <a:off x="1574125" y="2011448"/>
            <a:ext cx="1487400" cy="7449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700">
                <a:solidFill>
                  <a:srgbClr val="414140"/>
                </a:solidFill>
                <a:latin typeface="Montserrat"/>
                <a:ea typeface="Montserrat"/>
                <a:cs typeface="Montserrat"/>
                <a:sym typeface="Montserrat"/>
              </a:rPr>
              <a:t>Posee educación universitaria completa o postgrado </a:t>
            </a:r>
            <a:r>
              <a:rPr lang="es" sz="700">
                <a:solidFill>
                  <a:srgbClr val="414140"/>
                </a:solidFill>
                <a:latin typeface="Montserrat"/>
                <a:ea typeface="Montserrat"/>
                <a:cs typeface="Montserrat"/>
                <a:sym typeface="Montserrat"/>
              </a:rPr>
              <a:t>con formación en ciencia social (psicología o trabajo social) o educación con especialización en niñez vulnerada o similar.</a:t>
            </a:r>
            <a:endParaRPr sz="700">
              <a:solidFill>
                <a:srgbClr val="414140"/>
              </a:solidFill>
              <a:latin typeface="Montserrat"/>
              <a:ea typeface="Montserrat"/>
              <a:cs typeface="Montserrat"/>
              <a:sym typeface="Montserrat"/>
            </a:endParaRPr>
          </a:p>
        </p:txBody>
      </p:sp>
      <p:sp>
        <p:nvSpPr>
          <p:cNvPr id="1068" name="Google Shape;1068;p76"/>
          <p:cNvSpPr txBox="1"/>
          <p:nvPr/>
        </p:nvSpPr>
        <p:spPr>
          <a:xfrm>
            <a:off x="561542" y="3116483"/>
            <a:ext cx="924900" cy="42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2900">
                <a:solidFill>
                  <a:srgbClr val="4FC9A3"/>
                </a:solidFill>
                <a:latin typeface="Bitter"/>
                <a:ea typeface="Bitter"/>
                <a:cs typeface="Bitter"/>
                <a:sym typeface="Bitter"/>
              </a:rPr>
              <a:t>41</a:t>
            </a:r>
            <a:endParaRPr b="1" sz="900">
              <a:solidFill>
                <a:srgbClr val="4FC9A3"/>
              </a:solidFill>
              <a:latin typeface="Bitter"/>
              <a:ea typeface="Bitter"/>
              <a:cs typeface="Bitter"/>
              <a:sym typeface="Bitter"/>
            </a:endParaRPr>
          </a:p>
        </p:txBody>
      </p:sp>
      <p:sp>
        <p:nvSpPr>
          <p:cNvPr id="1069" name="Google Shape;1069;p76"/>
          <p:cNvSpPr txBox="1"/>
          <p:nvPr/>
        </p:nvSpPr>
        <p:spPr>
          <a:xfrm>
            <a:off x="500945" y="3023347"/>
            <a:ext cx="1056000" cy="1554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Edad promedio </a:t>
            </a:r>
            <a:endParaRPr b="1" sz="800">
              <a:solidFill>
                <a:srgbClr val="414140"/>
              </a:solidFill>
              <a:latin typeface="Montserrat"/>
              <a:ea typeface="Montserrat"/>
              <a:cs typeface="Montserrat"/>
              <a:sym typeface="Montserrat"/>
            </a:endParaRPr>
          </a:p>
        </p:txBody>
      </p:sp>
      <p:cxnSp>
        <p:nvCxnSpPr>
          <p:cNvPr id="1070" name="Google Shape;1070;p76"/>
          <p:cNvCxnSpPr/>
          <p:nvPr/>
        </p:nvCxnSpPr>
        <p:spPr>
          <a:xfrm rot="10800000">
            <a:off x="561415" y="3739345"/>
            <a:ext cx="924900" cy="0"/>
          </a:xfrm>
          <a:prstGeom prst="straightConnector1">
            <a:avLst/>
          </a:prstGeom>
          <a:noFill/>
          <a:ln cap="flat" cmpd="sng" w="28575">
            <a:solidFill>
              <a:srgbClr val="4FC9A3"/>
            </a:solidFill>
            <a:prstDash val="solid"/>
            <a:round/>
            <a:headEnd len="med" w="med" type="none"/>
            <a:tailEnd len="med" w="med" type="none"/>
          </a:ln>
        </p:spPr>
      </p:cxnSp>
      <p:sp>
        <p:nvSpPr>
          <p:cNvPr id="1071" name="Google Shape;1071;p76"/>
          <p:cNvSpPr txBox="1"/>
          <p:nvPr/>
        </p:nvSpPr>
        <p:spPr>
          <a:xfrm>
            <a:off x="432235" y="3756144"/>
            <a:ext cx="1164300" cy="3807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es" sz="800">
                <a:solidFill>
                  <a:srgbClr val="414140"/>
                </a:solidFill>
                <a:latin typeface="Montserrat"/>
                <a:ea typeface="Montserrat"/>
                <a:cs typeface="Montserrat"/>
                <a:sym typeface="Montserrat"/>
              </a:rPr>
              <a:t>La mayoría tiene entre 41 a 50 años.</a:t>
            </a:r>
            <a:endParaRPr sz="800">
              <a:solidFill>
                <a:srgbClr val="414140"/>
              </a:solidFill>
              <a:latin typeface="Montserrat"/>
              <a:ea typeface="Montserrat"/>
              <a:cs typeface="Montserrat"/>
              <a:sym typeface="Montserrat"/>
            </a:endParaRPr>
          </a:p>
        </p:txBody>
      </p:sp>
      <p:sp>
        <p:nvSpPr>
          <p:cNvPr id="1072" name="Google Shape;1072;p76"/>
          <p:cNvSpPr txBox="1"/>
          <p:nvPr/>
        </p:nvSpPr>
        <p:spPr>
          <a:xfrm>
            <a:off x="613884" y="3476926"/>
            <a:ext cx="845700" cy="15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900">
                <a:solidFill>
                  <a:srgbClr val="4FC9A3"/>
                </a:solidFill>
                <a:latin typeface="Bitter"/>
                <a:ea typeface="Bitter"/>
                <a:cs typeface="Bitter"/>
                <a:sym typeface="Bitter"/>
              </a:rPr>
              <a:t>años</a:t>
            </a:r>
            <a:endParaRPr sz="1200">
              <a:solidFill>
                <a:srgbClr val="4FC9A3"/>
              </a:solidFill>
              <a:latin typeface="Bitter"/>
              <a:ea typeface="Bitter"/>
              <a:cs typeface="Bitter"/>
              <a:sym typeface="Bitter"/>
            </a:endParaRPr>
          </a:p>
        </p:txBody>
      </p:sp>
      <p:sp>
        <p:nvSpPr>
          <p:cNvPr id="1073" name="Google Shape;1073;p76"/>
          <p:cNvSpPr txBox="1"/>
          <p:nvPr/>
        </p:nvSpPr>
        <p:spPr>
          <a:xfrm>
            <a:off x="1860359" y="3116483"/>
            <a:ext cx="924900" cy="42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2900">
                <a:solidFill>
                  <a:srgbClr val="4FC9A3"/>
                </a:solidFill>
                <a:latin typeface="Bitter"/>
                <a:ea typeface="Bitter"/>
                <a:cs typeface="Bitter"/>
                <a:sym typeface="Bitter"/>
              </a:rPr>
              <a:t>7.5</a:t>
            </a:r>
            <a:endParaRPr b="1" sz="900">
              <a:solidFill>
                <a:srgbClr val="4FC9A3"/>
              </a:solidFill>
              <a:latin typeface="Bitter"/>
              <a:ea typeface="Bitter"/>
              <a:cs typeface="Bitter"/>
              <a:sym typeface="Bitter"/>
            </a:endParaRPr>
          </a:p>
        </p:txBody>
      </p:sp>
      <p:sp>
        <p:nvSpPr>
          <p:cNvPr id="1074" name="Google Shape;1074;p76"/>
          <p:cNvSpPr txBox="1"/>
          <p:nvPr/>
        </p:nvSpPr>
        <p:spPr>
          <a:xfrm>
            <a:off x="1667508" y="2999947"/>
            <a:ext cx="1400100" cy="2061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Experiencia promedio</a:t>
            </a:r>
            <a:endParaRPr b="1" sz="800">
              <a:solidFill>
                <a:srgbClr val="414140"/>
              </a:solidFill>
              <a:latin typeface="Montserrat"/>
              <a:ea typeface="Montserrat"/>
              <a:cs typeface="Montserrat"/>
              <a:sym typeface="Montserrat"/>
            </a:endParaRPr>
          </a:p>
        </p:txBody>
      </p:sp>
      <p:sp>
        <p:nvSpPr>
          <p:cNvPr id="1075" name="Google Shape;1075;p76"/>
          <p:cNvSpPr txBox="1"/>
          <p:nvPr/>
        </p:nvSpPr>
        <p:spPr>
          <a:xfrm>
            <a:off x="1742144" y="3756144"/>
            <a:ext cx="1164300" cy="3807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es" sz="800">
                <a:solidFill>
                  <a:srgbClr val="414140"/>
                </a:solidFill>
                <a:latin typeface="Montserrat"/>
                <a:ea typeface="Montserrat"/>
                <a:cs typeface="Montserrat"/>
                <a:sym typeface="Montserrat"/>
              </a:rPr>
              <a:t>Experiencia en el cargo o cargos similares.</a:t>
            </a:r>
            <a:endParaRPr sz="800">
              <a:solidFill>
                <a:srgbClr val="414140"/>
              </a:solidFill>
              <a:latin typeface="Montserrat"/>
              <a:ea typeface="Montserrat"/>
              <a:cs typeface="Montserrat"/>
              <a:sym typeface="Montserrat"/>
            </a:endParaRPr>
          </a:p>
        </p:txBody>
      </p:sp>
      <p:cxnSp>
        <p:nvCxnSpPr>
          <p:cNvPr id="1076" name="Google Shape;1076;p76"/>
          <p:cNvCxnSpPr/>
          <p:nvPr/>
        </p:nvCxnSpPr>
        <p:spPr>
          <a:xfrm rot="10800000">
            <a:off x="1887103" y="3750137"/>
            <a:ext cx="924900" cy="0"/>
          </a:xfrm>
          <a:prstGeom prst="straightConnector1">
            <a:avLst/>
          </a:prstGeom>
          <a:noFill/>
          <a:ln cap="flat" cmpd="sng" w="28575">
            <a:solidFill>
              <a:srgbClr val="4FC9A3"/>
            </a:solidFill>
            <a:prstDash val="solid"/>
            <a:round/>
            <a:headEnd len="med" w="med" type="none"/>
            <a:tailEnd len="med" w="med" type="none"/>
          </a:ln>
        </p:spPr>
      </p:cxnSp>
      <p:sp>
        <p:nvSpPr>
          <p:cNvPr id="1077" name="Google Shape;1077;p76"/>
          <p:cNvSpPr txBox="1"/>
          <p:nvPr/>
        </p:nvSpPr>
        <p:spPr>
          <a:xfrm>
            <a:off x="1870201" y="3476926"/>
            <a:ext cx="845700" cy="15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900">
                <a:solidFill>
                  <a:srgbClr val="4FC9A3"/>
                </a:solidFill>
                <a:latin typeface="Bitter"/>
                <a:ea typeface="Bitter"/>
                <a:cs typeface="Bitter"/>
                <a:sym typeface="Bitter"/>
              </a:rPr>
              <a:t>años</a:t>
            </a:r>
            <a:endParaRPr sz="1200">
              <a:solidFill>
                <a:srgbClr val="4FC9A3"/>
              </a:solidFill>
              <a:latin typeface="Bitter"/>
              <a:ea typeface="Bitter"/>
              <a:cs typeface="Bitter"/>
              <a:sym typeface="Bitter"/>
            </a:endParaRPr>
          </a:p>
        </p:txBody>
      </p:sp>
      <p:cxnSp>
        <p:nvCxnSpPr>
          <p:cNvPr id="1078" name="Google Shape;1078;p76"/>
          <p:cNvCxnSpPr/>
          <p:nvPr/>
        </p:nvCxnSpPr>
        <p:spPr>
          <a:xfrm>
            <a:off x="4534805" y="2244117"/>
            <a:ext cx="0" cy="680400"/>
          </a:xfrm>
          <a:prstGeom prst="straightConnector1">
            <a:avLst/>
          </a:prstGeom>
          <a:noFill/>
          <a:ln cap="flat" cmpd="sng" w="38100">
            <a:solidFill>
              <a:srgbClr val="A4DB3B"/>
            </a:solidFill>
            <a:prstDash val="solid"/>
            <a:round/>
            <a:headEnd len="med" w="med" type="none"/>
            <a:tailEnd len="med" w="med" type="none"/>
          </a:ln>
        </p:spPr>
      </p:cxnSp>
      <p:sp>
        <p:nvSpPr>
          <p:cNvPr id="1079" name="Google Shape;1079;p76"/>
          <p:cNvSpPr txBox="1"/>
          <p:nvPr/>
        </p:nvSpPr>
        <p:spPr>
          <a:xfrm>
            <a:off x="3164680" y="2294071"/>
            <a:ext cx="1265700" cy="558000"/>
          </a:xfrm>
          <a:prstGeom prst="rect">
            <a:avLst/>
          </a:prstGeom>
          <a:noFill/>
          <a:ln>
            <a:noFill/>
          </a:ln>
        </p:spPr>
        <p:txBody>
          <a:bodyPr anchorCtr="0" anchor="t" bIns="75575" lIns="75575" spcFirstLastPara="1" rIns="75575" wrap="square" tIns="75575">
            <a:noAutofit/>
          </a:bodyPr>
          <a:lstStyle/>
          <a:p>
            <a:pPr indent="0" lvl="0" marL="0" rtl="0" algn="r">
              <a:spcBef>
                <a:spcPts val="0"/>
              </a:spcBef>
              <a:spcAft>
                <a:spcPts val="0"/>
              </a:spcAft>
              <a:buNone/>
            </a:pPr>
            <a:r>
              <a:rPr b="1" lang="es" sz="1200">
                <a:solidFill>
                  <a:srgbClr val="A4DB3B"/>
                </a:solidFill>
                <a:latin typeface="Montserrat"/>
                <a:ea typeface="Montserrat"/>
                <a:cs typeface="Montserrat"/>
                <a:sym typeface="Montserrat"/>
              </a:rPr>
              <a:t>Psicólogos </a:t>
            </a:r>
            <a:r>
              <a:rPr lang="es" sz="1000">
                <a:solidFill>
                  <a:srgbClr val="A4DB3B"/>
                </a:solidFill>
                <a:latin typeface="Montserrat"/>
                <a:ea typeface="Montserrat"/>
                <a:cs typeface="Montserrat"/>
                <a:sym typeface="Montserrat"/>
              </a:rPr>
              <a:t>con estudios universitarios</a:t>
            </a:r>
            <a:endParaRPr sz="1000">
              <a:solidFill>
                <a:srgbClr val="A4DB3B"/>
              </a:solidFill>
              <a:latin typeface="Montserrat"/>
              <a:ea typeface="Montserrat"/>
              <a:cs typeface="Montserrat"/>
              <a:sym typeface="Montserrat"/>
            </a:endParaRPr>
          </a:p>
        </p:txBody>
      </p:sp>
      <p:sp>
        <p:nvSpPr>
          <p:cNvPr id="1080" name="Google Shape;1080;p76"/>
          <p:cNvSpPr txBox="1"/>
          <p:nvPr/>
        </p:nvSpPr>
        <p:spPr>
          <a:xfrm>
            <a:off x="4639214" y="2180860"/>
            <a:ext cx="1591200" cy="5580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200">
                <a:solidFill>
                  <a:srgbClr val="414140"/>
                </a:solidFill>
                <a:latin typeface="Montserrat"/>
                <a:ea typeface="Montserrat"/>
                <a:cs typeface="Montserrat"/>
                <a:sym typeface="Montserrat"/>
              </a:rPr>
              <a:t>Trabajadores sociales </a:t>
            </a:r>
            <a:endParaRPr b="1" sz="1200">
              <a:solidFill>
                <a:srgbClr val="414140"/>
              </a:solidFill>
              <a:latin typeface="Montserrat"/>
              <a:ea typeface="Montserrat"/>
              <a:cs typeface="Montserrat"/>
              <a:sym typeface="Montserrat"/>
            </a:endParaRPr>
          </a:p>
          <a:p>
            <a:pPr indent="0" lvl="0" marL="0" rtl="0" algn="l">
              <a:spcBef>
                <a:spcPts val="0"/>
              </a:spcBef>
              <a:spcAft>
                <a:spcPts val="0"/>
              </a:spcAft>
              <a:buNone/>
            </a:pPr>
            <a:r>
              <a:rPr lang="es" sz="1000">
                <a:solidFill>
                  <a:srgbClr val="414140"/>
                </a:solidFill>
                <a:latin typeface="Montserrat"/>
                <a:ea typeface="Montserrat"/>
                <a:cs typeface="Montserrat"/>
                <a:sym typeface="Montserrat"/>
              </a:rPr>
              <a:t>con estudios universitarios</a:t>
            </a:r>
            <a:endParaRPr sz="1000">
              <a:solidFill>
                <a:srgbClr val="414140"/>
              </a:solidFill>
              <a:latin typeface="Montserrat"/>
              <a:ea typeface="Montserrat"/>
              <a:cs typeface="Montserrat"/>
              <a:sym typeface="Montserrat"/>
            </a:endParaRPr>
          </a:p>
        </p:txBody>
      </p:sp>
      <p:sp>
        <p:nvSpPr>
          <p:cNvPr id="1081" name="Google Shape;1081;p76"/>
          <p:cNvSpPr txBox="1"/>
          <p:nvPr/>
        </p:nvSpPr>
        <p:spPr>
          <a:xfrm>
            <a:off x="561785" y="4323879"/>
            <a:ext cx="2535900" cy="4506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900">
                <a:solidFill>
                  <a:srgbClr val="414140"/>
                </a:solidFill>
                <a:latin typeface="Montserrat"/>
                <a:ea typeface="Montserrat"/>
                <a:cs typeface="Montserrat"/>
                <a:sym typeface="Montserrat"/>
              </a:rPr>
              <a:t>La mayoría tiene un sueldo que va desde</a:t>
            </a:r>
            <a:r>
              <a:rPr b="1" lang="es" sz="900">
                <a:solidFill>
                  <a:srgbClr val="4FC9A3"/>
                </a:solidFill>
                <a:latin typeface="Montserrat"/>
                <a:ea typeface="Montserrat"/>
                <a:cs typeface="Montserrat"/>
                <a:sym typeface="Montserrat"/>
              </a:rPr>
              <a:t> 1.000.000 a 1.200.000.</a:t>
            </a:r>
            <a:endParaRPr sz="900">
              <a:solidFill>
                <a:srgbClr val="4FC9A3"/>
              </a:solidFill>
              <a:latin typeface="Montserrat"/>
              <a:ea typeface="Montserrat"/>
              <a:cs typeface="Montserrat"/>
              <a:sym typeface="Montserrat"/>
            </a:endParaRPr>
          </a:p>
        </p:txBody>
      </p:sp>
      <p:sp>
        <p:nvSpPr>
          <p:cNvPr id="1082" name="Google Shape;1082;p76"/>
          <p:cNvSpPr txBox="1"/>
          <p:nvPr/>
        </p:nvSpPr>
        <p:spPr>
          <a:xfrm>
            <a:off x="3477975" y="3116483"/>
            <a:ext cx="924900" cy="42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2900">
                <a:solidFill>
                  <a:srgbClr val="A4DB3B"/>
                </a:solidFill>
                <a:latin typeface="Bitter"/>
                <a:ea typeface="Bitter"/>
                <a:cs typeface="Bitter"/>
                <a:sym typeface="Bitter"/>
              </a:rPr>
              <a:t>31</a:t>
            </a:r>
            <a:endParaRPr b="1" sz="900">
              <a:solidFill>
                <a:srgbClr val="A4DB3B"/>
              </a:solidFill>
              <a:latin typeface="Bitter"/>
              <a:ea typeface="Bitter"/>
              <a:cs typeface="Bitter"/>
              <a:sym typeface="Bitter"/>
            </a:endParaRPr>
          </a:p>
        </p:txBody>
      </p:sp>
      <p:sp>
        <p:nvSpPr>
          <p:cNvPr id="1083" name="Google Shape;1083;p76"/>
          <p:cNvSpPr txBox="1"/>
          <p:nvPr/>
        </p:nvSpPr>
        <p:spPr>
          <a:xfrm>
            <a:off x="3425303" y="3023347"/>
            <a:ext cx="1056000" cy="1554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Edad promedio </a:t>
            </a:r>
            <a:endParaRPr b="1" sz="800">
              <a:solidFill>
                <a:srgbClr val="414140"/>
              </a:solidFill>
              <a:latin typeface="Montserrat"/>
              <a:ea typeface="Montserrat"/>
              <a:cs typeface="Montserrat"/>
              <a:sym typeface="Montserrat"/>
            </a:endParaRPr>
          </a:p>
        </p:txBody>
      </p:sp>
      <p:cxnSp>
        <p:nvCxnSpPr>
          <p:cNvPr id="1084" name="Google Shape;1084;p76"/>
          <p:cNvCxnSpPr/>
          <p:nvPr/>
        </p:nvCxnSpPr>
        <p:spPr>
          <a:xfrm rot="10800000">
            <a:off x="3477848" y="3754384"/>
            <a:ext cx="924900" cy="0"/>
          </a:xfrm>
          <a:prstGeom prst="straightConnector1">
            <a:avLst/>
          </a:prstGeom>
          <a:noFill/>
          <a:ln cap="flat" cmpd="sng" w="28575">
            <a:solidFill>
              <a:srgbClr val="A4DB3B"/>
            </a:solidFill>
            <a:prstDash val="solid"/>
            <a:round/>
            <a:headEnd len="med" w="med" type="none"/>
            <a:tailEnd len="med" w="med" type="none"/>
          </a:ln>
        </p:spPr>
      </p:cxnSp>
      <p:sp>
        <p:nvSpPr>
          <p:cNvPr id="1085" name="Google Shape;1085;p76"/>
          <p:cNvSpPr txBox="1"/>
          <p:nvPr/>
        </p:nvSpPr>
        <p:spPr>
          <a:xfrm>
            <a:off x="3530317" y="3476926"/>
            <a:ext cx="845700" cy="15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900">
                <a:solidFill>
                  <a:srgbClr val="A4DB3B"/>
                </a:solidFill>
                <a:latin typeface="Bitter"/>
                <a:ea typeface="Bitter"/>
                <a:cs typeface="Bitter"/>
                <a:sym typeface="Bitter"/>
              </a:rPr>
              <a:t>años</a:t>
            </a:r>
            <a:endParaRPr sz="1200">
              <a:solidFill>
                <a:srgbClr val="A4DB3B"/>
              </a:solidFill>
              <a:latin typeface="Bitter"/>
              <a:ea typeface="Bitter"/>
              <a:cs typeface="Bitter"/>
              <a:sym typeface="Bitter"/>
            </a:endParaRPr>
          </a:p>
        </p:txBody>
      </p:sp>
      <p:sp>
        <p:nvSpPr>
          <p:cNvPr id="1086" name="Google Shape;1086;p76"/>
          <p:cNvSpPr txBox="1"/>
          <p:nvPr/>
        </p:nvSpPr>
        <p:spPr>
          <a:xfrm>
            <a:off x="4666810" y="3116483"/>
            <a:ext cx="924900" cy="42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2900">
                <a:solidFill>
                  <a:srgbClr val="A4DB3B"/>
                </a:solidFill>
                <a:latin typeface="Bitter"/>
                <a:ea typeface="Bitter"/>
                <a:cs typeface="Bitter"/>
                <a:sym typeface="Bitter"/>
              </a:rPr>
              <a:t>2.5</a:t>
            </a:r>
            <a:endParaRPr b="1" sz="900">
              <a:solidFill>
                <a:srgbClr val="A4DB3B"/>
              </a:solidFill>
              <a:latin typeface="Bitter"/>
              <a:ea typeface="Bitter"/>
              <a:cs typeface="Bitter"/>
              <a:sym typeface="Bitter"/>
            </a:endParaRPr>
          </a:p>
        </p:txBody>
      </p:sp>
      <p:sp>
        <p:nvSpPr>
          <p:cNvPr id="1087" name="Google Shape;1087;p76"/>
          <p:cNvSpPr txBox="1"/>
          <p:nvPr/>
        </p:nvSpPr>
        <p:spPr>
          <a:xfrm>
            <a:off x="4473960" y="2999571"/>
            <a:ext cx="1400100" cy="2061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Experiencia promedio</a:t>
            </a:r>
            <a:endParaRPr b="1" sz="800">
              <a:solidFill>
                <a:srgbClr val="414140"/>
              </a:solidFill>
              <a:latin typeface="Montserrat"/>
              <a:ea typeface="Montserrat"/>
              <a:cs typeface="Montserrat"/>
              <a:sym typeface="Montserrat"/>
            </a:endParaRPr>
          </a:p>
        </p:txBody>
      </p:sp>
      <p:sp>
        <p:nvSpPr>
          <p:cNvPr id="1088" name="Google Shape;1088;p76"/>
          <p:cNvSpPr txBox="1"/>
          <p:nvPr/>
        </p:nvSpPr>
        <p:spPr>
          <a:xfrm>
            <a:off x="4542983" y="3756144"/>
            <a:ext cx="1164300" cy="3807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es" sz="800">
                <a:solidFill>
                  <a:srgbClr val="414140"/>
                </a:solidFill>
                <a:latin typeface="Montserrat"/>
                <a:ea typeface="Montserrat"/>
                <a:cs typeface="Montserrat"/>
                <a:sym typeface="Montserrat"/>
              </a:rPr>
              <a:t>Experiencia en el cargo o cargos similares.</a:t>
            </a:r>
            <a:endParaRPr sz="800">
              <a:solidFill>
                <a:srgbClr val="414140"/>
              </a:solidFill>
              <a:latin typeface="Montserrat"/>
              <a:ea typeface="Montserrat"/>
              <a:cs typeface="Montserrat"/>
              <a:sym typeface="Montserrat"/>
            </a:endParaRPr>
          </a:p>
        </p:txBody>
      </p:sp>
      <p:cxnSp>
        <p:nvCxnSpPr>
          <p:cNvPr id="1089" name="Google Shape;1089;p76"/>
          <p:cNvCxnSpPr/>
          <p:nvPr/>
        </p:nvCxnSpPr>
        <p:spPr>
          <a:xfrm rot="10800000">
            <a:off x="4693555" y="3759747"/>
            <a:ext cx="924900" cy="0"/>
          </a:xfrm>
          <a:prstGeom prst="straightConnector1">
            <a:avLst/>
          </a:prstGeom>
          <a:noFill/>
          <a:ln cap="flat" cmpd="sng" w="28575">
            <a:solidFill>
              <a:srgbClr val="A4DB3B"/>
            </a:solidFill>
            <a:prstDash val="solid"/>
            <a:round/>
            <a:headEnd len="med" w="med" type="none"/>
            <a:tailEnd len="med" w="med" type="none"/>
          </a:ln>
        </p:spPr>
      </p:cxnSp>
      <p:sp>
        <p:nvSpPr>
          <p:cNvPr id="1090" name="Google Shape;1090;p76"/>
          <p:cNvSpPr txBox="1"/>
          <p:nvPr/>
        </p:nvSpPr>
        <p:spPr>
          <a:xfrm>
            <a:off x="4676652" y="3476926"/>
            <a:ext cx="845700" cy="15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900">
                <a:solidFill>
                  <a:srgbClr val="A4DB3B"/>
                </a:solidFill>
                <a:latin typeface="Bitter"/>
                <a:ea typeface="Bitter"/>
                <a:cs typeface="Bitter"/>
                <a:sym typeface="Bitter"/>
              </a:rPr>
              <a:t>años</a:t>
            </a:r>
            <a:endParaRPr sz="1200">
              <a:solidFill>
                <a:srgbClr val="A4DB3B"/>
              </a:solidFill>
              <a:latin typeface="Bitter"/>
              <a:ea typeface="Bitter"/>
              <a:cs typeface="Bitter"/>
              <a:sym typeface="Bitter"/>
            </a:endParaRPr>
          </a:p>
        </p:txBody>
      </p:sp>
      <p:sp>
        <p:nvSpPr>
          <p:cNvPr id="1091" name="Google Shape;1091;p76"/>
          <p:cNvSpPr txBox="1"/>
          <p:nvPr/>
        </p:nvSpPr>
        <p:spPr>
          <a:xfrm>
            <a:off x="3275743" y="4326217"/>
            <a:ext cx="2535900" cy="4506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900">
                <a:solidFill>
                  <a:srgbClr val="414140"/>
                </a:solidFill>
                <a:latin typeface="Montserrat"/>
                <a:ea typeface="Montserrat"/>
                <a:cs typeface="Montserrat"/>
                <a:sym typeface="Montserrat"/>
              </a:rPr>
              <a:t>La mayoría tiene un sueldo que va desde </a:t>
            </a:r>
            <a:r>
              <a:rPr b="1" lang="es" sz="900">
                <a:solidFill>
                  <a:srgbClr val="A4DB3B"/>
                </a:solidFill>
                <a:latin typeface="Montserrat"/>
                <a:ea typeface="Montserrat"/>
                <a:cs typeface="Montserrat"/>
                <a:sym typeface="Montserrat"/>
              </a:rPr>
              <a:t>700.000 a 1.200.000.</a:t>
            </a:r>
            <a:endParaRPr sz="900">
              <a:solidFill>
                <a:srgbClr val="A4DB3B"/>
              </a:solidFill>
              <a:latin typeface="Montserrat"/>
              <a:ea typeface="Montserrat"/>
              <a:cs typeface="Montserrat"/>
              <a:sym typeface="Montserrat"/>
            </a:endParaRPr>
          </a:p>
        </p:txBody>
      </p:sp>
      <p:sp>
        <p:nvSpPr>
          <p:cNvPr id="1092" name="Google Shape;1092;p76"/>
          <p:cNvSpPr txBox="1"/>
          <p:nvPr/>
        </p:nvSpPr>
        <p:spPr>
          <a:xfrm>
            <a:off x="6228058" y="3116483"/>
            <a:ext cx="924900" cy="42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2900">
                <a:solidFill>
                  <a:srgbClr val="337F6E"/>
                </a:solidFill>
                <a:latin typeface="Helvetica Neue"/>
                <a:ea typeface="Helvetica Neue"/>
                <a:cs typeface="Helvetica Neue"/>
                <a:sym typeface="Helvetica Neue"/>
              </a:rPr>
              <a:t>40</a:t>
            </a:r>
            <a:endParaRPr b="1" sz="900">
              <a:solidFill>
                <a:srgbClr val="337F6E"/>
              </a:solidFill>
              <a:latin typeface="Helvetica Neue"/>
              <a:ea typeface="Helvetica Neue"/>
              <a:cs typeface="Helvetica Neue"/>
              <a:sym typeface="Helvetica Neue"/>
            </a:endParaRPr>
          </a:p>
        </p:txBody>
      </p:sp>
      <p:sp>
        <p:nvSpPr>
          <p:cNvPr id="1093" name="Google Shape;1093;p76"/>
          <p:cNvSpPr txBox="1"/>
          <p:nvPr/>
        </p:nvSpPr>
        <p:spPr>
          <a:xfrm>
            <a:off x="6175387" y="3023347"/>
            <a:ext cx="1056000" cy="1554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Edad promedio </a:t>
            </a:r>
            <a:endParaRPr b="1" sz="800">
              <a:solidFill>
                <a:srgbClr val="414140"/>
              </a:solidFill>
              <a:latin typeface="Montserrat"/>
              <a:ea typeface="Montserrat"/>
              <a:cs typeface="Montserrat"/>
              <a:sym typeface="Montserrat"/>
            </a:endParaRPr>
          </a:p>
        </p:txBody>
      </p:sp>
      <p:cxnSp>
        <p:nvCxnSpPr>
          <p:cNvPr id="1094" name="Google Shape;1094;p76"/>
          <p:cNvCxnSpPr/>
          <p:nvPr/>
        </p:nvCxnSpPr>
        <p:spPr>
          <a:xfrm rot="10800000">
            <a:off x="6227931" y="3759797"/>
            <a:ext cx="924900" cy="0"/>
          </a:xfrm>
          <a:prstGeom prst="straightConnector1">
            <a:avLst/>
          </a:prstGeom>
          <a:noFill/>
          <a:ln cap="flat" cmpd="sng" w="28575">
            <a:solidFill>
              <a:srgbClr val="337F6E"/>
            </a:solidFill>
            <a:prstDash val="solid"/>
            <a:round/>
            <a:headEnd len="med" w="med" type="none"/>
            <a:tailEnd len="med" w="med" type="none"/>
          </a:ln>
        </p:spPr>
      </p:cxnSp>
      <p:sp>
        <p:nvSpPr>
          <p:cNvPr id="1095" name="Google Shape;1095;p76"/>
          <p:cNvSpPr txBox="1"/>
          <p:nvPr/>
        </p:nvSpPr>
        <p:spPr>
          <a:xfrm>
            <a:off x="6050966" y="3756144"/>
            <a:ext cx="1265700" cy="3807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es" sz="800">
                <a:solidFill>
                  <a:srgbClr val="414140"/>
                </a:solidFill>
                <a:latin typeface="Montserrat"/>
                <a:ea typeface="Montserrat"/>
                <a:cs typeface="Montserrat"/>
                <a:sym typeface="Montserrat"/>
              </a:rPr>
              <a:t>Distribución amplia desde los 26 a más de 51 años.</a:t>
            </a:r>
            <a:endParaRPr sz="800">
              <a:solidFill>
                <a:srgbClr val="414140"/>
              </a:solidFill>
              <a:latin typeface="Montserrat"/>
              <a:ea typeface="Montserrat"/>
              <a:cs typeface="Montserrat"/>
              <a:sym typeface="Montserrat"/>
            </a:endParaRPr>
          </a:p>
        </p:txBody>
      </p:sp>
      <p:sp>
        <p:nvSpPr>
          <p:cNvPr id="1096" name="Google Shape;1096;p76"/>
          <p:cNvSpPr txBox="1"/>
          <p:nvPr/>
        </p:nvSpPr>
        <p:spPr>
          <a:xfrm>
            <a:off x="6280401" y="3476926"/>
            <a:ext cx="845700" cy="15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900">
                <a:solidFill>
                  <a:srgbClr val="337F6E"/>
                </a:solidFill>
                <a:latin typeface="Bitter"/>
                <a:ea typeface="Bitter"/>
                <a:cs typeface="Bitter"/>
                <a:sym typeface="Bitter"/>
              </a:rPr>
              <a:t>años</a:t>
            </a:r>
            <a:endParaRPr sz="1200">
              <a:solidFill>
                <a:srgbClr val="337F6E"/>
              </a:solidFill>
              <a:latin typeface="Bitter"/>
              <a:ea typeface="Bitter"/>
              <a:cs typeface="Bitter"/>
              <a:sym typeface="Bitter"/>
            </a:endParaRPr>
          </a:p>
        </p:txBody>
      </p:sp>
      <p:cxnSp>
        <p:nvCxnSpPr>
          <p:cNvPr id="1097" name="Google Shape;1097;p76"/>
          <p:cNvCxnSpPr/>
          <p:nvPr/>
        </p:nvCxnSpPr>
        <p:spPr>
          <a:xfrm>
            <a:off x="7229900" y="2105583"/>
            <a:ext cx="0" cy="680400"/>
          </a:xfrm>
          <a:prstGeom prst="straightConnector1">
            <a:avLst/>
          </a:prstGeom>
          <a:noFill/>
          <a:ln cap="flat" cmpd="sng" w="76200">
            <a:solidFill>
              <a:srgbClr val="337F6E"/>
            </a:solidFill>
            <a:prstDash val="solid"/>
            <a:round/>
            <a:headEnd len="med" w="med" type="none"/>
            <a:tailEnd len="med" w="med" type="none"/>
          </a:ln>
        </p:spPr>
      </p:cxnSp>
      <p:sp>
        <p:nvSpPr>
          <p:cNvPr id="1098" name="Google Shape;1098;p76"/>
          <p:cNvSpPr txBox="1"/>
          <p:nvPr/>
        </p:nvSpPr>
        <p:spPr>
          <a:xfrm>
            <a:off x="6135252" y="2156650"/>
            <a:ext cx="1096800" cy="5580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3000">
                <a:solidFill>
                  <a:srgbClr val="337F6E"/>
                </a:solidFill>
                <a:latin typeface="Bitter"/>
                <a:ea typeface="Bitter"/>
                <a:cs typeface="Bitter"/>
                <a:sym typeface="Bitter"/>
              </a:rPr>
              <a:t>48%</a:t>
            </a:r>
            <a:r>
              <a:rPr b="1" lang="es" sz="3000">
                <a:solidFill>
                  <a:srgbClr val="337F6E"/>
                </a:solidFill>
                <a:latin typeface="Bitter"/>
                <a:ea typeface="Bitter"/>
                <a:cs typeface="Bitter"/>
                <a:sym typeface="Bitter"/>
              </a:rPr>
              <a:t> </a:t>
            </a:r>
            <a:endParaRPr b="1" sz="3000">
              <a:solidFill>
                <a:srgbClr val="337F6E"/>
              </a:solidFill>
              <a:latin typeface="Bitter"/>
              <a:ea typeface="Bitter"/>
              <a:cs typeface="Bitter"/>
              <a:sym typeface="Bitter"/>
            </a:endParaRPr>
          </a:p>
        </p:txBody>
      </p:sp>
      <p:sp>
        <p:nvSpPr>
          <p:cNvPr id="1099" name="Google Shape;1099;p76"/>
          <p:cNvSpPr txBox="1"/>
          <p:nvPr/>
        </p:nvSpPr>
        <p:spPr>
          <a:xfrm>
            <a:off x="7311085" y="2052437"/>
            <a:ext cx="1265700" cy="680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100">
                <a:solidFill>
                  <a:srgbClr val="414140"/>
                </a:solidFill>
                <a:latin typeface="Montserrat"/>
                <a:ea typeface="Montserrat"/>
                <a:cs typeface="Montserrat"/>
                <a:sym typeface="Montserrat"/>
              </a:rPr>
              <a:t>Posee educación medio y/o básica</a:t>
            </a:r>
            <a:endParaRPr sz="1100">
              <a:solidFill>
                <a:srgbClr val="414140"/>
              </a:solidFill>
              <a:latin typeface="Montserrat"/>
              <a:ea typeface="Montserrat"/>
              <a:cs typeface="Montserrat"/>
              <a:sym typeface="Montserrat"/>
            </a:endParaRPr>
          </a:p>
        </p:txBody>
      </p:sp>
      <p:sp>
        <p:nvSpPr>
          <p:cNvPr id="1100" name="Google Shape;1100;p76"/>
          <p:cNvSpPr txBox="1"/>
          <p:nvPr/>
        </p:nvSpPr>
        <p:spPr>
          <a:xfrm>
            <a:off x="7529341" y="3116483"/>
            <a:ext cx="924900" cy="42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2900">
                <a:solidFill>
                  <a:srgbClr val="337F6E"/>
                </a:solidFill>
                <a:latin typeface="Helvetica Neue"/>
                <a:ea typeface="Helvetica Neue"/>
                <a:cs typeface="Helvetica Neue"/>
                <a:sym typeface="Helvetica Neue"/>
              </a:rPr>
              <a:t>5</a:t>
            </a:r>
            <a:endParaRPr b="1" sz="900">
              <a:solidFill>
                <a:srgbClr val="337F6E"/>
              </a:solidFill>
              <a:latin typeface="Helvetica Neue"/>
              <a:ea typeface="Helvetica Neue"/>
              <a:cs typeface="Helvetica Neue"/>
              <a:sym typeface="Helvetica Neue"/>
            </a:endParaRPr>
          </a:p>
        </p:txBody>
      </p:sp>
      <p:sp>
        <p:nvSpPr>
          <p:cNvPr id="1101" name="Google Shape;1101;p76"/>
          <p:cNvSpPr txBox="1"/>
          <p:nvPr/>
        </p:nvSpPr>
        <p:spPr>
          <a:xfrm>
            <a:off x="7336491" y="2999571"/>
            <a:ext cx="1400100" cy="2061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Experiencia promedio</a:t>
            </a:r>
            <a:endParaRPr b="1" sz="800">
              <a:solidFill>
                <a:srgbClr val="414140"/>
              </a:solidFill>
              <a:latin typeface="Montserrat"/>
              <a:ea typeface="Montserrat"/>
              <a:cs typeface="Montserrat"/>
              <a:sym typeface="Montserrat"/>
            </a:endParaRPr>
          </a:p>
        </p:txBody>
      </p:sp>
      <p:sp>
        <p:nvSpPr>
          <p:cNvPr id="1102" name="Google Shape;1102;p76"/>
          <p:cNvSpPr txBox="1"/>
          <p:nvPr/>
        </p:nvSpPr>
        <p:spPr>
          <a:xfrm>
            <a:off x="7405514" y="3756144"/>
            <a:ext cx="1164300" cy="3807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es" sz="800">
                <a:solidFill>
                  <a:srgbClr val="414140"/>
                </a:solidFill>
                <a:latin typeface="Montserrat"/>
                <a:ea typeface="Montserrat"/>
                <a:cs typeface="Montserrat"/>
                <a:sym typeface="Montserrat"/>
              </a:rPr>
              <a:t>Experiencia en el cargo o cargos similares.</a:t>
            </a:r>
            <a:endParaRPr sz="800">
              <a:solidFill>
                <a:srgbClr val="414140"/>
              </a:solidFill>
              <a:latin typeface="Montserrat"/>
              <a:ea typeface="Montserrat"/>
              <a:cs typeface="Montserrat"/>
              <a:sym typeface="Montserrat"/>
            </a:endParaRPr>
          </a:p>
        </p:txBody>
      </p:sp>
      <p:cxnSp>
        <p:nvCxnSpPr>
          <p:cNvPr id="1103" name="Google Shape;1103;p76"/>
          <p:cNvCxnSpPr/>
          <p:nvPr/>
        </p:nvCxnSpPr>
        <p:spPr>
          <a:xfrm rot="10800000">
            <a:off x="7556086" y="3765824"/>
            <a:ext cx="924900" cy="0"/>
          </a:xfrm>
          <a:prstGeom prst="straightConnector1">
            <a:avLst/>
          </a:prstGeom>
          <a:noFill/>
          <a:ln cap="flat" cmpd="sng" w="28575">
            <a:solidFill>
              <a:srgbClr val="337F6E"/>
            </a:solidFill>
            <a:prstDash val="solid"/>
            <a:round/>
            <a:headEnd len="med" w="med" type="none"/>
            <a:tailEnd len="med" w="med" type="none"/>
          </a:ln>
        </p:spPr>
      </p:cxnSp>
      <p:sp>
        <p:nvSpPr>
          <p:cNvPr id="1104" name="Google Shape;1104;p76"/>
          <p:cNvSpPr txBox="1"/>
          <p:nvPr/>
        </p:nvSpPr>
        <p:spPr>
          <a:xfrm>
            <a:off x="7539183" y="3476926"/>
            <a:ext cx="845700" cy="15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900">
                <a:solidFill>
                  <a:srgbClr val="337F6E"/>
                </a:solidFill>
                <a:latin typeface="Bitter"/>
                <a:ea typeface="Bitter"/>
                <a:cs typeface="Bitter"/>
                <a:sym typeface="Bitter"/>
              </a:rPr>
              <a:t>años</a:t>
            </a:r>
            <a:endParaRPr sz="1200">
              <a:solidFill>
                <a:srgbClr val="337F6E"/>
              </a:solidFill>
              <a:latin typeface="Bitter"/>
              <a:ea typeface="Bitter"/>
              <a:cs typeface="Bitter"/>
              <a:sym typeface="Bitter"/>
            </a:endParaRPr>
          </a:p>
        </p:txBody>
      </p:sp>
      <p:sp>
        <p:nvSpPr>
          <p:cNvPr id="1105" name="Google Shape;1105;p76"/>
          <p:cNvSpPr txBox="1"/>
          <p:nvPr/>
        </p:nvSpPr>
        <p:spPr>
          <a:xfrm>
            <a:off x="6080222" y="4308671"/>
            <a:ext cx="2535900" cy="4506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900">
                <a:solidFill>
                  <a:srgbClr val="414140"/>
                </a:solidFill>
                <a:latin typeface="Montserrat"/>
                <a:ea typeface="Montserrat"/>
                <a:cs typeface="Montserrat"/>
                <a:sym typeface="Montserrat"/>
              </a:rPr>
              <a:t>La mayoría tiene un sueldo que va desde </a:t>
            </a:r>
            <a:r>
              <a:rPr b="1" lang="es" sz="900">
                <a:solidFill>
                  <a:srgbClr val="337F6E"/>
                </a:solidFill>
                <a:latin typeface="Montserrat"/>
                <a:ea typeface="Montserrat"/>
                <a:cs typeface="Montserrat"/>
                <a:sym typeface="Montserrat"/>
              </a:rPr>
              <a:t>300.000 a 600.000.</a:t>
            </a:r>
            <a:endParaRPr sz="900">
              <a:solidFill>
                <a:srgbClr val="337F6E"/>
              </a:solidFill>
              <a:latin typeface="Montserrat"/>
              <a:ea typeface="Montserrat"/>
              <a:cs typeface="Montserrat"/>
              <a:sym typeface="Montserrat"/>
            </a:endParaRPr>
          </a:p>
        </p:txBody>
      </p:sp>
      <p:sp>
        <p:nvSpPr>
          <p:cNvPr id="1106" name="Google Shape;1106;p76"/>
          <p:cNvSpPr txBox="1"/>
          <p:nvPr/>
        </p:nvSpPr>
        <p:spPr>
          <a:xfrm>
            <a:off x="6082676" y="305300"/>
            <a:ext cx="2190600" cy="30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sz="600">
                <a:solidFill>
                  <a:srgbClr val="888888"/>
                </a:solidFill>
                <a:latin typeface="Montserrat"/>
                <a:ea typeface="Montserrat"/>
                <a:cs typeface="Montserrat"/>
                <a:sym typeface="Montserrat"/>
              </a:rPr>
              <a:t>Fuente: Elaboración propia a partir de datos Sename 2019 e información recabada en Encuesta de Necesidades de Capacitación de Trabajadores/as de Residencias de NNA, 2019</a:t>
            </a:r>
            <a:endParaRPr sz="600">
              <a:solidFill>
                <a:srgbClr val="888888"/>
              </a:solidFill>
              <a:latin typeface="Montserrat"/>
              <a:ea typeface="Montserrat"/>
              <a:cs typeface="Montserrat"/>
              <a:sym typeface="Montserrat"/>
            </a:endParaRPr>
          </a:p>
        </p:txBody>
      </p:sp>
      <p:sp>
        <p:nvSpPr>
          <p:cNvPr id="1107" name="Google Shape;1107;p76"/>
          <p:cNvSpPr/>
          <p:nvPr/>
        </p:nvSpPr>
        <p:spPr>
          <a:xfrm>
            <a:off x="597378" y="1188155"/>
            <a:ext cx="2427000" cy="744900"/>
          </a:xfrm>
          <a:prstGeom prst="rect">
            <a:avLst/>
          </a:prstGeom>
          <a:solidFill>
            <a:srgbClr val="4FC9A3"/>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2800">
                <a:solidFill>
                  <a:srgbClr val="FFFFFF"/>
                </a:solidFill>
                <a:latin typeface="Bitter"/>
                <a:ea typeface="Bitter"/>
                <a:cs typeface="Bitter"/>
                <a:sym typeface="Bitter"/>
              </a:rPr>
              <a:t>92%</a:t>
            </a:r>
            <a:endParaRPr b="1" sz="2800">
              <a:solidFill>
                <a:srgbClr val="FFFFFF"/>
              </a:solidFill>
              <a:latin typeface="Bitter"/>
              <a:ea typeface="Bitter"/>
              <a:cs typeface="Bitter"/>
              <a:sym typeface="Bitter"/>
            </a:endParaRPr>
          </a:p>
          <a:p>
            <a:pPr indent="0" lvl="0" marL="0" rtl="0" algn="ctr">
              <a:spcBef>
                <a:spcPts val="0"/>
              </a:spcBef>
              <a:spcAft>
                <a:spcPts val="0"/>
              </a:spcAft>
              <a:buNone/>
            </a:pPr>
            <a:r>
              <a:rPr lang="es" sz="1100">
                <a:solidFill>
                  <a:srgbClr val="FFFFFF"/>
                </a:solidFill>
                <a:latin typeface="Bitter"/>
                <a:ea typeface="Bitter"/>
                <a:cs typeface="Bitter"/>
                <a:sym typeface="Bitter"/>
              </a:rPr>
              <a:t>son mujeres</a:t>
            </a:r>
            <a:endParaRPr sz="1100">
              <a:solidFill>
                <a:srgbClr val="FFFFFF"/>
              </a:solidFill>
              <a:latin typeface="Bitter"/>
              <a:ea typeface="Bitter"/>
              <a:cs typeface="Bitter"/>
              <a:sym typeface="Bitter"/>
            </a:endParaRPr>
          </a:p>
        </p:txBody>
      </p:sp>
      <p:sp>
        <p:nvSpPr>
          <p:cNvPr id="1108" name="Google Shape;1108;p76"/>
          <p:cNvSpPr/>
          <p:nvPr/>
        </p:nvSpPr>
        <p:spPr>
          <a:xfrm>
            <a:off x="3293502" y="1184592"/>
            <a:ext cx="2427000" cy="744900"/>
          </a:xfrm>
          <a:prstGeom prst="rect">
            <a:avLst/>
          </a:prstGeom>
          <a:solidFill>
            <a:srgbClr val="A4DB3B"/>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2800">
                <a:solidFill>
                  <a:srgbClr val="FFFFFF"/>
                </a:solidFill>
                <a:latin typeface="Bitter"/>
                <a:ea typeface="Bitter"/>
                <a:cs typeface="Bitter"/>
                <a:sym typeface="Bitter"/>
              </a:rPr>
              <a:t>83</a:t>
            </a:r>
            <a:r>
              <a:rPr b="1" lang="es" sz="2800">
                <a:solidFill>
                  <a:srgbClr val="FFFFFF"/>
                </a:solidFill>
                <a:latin typeface="Bitter"/>
                <a:ea typeface="Bitter"/>
                <a:cs typeface="Bitter"/>
                <a:sym typeface="Bitter"/>
              </a:rPr>
              <a:t>%</a:t>
            </a:r>
            <a:endParaRPr b="1" sz="2800">
              <a:solidFill>
                <a:srgbClr val="FFFFFF"/>
              </a:solidFill>
              <a:latin typeface="Bitter"/>
              <a:ea typeface="Bitter"/>
              <a:cs typeface="Bitter"/>
              <a:sym typeface="Bitter"/>
            </a:endParaRPr>
          </a:p>
          <a:p>
            <a:pPr indent="0" lvl="0" marL="0" rtl="0" algn="ctr">
              <a:spcBef>
                <a:spcPts val="0"/>
              </a:spcBef>
              <a:spcAft>
                <a:spcPts val="0"/>
              </a:spcAft>
              <a:buNone/>
            </a:pPr>
            <a:r>
              <a:rPr lang="es" sz="1100">
                <a:solidFill>
                  <a:srgbClr val="FFFFFF"/>
                </a:solidFill>
                <a:latin typeface="Bitter"/>
                <a:ea typeface="Bitter"/>
                <a:cs typeface="Bitter"/>
                <a:sym typeface="Bitter"/>
              </a:rPr>
              <a:t>son mujeres</a:t>
            </a:r>
            <a:endParaRPr sz="1100">
              <a:solidFill>
                <a:srgbClr val="FFFFFF"/>
              </a:solidFill>
              <a:latin typeface="Bitter"/>
              <a:ea typeface="Bitter"/>
              <a:cs typeface="Bitter"/>
              <a:sym typeface="Bitter"/>
            </a:endParaRPr>
          </a:p>
        </p:txBody>
      </p:sp>
      <p:sp>
        <p:nvSpPr>
          <p:cNvPr id="1109" name="Google Shape;1109;p76"/>
          <p:cNvSpPr/>
          <p:nvPr/>
        </p:nvSpPr>
        <p:spPr>
          <a:xfrm>
            <a:off x="6016403" y="1184592"/>
            <a:ext cx="2427000" cy="744900"/>
          </a:xfrm>
          <a:prstGeom prst="rect">
            <a:avLst/>
          </a:prstGeom>
          <a:solidFill>
            <a:srgbClr val="337F6E"/>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2800">
                <a:solidFill>
                  <a:srgbClr val="FFFFFF"/>
                </a:solidFill>
                <a:latin typeface="Bitter"/>
                <a:ea typeface="Bitter"/>
                <a:cs typeface="Bitter"/>
                <a:sym typeface="Bitter"/>
              </a:rPr>
              <a:t>89%</a:t>
            </a:r>
            <a:endParaRPr b="1" sz="2800">
              <a:solidFill>
                <a:srgbClr val="FFFFFF"/>
              </a:solidFill>
              <a:latin typeface="Bitter"/>
              <a:ea typeface="Bitter"/>
              <a:cs typeface="Bitter"/>
              <a:sym typeface="Bitter"/>
            </a:endParaRPr>
          </a:p>
          <a:p>
            <a:pPr indent="0" lvl="0" marL="0" rtl="0" algn="ctr">
              <a:spcBef>
                <a:spcPts val="0"/>
              </a:spcBef>
              <a:spcAft>
                <a:spcPts val="0"/>
              </a:spcAft>
              <a:buNone/>
            </a:pPr>
            <a:r>
              <a:rPr lang="es" sz="1100">
                <a:solidFill>
                  <a:srgbClr val="FFFFFF"/>
                </a:solidFill>
                <a:latin typeface="Bitter"/>
                <a:ea typeface="Bitter"/>
                <a:cs typeface="Bitter"/>
                <a:sym typeface="Bitter"/>
              </a:rPr>
              <a:t>son mujeres</a:t>
            </a:r>
            <a:endParaRPr sz="1100">
              <a:solidFill>
                <a:srgbClr val="FFFFFF"/>
              </a:solidFill>
              <a:latin typeface="Bitter"/>
              <a:ea typeface="Bitter"/>
              <a:cs typeface="Bitter"/>
              <a:sym typeface="Bitter"/>
            </a:endParaRPr>
          </a:p>
        </p:txBody>
      </p:sp>
      <p:sp>
        <p:nvSpPr>
          <p:cNvPr id="1110" name="Google Shape;1110;p76"/>
          <p:cNvSpPr txBox="1"/>
          <p:nvPr/>
        </p:nvSpPr>
        <p:spPr>
          <a:xfrm>
            <a:off x="3303008" y="1947965"/>
            <a:ext cx="2263200" cy="155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lang="es" sz="700">
                <a:solidFill>
                  <a:srgbClr val="414140"/>
                </a:solidFill>
                <a:latin typeface="Helvetica Neue"/>
                <a:ea typeface="Helvetica Neue"/>
                <a:cs typeface="Helvetica Neue"/>
                <a:sym typeface="Helvetica Neue"/>
              </a:rPr>
              <a:t>En un 99%</a:t>
            </a:r>
            <a:endParaRPr sz="1200">
              <a:solidFill>
                <a:srgbClr val="414140"/>
              </a:solidFill>
            </a:endParaRPr>
          </a:p>
          <a:p>
            <a:pPr indent="0" lvl="0" marL="0" rtl="0" algn="l">
              <a:spcBef>
                <a:spcPts val="0"/>
              </a:spcBef>
              <a:spcAft>
                <a:spcPts val="0"/>
              </a:spcAft>
              <a:buNone/>
            </a:pPr>
            <a:r>
              <a:rPr b="1" lang="es" sz="900">
                <a:solidFill>
                  <a:srgbClr val="414140"/>
                </a:solidFill>
                <a:latin typeface="Montserrat"/>
                <a:ea typeface="Montserrat"/>
                <a:cs typeface="Montserrat"/>
                <a:sym typeface="Montserrat"/>
              </a:rPr>
              <a:t>Se compone por:</a:t>
            </a:r>
            <a:endParaRPr b="1" sz="1300">
              <a:solidFill>
                <a:srgbClr val="414140"/>
              </a:solidFill>
              <a:latin typeface="Montserrat"/>
              <a:ea typeface="Montserrat"/>
              <a:cs typeface="Montserrat"/>
              <a:sym typeface="Montserrat"/>
            </a:endParaRPr>
          </a:p>
        </p:txBody>
      </p:sp>
      <p:sp>
        <p:nvSpPr>
          <p:cNvPr id="1111" name="Google Shape;1111;p76"/>
          <p:cNvSpPr txBox="1"/>
          <p:nvPr/>
        </p:nvSpPr>
        <p:spPr>
          <a:xfrm>
            <a:off x="577175" y="229775"/>
            <a:ext cx="3099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4.3.1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Antecedentes:</a:t>
            </a:r>
            <a:endParaRPr b="1" i="1" sz="1200">
              <a:solidFill>
                <a:srgbClr val="055CF2"/>
              </a:solidFill>
              <a:latin typeface="Bitter"/>
              <a:ea typeface="Bitter"/>
              <a:cs typeface="Bitter"/>
              <a:sym typeface="Bitte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15" name="Shape 1115"/>
        <p:cNvGrpSpPr/>
        <p:nvPr/>
      </p:nvGrpSpPr>
      <p:grpSpPr>
        <a:xfrm>
          <a:off x="0" y="0"/>
          <a:ext cx="0" cy="0"/>
          <a:chOff x="0" y="0"/>
          <a:chExt cx="0" cy="0"/>
        </a:xfrm>
      </p:grpSpPr>
      <p:sp>
        <p:nvSpPr>
          <p:cNvPr id="1116" name="Google Shape;1116;p77"/>
          <p:cNvSpPr txBox="1"/>
          <p:nvPr/>
        </p:nvSpPr>
        <p:spPr>
          <a:xfrm>
            <a:off x="577175" y="229775"/>
            <a:ext cx="3099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4.3.1 </a:t>
            </a:r>
            <a:r>
              <a:rPr i="1" lang="es" sz="1200">
                <a:solidFill>
                  <a:srgbClr val="055CF2"/>
                </a:solidFill>
                <a:latin typeface="Bitter"/>
                <a:ea typeface="Bitter"/>
                <a:cs typeface="Bitter"/>
                <a:sym typeface="Bitter"/>
              </a:rPr>
              <a:t>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Antecedentes:</a:t>
            </a:r>
            <a:endParaRPr b="1" i="1" sz="1200">
              <a:solidFill>
                <a:srgbClr val="055CF2"/>
              </a:solidFill>
              <a:latin typeface="Bitter"/>
              <a:ea typeface="Bitter"/>
              <a:cs typeface="Bitter"/>
              <a:sym typeface="Bitter"/>
            </a:endParaRPr>
          </a:p>
        </p:txBody>
      </p:sp>
      <p:sp>
        <p:nvSpPr>
          <p:cNvPr id="1117" name="Google Shape;1117;p77"/>
          <p:cNvSpPr txBox="1"/>
          <p:nvPr/>
        </p:nvSpPr>
        <p:spPr>
          <a:xfrm>
            <a:off x="6082676" y="305300"/>
            <a:ext cx="2190600" cy="30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sz="600">
                <a:solidFill>
                  <a:srgbClr val="888888"/>
                </a:solidFill>
                <a:latin typeface="Montserrat"/>
                <a:ea typeface="Montserrat"/>
                <a:cs typeface="Montserrat"/>
                <a:sym typeface="Montserrat"/>
              </a:rPr>
              <a:t>Fuente: Elaboración propia a partir de datos Sename 2019 e información recabada en Encuesta de Necesidades de Capacitación de Trabajadores/as de Residencias de NNA, 2019</a:t>
            </a:r>
            <a:endParaRPr sz="600">
              <a:solidFill>
                <a:srgbClr val="888888"/>
              </a:solidFill>
              <a:latin typeface="Montserrat"/>
              <a:ea typeface="Montserrat"/>
              <a:cs typeface="Montserrat"/>
              <a:sym typeface="Montserrat"/>
            </a:endParaRPr>
          </a:p>
        </p:txBody>
      </p:sp>
      <p:sp>
        <p:nvSpPr>
          <p:cNvPr id="1118" name="Google Shape;1118;p77"/>
          <p:cNvSpPr txBox="1"/>
          <p:nvPr/>
        </p:nvSpPr>
        <p:spPr>
          <a:xfrm>
            <a:off x="329381" y="1051538"/>
            <a:ext cx="2732100" cy="353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000" u="sng">
                <a:solidFill>
                  <a:srgbClr val="21A175"/>
                </a:solidFill>
                <a:latin typeface="Helvetica Neue"/>
                <a:ea typeface="Helvetica Neue"/>
                <a:cs typeface="Helvetica Neue"/>
                <a:sym typeface="Helvetica Neue"/>
              </a:rPr>
              <a:t>Otros Profesionales Técnicos:</a:t>
            </a:r>
            <a:endParaRPr sz="100" u="sng">
              <a:solidFill>
                <a:srgbClr val="21A175"/>
              </a:solidFill>
              <a:latin typeface="Helvetica Neue"/>
              <a:ea typeface="Helvetica Neue"/>
              <a:cs typeface="Helvetica Neue"/>
              <a:sym typeface="Helvetica Neue"/>
            </a:endParaRPr>
          </a:p>
        </p:txBody>
      </p:sp>
      <p:cxnSp>
        <p:nvCxnSpPr>
          <p:cNvPr id="1119" name="Google Shape;1119;p77"/>
          <p:cNvCxnSpPr/>
          <p:nvPr/>
        </p:nvCxnSpPr>
        <p:spPr>
          <a:xfrm>
            <a:off x="4583773" y="868843"/>
            <a:ext cx="0" cy="3855600"/>
          </a:xfrm>
          <a:prstGeom prst="straightConnector1">
            <a:avLst/>
          </a:prstGeom>
          <a:noFill/>
          <a:ln cap="flat" cmpd="sng" w="9525">
            <a:solidFill>
              <a:srgbClr val="9E9E9E"/>
            </a:solidFill>
            <a:prstDash val="solid"/>
            <a:round/>
            <a:headEnd len="med" w="med" type="none"/>
            <a:tailEnd len="med" w="med" type="none"/>
          </a:ln>
        </p:spPr>
      </p:cxnSp>
      <p:sp>
        <p:nvSpPr>
          <p:cNvPr id="1120" name="Google Shape;1120;p77"/>
          <p:cNvSpPr txBox="1"/>
          <p:nvPr/>
        </p:nvSpPr>
        <p:spPr>
          <a:xfrm>
            <a:off x="4748904" y="1063174"/>
            <a:ext cx="2732100" cy="353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000" u="sng">
                <a:solidFill>
                  <a:srgbClr val="21A175"/>
                </a:solidFill>
                <a:latin typeface="Helvetica Neue"/>
                <a:ea typeface="Helvetica Neue"/>
                <a:cs typeface="Helvetica Neue"/>
                <a:sym typeface="Helvetica Neue"/>
              </a:rPr>
              <a:t>Otros Auxiliares:</a:t>
            </a:r>
            <a:endParaRPr sz="100" u="sng">
              <a:solidFill>
                <a:srgbClr val="21A175"/>
              </a:solidFill>
              <a:latin typeface="Helvetica Neue"/>
              <a:ea typeface="Helvetica Neue"/>
              <a:cs typeface="Helvetica Neue"/>
              <a:sym typeface="Helvetica Neue"/>
            </a:endParaRPr>
          </a:p>
        </p:txBody>
      </p:sp>
      <p:cxnSp>
        <p:nvCxnSpPr>
          <p:cNvPr id="1121" name="Google Shape;1121;p77"/>
          <p:cNvCxnSpPr/>
          <p:nvPr/>
        </p:nvCxnSpPr>
        <p:spPr>
          <a:xfrm>
            <a:off x="1832477" y="1516321"/>
            <a:ext cx="0" cy="547500"/>
          </a:xfrm>
          <a:prstGeom prst="straightConnector1">
            <a:avLst/>
          </a:prstGeom>
          <a:noFill/>
          <a:ln cap="flat" cmpd="sng" w="76200">
            <a:solidFill>
              <a:srgbClr val="21A175"/>
            </a:solidFill>
            <a:prstDash val="solid"/>
            <a:round/>
            <a:headEnd len="med" w="med" type="none"/>
            <a:tailEnd len="med" w="med" type="none"/>
          </a:ln>
        </p:spPr>
      </p:cxnSp>
      <p:sp>
        <p:nvSpPr>
          <p:cNvPr id="1122" name="Google Shape;1122;p77"/>
          <p:cNvSpPr txBox="1"/>
          <p:nvPr/>
        </p:nvSpPr>
        <p:spPr>
          <a:xfrm>
            <a:off x="716354" y="1482823"/>
            <a:ext cx="1145100" cy="5580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3300">
                <a:solidFill>
                  <a:srgbClr val="337F6E"/>
                </a:solidFill>
                <a:latin typeface="Bitter"/>
                <a:ea typeface="Bitter"/>
                <a:cs typeface="Bitter"/>
                <a:sym typeface="Bitter"/>
              </a:rPr>
              <a:t>86% </a:t>
            </a:r>
            <a:endParaRPr b="1" sz="3300">
              <a:solidFill>
                <a:srgbClr val="337F6E"/>
              </a:solidFill>
              <a:latin typeface="Bitter"/>
              <a:ea typeface="Bitter"/>
              <a:cs typeface="Bitter"/>
              <a:sym typeface="Bitter"/>
            </a:endParaRPr>
          </a:p>
        </p:txBody>
      </p:sp>
      <p:sp>
        <p:nvSpPr>
          <p:cNvPr id="1123" name="Google Shape;1123;p77"/>
          <p:cNvSpPr txBox="1"/>
          <p:nvPr/>
        </p:nvSpPr>
        <p:spPr>
          <a:xfrm>
            <a:off x="1922206" y="1573155"/>
            <a:ext cx="2345400" cy="425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900">
                <a:solidFill>
                  <a:srgbClr val="414140"/>
                </a:solidFill>
                <a:latin typeface="Helvetica Neue"/>
                <a:ea typeface="Helvetica Neue"/>
                <a:cs typeface="Helvetica Neue"/>
                <a:sym typeface="Helvetica Neue"/>
              </a:rPr>
              <a:t>Posee educación técnica,  universitaria y/o de postgrado completa. </a:t>
            </a:r>
            <a:endParaRPr sz="900">
              <a:solidFill>
                <a:srgbClr val="414140"/>
              </a:solidFill>
              <a:latin typeface="Helvetica Neue"/>
              <a:ea typeface="Helvetica Neue"/>
              <a:cs typeface="Helvetica Neue"/>
              <a:sym typeface="Helvetica Neue"/>
            </a:endParaRPr>
          </a:p>
        </p:txBody>
      </p:sp>
      <p:cxnSp>
        <p:nvCxnSpPr>
          <p:cNvPr id="1124" name="Google Shape;1124;p77"/>
          <p:cNvCxnSpPr/>
          <p:nvPr/>
        </p:nvCxnSpPr>
        <p:spPr>
          <a:xfrm>
            <a:off x="6194874" y="1516321"/>
            <a:ext cx="0" cy="547500"/>
          </a:xfrm>
          <a:prstGeom prst="straightConnector1">
            <a:avLst/>
          </a:prstGeom>
          <a:noFill/>
          <a:ln cap="flat" cmpd="sng" w="76200">
            <a:solidFill>
              <a:srgbClr val="21A175"/>
            </a:solidFill>
            <a:prstDash val="solid"/>
            <a:round/>
            <a:headEnd len="med" w="med" type="none"/>
            <a:tailEnd len="med" w="med" type="none"/>
          </a:ln>
        </p:spPr>
      </p:cxnSp>
      <p:sp>
        <p:nvSpPr>
          <p:cNvPr id="1125" name="Google Shape;1125;p77"/>
          <p:cNvSpPr txBox="1"/>
          <p:nvPr/>
        </p:nvSpPr>
        <p:spPr>
          <a:xfrm>
            <a:off x="5078753" y="1482823"/>
            <a:ext cx="1145100" cy="5580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3300">
                <a:solidFill>
                  <a:srgbClr val="337F6E"/>
                </a:solidFill>
                <a:latin typeface="Bitter"/>
                <a:ea typeface="Bitter"/>
                <a:cs typeface="Bitter"/>
                <a:sym typeface="Bitter"/>
              </a:rPr>
              <a:t>92% </a:t>
            </a:r>
            <a:endParaRPr b="1" sz="3300">
              <a:solidFill>
                <a:srgbClr val="337F6E"/>
              </a:solidFill>
              <a:latin typeface="Bitter"/>
              <a:ea typeface="Bitter"/>
              <a:cs typeface="Bitter"/>
              <a:sym typeface="Bitter"/>
            </a:endParaRPr>
          </a:p>
        </p:txBody>
      </p:sp>
      <p:sp>
        <p:nvSpPr>
          <p:cNvPr id="1126" name="Google Shape;1126;p77"/>
          <p:cNvSpPr txBox="1"/>
          <p:nvPr/>
        </p:nvSpPr>
        <p:spPr>
          <a:xfrm>
            <a:off x="6284611" y="1655924"/>
            <a:ext cx="2345400" cy="3252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900">
                <a:solidFill>
                  <a:srgbClr val="414140"/>
                </a:solidFill>
                <a:latin typeface="Helvetica Neue"/>
                <a:ea typeface="Helvetica Neue"/>
                <a:cs typeface="Helvetica Neue"/>
                <a:sym typeface="Helvetica Neue"/>
              </a:rPr>
              <a:t>Posee educación básica y/o media</a:t>
            </a:r>
            <a:endParaRPr sz="900">
              <a:solidFill>
                <a:srgbClr val="414140"/>
              </a:solidFill>
              <a:latin typeface="Helvetica Neue"/>
              <a:ea typeface="Helvetica Neue"/>
              <a:cs typeface="Helvetica Neue"/>
              <a:sym typeface="Helvetica Neue"/>
            </a:endParaRPr>
          </a:p>
        </p:txBody>
      </p:sp>
      <p:sp>
        <p:nvSpPr>
          <p:cNvPr id="1127" name="Google Shape;1127;p77"/>
          <p:cNvSpPr txBox="1"/>
          <p:nvPr/>
        </p:nvSpPr>
        <p:spPr>
          <a:xfrm>
            <a:off x="4764499" y="3617754"/>
            <a:ext cx="3941700" cy="4506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900">
                <a:solidFill>
                  <a:srgbClr val="414140"/>
                </a:solidFill>
                <a:latin typeface="Montserrat"/>
                <a:ea typeface="Montserrat"/>
                <a:cs typeface="Montserrat"/>
                <a:sym typeface="Montserrat"/>
              </a:rPr>
              <a:t>La mayoría tiene un sueldo menor a </a:t>
            </a:r>
            <a:r>
              <a:rPr b="1" lang="es" sz="900">
                <a:solidFill>
                  <a:srgbClr val="21A175"/>
                </a:solidFill>
                <a:latin typeface="Montserrat"/>
                <a:ea typeface="Montserrat"/>
                <a:cs typeface="Montserrat"/>
                <a:sym typeface="Montserrat"/>
              </a:rPr>
              <a:t>300.000 </a:t>
            </a:r>
            <a:endParaRPr sz="900">
              <a:solidFill>
                <a:srgbClr val="21A175"/>
              </a:solidFill>
              <a:latin typeface="Montserrat"/>
              <a:ea typeface="Montserrat"/>
              <a:cs typeface="Montserrat"/>
              <a:sym typeface="Montserrat"/>
            </a:endParaRPr>
          </a:p>
        </p:txBody>
      </p:sp>
      <p:sp>
        <p:nvSpPr>
          <p:cNvPr id="1128" name="Google Shape;1128;p77"/>
          <p:cNvSpPr txBox="1"/>
          <p:nvPr/>
        </p:nvSpPr>
        <p:spPr>
          <a:xfrm>
            <a:off x="1094942" y="2430683"/>
            <a:ext cx="924900" cy="42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2900">
                <a:solidFill>
                  <a:srgbClr val="21A175"/>
                </a:solidFill>
                <a:latin typeface="Bitter"/>
                <a:ea typeface="Bitter"/>
                <a:cs typeface="Bitter"/>
                <a:sym typeface="Bitter"/>
              </a:rPr>
              <a:t>39</a:t>
            </a:r>
            <a:endParaRPr b="1" sz="900">
              <a:solidFill>
                <a:srgbClr val="21A175"/>
              </a:solidFill>
              <a:latin typeface="Bitter"/>
              <a:ea typeface="Bitter"/>
              <a:cs typeface="Bitter"/>
              <a:sym typeface="Bitter"/>
            </a:endParaRPr>
          </a:p>
        </p:txBody>
      </p:sp>
      <p:sp>
        <p:nvSpPr>
          <p:cNvPr id="1129" name="Google Shape;1129;p77"/>
          <p:cNvSpPr txBox="1"/>
          <p:nvPr/>
        </p:nvSpPr>
        <p:spPr>
          <a:xfrm>
            <a:off x="1034345" y="2337547"/>
            <a:ext cx="1056000" cy="1554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Edad promedio </a:t>
            </a:r>
            <a:endParaRPr b="1" sz="800">
              <a:solidFill>
                <a:srgbClr val="414140"/>
              </a:solidFill>
              <a:latin typeface="Montserrat"/>
              <a:ea typeface="Montserrat"/>
              <a:cs typeface="Montserrat"/>
              <a:sym typeface="Montserrat"/>
            </a:endParaRPr>
          </a:p>
        </p:txBody>
      </p:sp>
      <p:cxnSp>
        <p:nvCxnSpPr>
          <p:cNvPr id="1130" name="Google Shape;1130;p77"/>
          <p:cNvCxnSpPr/>
          <p:nvPr/>
        </p:nvCxnSpPr>
        <p:spPr>
          <a:xfrm rot="10800000">
            <a:off x="1094815" y="3053545"/>
            <a:ext cx="924900" cy="0"/>
          </a:xfrm>
          <a:prstGeom prst="straightConnector1">
            <a:avLst/>
          </a:prstGeom>
          <a:noFill/>
          <a:ln cap="flat" cmpd="sng" w="28575">
            <a:solidFill>
              <a:srgbClr val="21A175"/>
            </a:solidFill>
            <a:prstDash val="solid"/>
            <a:round/>
            <a:headEnd len="med" w="med" type="none"/>
            <a:tailEnd len="med" w="med" type="none"/>
          </a:ln>
        </p:spPr>
      </p:cxnSp>
      <p:sp>
        <p:nvSpPr>
          <p:cNvPr id="1131" name="Google Shape;1131;p77"/>
          <p:cNvSpPr txBox="1"/>
          <p:nvPr/>
        </p:nvSpPr>
        <p:spPr>
          <a:xfrm>
            <a:off x="1147284" y="2791126"/>
            <a:ext cx="845700" cy="15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900">
                <a:solidFill>
                  <a:srgbClr val="21A175"/>
                </a:solidFill>
                <a:latin typeface="Bitter"/>
                <a:ea typeface="Bitter"/>
                <a:cs typeface="Bitter"/>
                <a:sym typeface="Bitter"/>
              </a:rPr>
              <a:t>años</a:t>
            </a:r>
            <a:endParaRPr sz="1200">
              <a:solidFill>
                <a:srgbClr val="21A175"/>
              </a:solidFill>
              <a:latin typeface="Bitter"/>
              <a:ea typeface="Bitter"/>
              <a:cs typeface="Bitter"/>
              <a:sym typeface="Bitter"/>
            </a:endParaRPr>
          </a:p>
        </p:txBody>
      </p:sp>
      <p:sp>
        <p:nvSpPr>
          <p:cNvPr id="1132" name="Google Shape;1132;p77"/>
          <p:cNvSpPr txBox="1"/>
          <p:nvPr/>
        </p:nvSpPr>
        <p:spPr>
          <a:xfrm>
            <a:off x="2469959" y="2430683"/>
            <a:ext cx="924900" cy="42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2900">
                <a:solidFill>
                  <a:srgbClr val="21A175"/>
                </a:solidFill>
                <a:latin typeface="Bitter"/>
                <a:ea typeface="Bitter"/>
                <a:cs typeface="Bitter"/>
                <a:sym typeface="Bitter"/>
              </a:rPr>
              <a:t>5.6</a:t>
            </a:r>
            <a:endParaRPr b="1" sz="900">
              <a:solidFill>
                <a:srgbClr val="21A175"/>
              </a:solidFill>
              <a:latin typeface="Bitter"/>
              <a:ea typeface="Bitter"/>
              <a:cs typeface="Bitter"/>
              <a:sym typeface="Bitter"/>
            </a:endParaRPr>
          </a:p>
        </p:txBody>
      </p:sp>
      <p:sp>
        <p:nvSpPr>
          <p:cNvPr id="1133" name="Google Shape;1133;p77"/>
          <p:cNvSpPr txBox="1"/>
          <p:nvPr/>
        </p:nvSpPr>
        <p:spPr>
          <a:xfrm>
            <a:off x="2277108" y="2314147"/>
            <a:ext cx="1400100" cy="2061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Experiencia promedio</a:t>
            </a:r>
            <a:endParaRPr b="1" sz="800">
              <a:solidFill>
                <a:srgbClr val="414140"/>
              </a:solidFill>
              <a:latin typeface="Montserrat"/>
              <a:ea typeface="Montserrat"/>
              <a:cs typeface="Montserrat"/>
              <a:sym typeface="Montserrat"/>
            </a:endParaRPr>
          </a:p>
        </p:txBody>
      </p:sp>
      <p:sp>
        <p:nvSpPr>
          <p:cNvPr id="1134" name="Google Shape;1134;p77"/>
          <p:cNvSpPr txBox="1"/>
          <p:nvPr/>
        </p:nvSpPr>
        <p:spPr>
          <a:xfrm>
            <a:off x="2351744" y="3070344"/>
            <a:ext cx="1164300" cy="3807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es" sz="800">
                <a:solidFill>
                  <a:srgbClr val="414140"/>
                </a:solidFill>
                <a:latin typeface="Montserrat"/>
                <a:ea typeface="Montserrat"/>
                <a:cs typeface="Montserrat"/>
                <a:sym typeface="Montserrat"/>
              </a:rPr>
              <a:t>Experiencia en el cargo o cargos similares.</a:t>
            </a:r>
            <a:endParaRPr sz="800">
              <a:solidFill>
                <a:srgbClr val="414140"/>
              </a:solidFill>
              <a:latin typeface="Montserrat"/>
              <a:ea typeface="Montserrat"/>
              <a:cs typeface="Montserrat"/>
              <a:sym typeface="Montserrat"/>
            </a:endParaRPr>
          </a:p>
        </p:txBody>
      </p:sp>
      <p:cxnSp>
        <p:nvCxnSpPr>
          <p:cNvPr id="1135" name="Google Shape;1135;p77"/>
          <p:cNvCxnSpPr/>
          <p:nvPr/>
        </p:nvCxnSpPr>
        <p:spPr>
          <a:xfrm rot="10800000">
            <a:off x="2496703" y="3064337"/>
            <a:ext cx="924900" cy="0"/>
          </a:xfrm>
          <a:prstGeom prst="straightConnector1">
            <a:avLst/>
          </a:prstGeom>
          <a:noFill/>
          <a:ln cap="flat" cmpd="sng" w="28575">
            <a:solidFill>
              <a:srgbClr val="21A175"/>
            </a:solidFill>
            <a:prstDash val="solid"/>
            <a:round/>
            <a:headEnd len="med" w="med" type="none"/>
            <a:tailEnd len="med" w="med" type="none"/>
          </a:ln>
        </p:spPr>
      </p:cxnSp>
      <p:sp>
        <p:nvSpPr>
          <p:cNvPr id="1136" name="Google Shape;1136;p77"/>
          <p:cNvSpPr txBox="1"/>
          <p:nvPr/>
        </p:nvSpPr>
        <p:spPr>
          <a:xfrm>
            <a:off x="2479801" y="2791126"/>
            <a:ext cx="845700" cy="15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900">
                <a:solidFill>
                  <a:srgbClr val="21A175"/>
                </a:solidFill>
                <a:latin typeface="Bitter"/>
                <a:ea typeface="Bitter"/>
                <a:cs typeface="Bitter"/>
                <a:sym typeface="Bitter"/>
              </a:rPr>
              <a:t>años</a:t>
            </a:r>
            <a:endParaRPr sz="1200">
              <a:solidFill>
                <a:srgbClr val="21A175"/>
              </a:solidFill>
              <a:latin typeface="Bitter"/>
              <a:ea typeface="Bitter"/>
              <a:cs typeface="Bitter"/>
              <a:sym typeface="Bitter"/>
            </a:endParaRPr>
          </a:p>
        </p:txBody>
      </p:sp>
      <p:sp>
        <p:nvSpPr>
          <p:cNvPr id="1137" name="Google Shape;1137;p77"/>
          <p:cNvSpPr txBox="1"/>
          <p:nvPr/>
        </p:nvSpPr>
        <p:spPr>
          <a:xfrm>
            <a:off x="5370292" y="2430683"/>
            <a:ext cx="924900" cy="42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2900">
                <a:solidFill>
                  <a:srgbClr val="21A175"/>
                </a:solidFill>
                <a:latin typeface="Bitter"/>
                <a:ea typeface="Bitter"/>
                <a:cs typeface="Bitter"/>
                <a:sym typeface="Bitter"/>
              </a:rPr>
              <a:t>47</a:t>
            </a:r>
            <a:endParaRPr b="1" sz="900">
              <a:solidFill>
                <a:srgbClr val="21A175"/>
              </a:solidFill>
              <a:latin typeface="Bitter"/>
              <a:ea typeface="Bitter"/>
              <a:cs typeface="Bitter"/>
              <a:sym typeface="Bitter"/>
            </a:endParaRPr>
          </a:p>
        </p:txBody>
      </p:sp>
      <p:sp>
        <p:nvSpPr>
          <p:cNvPr id="1138" name="Google Shape;1138;p77"/>
          <p:cNvSpPr txBox="1"/>
          <p:nvPr/>
        </p:nvSpPr>
        <p:spPr>
          <a:xfrm>
            <a:off x="5309695" y="2337547"/>
            <a:ext cx="1056000" cy="1554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Edad promedio </a:t>
            </a:r>
            <a:endParaRPr b="1" sz="800">
              <a:solidFill>
                <a:srgbClr val="414140"/>
              </a:solidFill>
              <a:latin typeface="Montserrat"/>
              <a:ea typeface="Montserrat"/>
              <a:cs typeface="Montserrat"/>
              <a:sym typeface="Montserrat"/>
            </a:endParaRPr>
          </a:p>
        </p:txBody>
      </p:sp>
      <p:cxnSp>
        <p:nvCxnSpPr>
          <p:cNvPr id="1139" name="Google Shape;1139;p77"/>
          <p:cNvCxnSpPr/>
          <p:nvPr/>
        </p:nvCxnSpPr>
        <p:spPr>
          <a:xfrm rot="10800000">
            <a:off x="5370165" y="3053545"/>
            <a:ext cx="924900" cy="0"/>
          </a:xfrm>
          <a:prstGeom prst="straightConnector1">
            <a:avLst/>
          </a:prstGeom>
          <a:noFill/>
          <a:ln cap="flat" cmpd="sng" w="28575">
            <a:solidFill>
              <a:srgbClr val="21A175"/>
            </a:solidFill>
            <a:prstDash val="solid"/>
            <a:round/>
            <a:headEnd len="med" w="med" type="none"/>
            <a:tailEnd len="med" w="med" type="none"/>
          </a:ln>
        </p:spPr>
      </p:cxnSp>
      <p:sp>
        <p:nvSpPr>
          <p:cNvPr id="1140" name="Google Shape;1140;p77"/>
          <p:cNvSpPr txBox="1"/>
          <p:nvPr/>
        </p:nvSpPr>
        <p:spPr>
          <a:xfrm>
            <a:off x="5422634" y="2791126"/>
            <a:ext cx="845700" cy="15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900">
                <a:solidFill>
                  <a:srgbClr val="21A175"/>
                </a:solidFill>
                <a:latin typeface="Bitter"/>
                <a:ea typeface="Bitter"/>
                <a:cs typeface="Bitter"/>
                <a:sym typeface="Bitter"/>
              </a:rPr>
              <a:t>años</a:t>
            </a:r>
            <a:endParaRPr sz="1200">
              <a:solidFill>
                <a:srgbClr val="21A175"/>
              </a:solidFill>
              <a:latin typeface="Bitter"/>
              <a:ea typeface="Bitter"/>
              <a:cs typeface="Bitter"/>
              <a:sym typeface="Bitter"/>
            </a:endParaRPr>
          </a:p>
        </p:txBody>
      </p:sp>
      <p:sp>
        <p:nvSpPr>
          <p:cNvPr id="1141" name="Google Shape;1141;p77"/>
          <p:cNvSpPr txBox="1"/>
          <p:nvPr/>
        </p:nvSpPr>
        <p:spPr>
          <a:xfrm>
            <a:off x="6745309" y="2430683"/>
            <a:ext cx="924900" cy="42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2900">
                <a:solidFill>
                  <a:srgbClr val="21A175"/>
                </a:solidFill>
                <a:latin typeface="Bitter"/>
                <a:ea typeface="Bitter"/>
                <a:cs typeface="Bitter"/>
                <a:sym typeface="Bitter"/>
              </a:rPr>
              <a:t>6.4</a:t>
            </a:r>
            <a:endParaRPr b="1" sz="900">
              <a:solidFill>
                <a:srgbClr val="21A175"/>
              </a:solidFill>
              <a:latin typeface="Bitter"/>
              <a:ea typeface="Bitter"/>
              <a:cs typeface="Bitter"/>
              <a:sym typeface="Bitter"/>
            </a:endParaRPr>
          </a:p>
        </p:txBody>
      </p:sp>
      <p:sp>
        <p:nvSpPr>
          <p:cNvPr id="1142" name="Google Shape;1142;p77"/>
          <p:cNvSpPr txBox="1"/>
          <p:nvPr/>
        </p:nvSpPr>
        <p:spPr>
          <a:xfrm>
            <a:off x="6552458" y="2314147"/>
            <a:ext cx="1400100" cy="2061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Experiencia promedio</a:t>
            </a:r>
            <a:endParaRPr b="1" sz="800">
              <a:solidFill>
                <a:srgbClr val="414140"/>
              </a:solidFill>
              <a:latin typeface="Montserrat"/>
              <a:ea typeface="Montserrat"/>
              <a:cs typeface="Montserrat"/>
              <a:sym typeface="Montserrat"/>
            </a:endParaRPr>
          </a:p>
        </p:txBody>
      </p:sp>
      <p:sp>
        <p:nvSpPr>
          <p:cNvPr id="1143" name="Google Shape;1143;p77"/>
          <p:cNvSpPr txBox="1"/>
          <p:nvPr/>
        </p:nvSpPr>
        <p:spPr>
          <a:xfrm>
            <a:off x="6627094" y="3070344"/>
            <a:ext cx="1164300" cy="3807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es" sz="800">
                <a:solidFill>
                  <a:srgbClr val="414140"/>
                </a:solidFill>
                <a:latin typeface="Montserrat"/>
                <a:ea typeface="Montserrat"/>
                <a:cs typeface="Montserrat"/>
                <a:sym typeface="Montserrat"/>
              </a:rPr>
              <a:t>Experiencia en el cargo o cargos similares.</a:t>
            </a:r>
            <a:endParaRPr sz="800">
              <a:solidFill>
                <a:srgbClr val="414140"/>
              </a:solidFill>
              <a:latin typeface="Montserrat"/>
              <a:ea typeface="Montserrat"/>
              <a:cs typeface="Montserrat"/>
              <a:sym typeface="Montserrat"/>
            </a:endParaRPr>
          </a:p>
        </p:txBody>
      </p:sp>
      <p:cxnSp>
        <p:nvCxnSpPr>
          <p:cNvPr id="1144" name="Google Shape;1144;p77"/>
          <p:cNvCxnSpPr/>
          <p:nvPr/>
        </p:nvCxnSpPr>
        <p:spPr>
          <a:xfrm rot="10800000">
            <a:off x="6772053" y="3064337"/>
            <a:ext cx="924900" cy="0"/>
          </a:xfrm>
          <a:prstGeom prst="straightConnector1">
            <a:avLst/>
          </a:prstGeom>
          <a:noFill/>
          <a:ln cap="flat" cmpd="sng" w="28575">
            <a:solidFill>
              <a:srgbClr val="21A175"/>
            </a:solidFill>
            <a:prstDash val="solid"/>
            <a:round/>
            <a:headEnd len="med" w="med" type="none"/>
            <a:tailEnd len="med" w="med" type="none"/>
          </a:ln>
        </p:spPr>
      </p:cxnSp>
      <p:sp>
        <p:nvSpPr>
          <p:cNvPr id="1145" name="Google Shape;1145;p77"/>
          <p:cNvSpPr txBox="1"/>
          <p:nvPr/>
        </p:nvSpPr>
        <p:spPr>
          <a:xfrm>
            <a:off x="6755151" y="2791126"/>
            <a:ext cx="845700" cy="15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900">
                <a:solidFill>
                  <a:srgbClr val="21A175"/>
                </a:solidFill>
                <a:latin typeface="Bitter"/>
                <a:ea typeface="Bitter"/>
                <a:cs typeface="Bitter"/>
                <a:sym typeface="Bitter"/>
              </a:rPr>
              <a:t>años</a:t>
            </a:r>
            <a:endParaRPr sz="1200">
              <a:solidFill>
                <a:srgbClr val="21A175"/>
              </a:solidFill>
              <a:latin typeface="Bitter"/>
              <a:ea typeface="Bitter"/>
              <a:cs typeface="Bitter"/>
              <a:sym typeface="Bitter"/>
            </a:endParaRPr>
          </a:p>
        </p:txBody>
      </p:sp>
      <p:sp>
        <p:nvSpPr>
          <p:cNvPr id="1146" name="Google Shape;1146;p77"/>
          <p:cNvSpPr txBox="1"/>
          <p:nvPr/>
        </p:nvSpPr>
        <p:spPr>
          <a:xfrm>
            <a:off x="402102" y="3617754"/>
            <a:ext cx="3941700" cy="4506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900">
                <a:solidFill>
                  <a:srgbClr val="414140"/>
                </a:solidFill>
                <a:latin typeface="Montserrat"/>
                <a:ea typeface="Montserrat"/>
                <a:cs typeface="Montserrat"/>
                <a:sym typeface="Montserrat"/>
              </a:rPr>
              <a:t>La mayoría tiene un sueldo que va desde </a:t>
            </a:r>
            <a:r>
              <a:rPr b="1" lang="es" sz="900">
                <a:solidFill>
                  <a:srgbClr val="21A175"/>
                </a:solidFill>
                <a:latin typeface="Montserrat"/>
                <a:ea typeface="Montserrat"/>
                <a:cs typeface="Montserrat"/>
                <a:sym typeface="Montserrat"/>
              </a:rPr>
              <a:t>300.000 a 600.000.</a:t>
            </a:r>
            <a:endParaRPr sz="900">
              <a:solidFill>
                <a:srgbClr val="21A175"/>
              </a:solidFill>
              <a:latin typeface="Montserrat"/>
              <a:ea typeface="Montserrat"/>
              <a:cs typeface="Montserrat"/>
              <a:sym typeface="Montserrat"/>
            </a:endParaRPr>
          </a:p>
        </p:txBody>
      </p:sp>
      <p:sp>
        <p:nvSpPr>
          <p:cNvPr id="1147" name="Google Shape;1147;p77"/>
          <p:cNvSpPr txBox="1"/>
          <p:nvPr/>
        </p:nvSpPr>
        <p:spPr>
          <a:xfrm>
            <a:off x="8514799" y="45949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55</a:t>
            </a:r>
            <a:endParaRPr sz="1500">
              <a:latin typeface="Bitter"/>
              <a:ea typeface="Bitter"/>
              <a:cs typeface="Bitter"/>
              <a:sym typeface="Bitte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FFFFF"/>
        </a:solidFill>
      </p:bgPr>
    </p:bg>
    <p:spTree>
      <p:nvGrpSpPr>
        <p:cNvPr id="1151" name="Shape 1151"/>
        <p:cNvGrpSpPr/>
        <p:nvPr/>
      </p:nvGrpSpPr>
      <p:grpSpPr>
        <a:xfrm>
          <a:off x="0" y="0"/>
          <a:ext cx="0" cy="0"/>
          <a:chOff x="0" y="0"/>
          <a:chExt cx="0" cy="0"/>
        </a:xfrm>
      </p:grpSpPr>
      <p:sp>
        <p:nvSpPr>
          <p:cNvPr id="1152" name="Google Shape;1152;p78"/>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A4DB3B"/>
                </a:solidFill>
                <a:latin typeface="Bitter"/>
                <a:ea typeface="Bitter"/>
                <a:cs typeface="Bitter"/>
                <a:sym typeface="Bitter"/>
              </a:rPr>
              <a:t>56</a:t>
            </a:r>
            <a:endParaRPr sz="1500">
              <a:solidFill>
                <a:srgbClr val="A4DB3B"/>
              </a:solidFill>
              <a:latin typeface="Bitter"/>
              <a:ea typeface="Bitter"/>
              <a:cs typeface="Bitter"/>
              <a:sym typeface="Bitter"/>
            </a:endParaRPr>
          </a:p>
        </p:txBody>
      </p:sp>
      <p:sp>
        <p:nvSpPr>
          <p:cNvPr id="1153" name="Google Shape;1153;p78"/>
          <p:cNvSpPr/>
          <p:nvPr/>
        </p:nvSpPr>
        <p:spPr>
          <a:xfrm>
            <a:off x="8761375" y="254600"/>
            <a:ext cx="57300" cy="57300"/>
          </a:xfrm>
          <a:prstGeom prst="ellipse">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78"/>
          <p:cNvSpPr txBox="1"/>
          <p:nvPr/>
        </p:nvSpPr>
        <p:spPr>
          <a:xfrm>
            <a:off x="1175025" y="1108075"/>
            <a:ext cx="3793200" cy="6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03286B"/>
                </a:solidFill>
                <a:latin typeface="Bree Serif"/>
                <a:ea typeface="Bree Serif"/>
                <a:cs typeface="Bree Serif"/>
                <a:sym typeface="Bree Serif"/>
              </a:rPr>
              <a:t>Los hallazgos correspondientes a los trabajadores de las residencias, se estructuran en cuatro categorías temáticas:</a:t>
            </a:r>
            <a:endParaRPr>
              <a:solidFill>
                <a:srgbClr val="03286B"/>
              </a:solidFill>
              <a:latin typeface="Bree Serif"/>
              <a:ea typeface="Bree Serif"/>
              <a:cs typeface="Bree Serif"/>
              <a:sym typeface="Bree Serif"/>
            </a:endParaRPr>
          </a:p>
        </p:txBody>
      </p:sp>
      <p:sp>
        <p:nvSpPr>
          <p:cNvPr id="1155" name="Google Shape;1155;p78"/>
          <p:cNvSpPr/>
          <p:nvPr/>
        </p:nvSpPr>
        <p:spPr>
          <a:xfrm>
            <a:off x="823687" y="2247075"/>
            <a:ext cx="1706400" cy="2904600"/>
          </a:xfrm>
          <a:prstGeom prst="round2SameRect">
            <a:avLst>
              <a:gd fmla="val 16667" name="adj1"/>
              <a:gd fmla="val 0" name="adj2"/>
            </a:avLst>
          </a:prstGeom>
          <a:solidFill>
            <a:srgbClr val="FA59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78"/>
          <p:cNvSpPr/>
          <p:nvPr/>
        </p:nvSpPr>
        <p:spPr>
          <a:xfrm>
            <a:off x="1140960" y="2401617"/>
            <a:ext cx="1049100" cy="1049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78"/>
          <p:cNvSpPr/>
          <p:nvPr/>
        </p:nvSpPr>
        <p:spPr>
          <a:xfrm>
            <a:off x="2637909" y="2247075"/>
            <a:ext cx="1706400" cy="2904600"/>
          </a:xfrm>
          <a:prstGeom prst="round2SameRect">
            <a:avLst>
              <a:gd fmla="val 16667" name="adj1"/>
              <a:gd fmla="val 0" name="adj2"/>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78"/>
          <p:cNvSpPr/>
          <p:nvPr/>
        </p:nvSpPr>
        <p:spPr>
          <a:xfrm>
            <a:off x="2955188" y="2401617"/>
            <a:ext cx="1049100" cy="1049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78"/>
          <p:cNvSpPr/>
          <p:nvPr/>
        </p:nvSpPr>
        <p:spPr>
          <a:xfrm>
            <a:off x="4452132" y="2247075"/>
            <a:ext cx="1706400" cy="2904600"/>
          </a:xfrm>
          <a:prstGeom prst="round2SameRect">
            <a:avLst>
              <a:gd fmla="val 16667" name="adj1"/>
              <a:gd fmla="val 0" name="adj2"/>
            </a:avLst>
          </a:prstGeom>
          <a:solidFill>
            <a:srgbClr val="FCD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78"/>
          <p:cNvSpPr/>
          <p:nvPr/>
        </p:nvSpPr>
        <p:spPr>
          <a:xfrm>
            <a:off x="4769416" y="2401617"/>
            <a:ext cx="1049100" cy="1049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78"/>
          <p:cNvSpPr/>
          <p:nvPr/>
        </p:nvSpPr>
        <p:spPr>
          <a:xfrm>
            <a:off x="6266354" y="2247075"/>
            <a:ext cx="1706400" cy="2904600"/>
          </a:xfrm>
          <a:prstGeom prst="round2SameRect">
            <a:avLst>
              <a:gd fmla="val 16667" name="adj1"/>
              <a:gd fmla="val 0" name="adj2"/>
            </a:avLst>
          </a:prstGeom>
          <a:solidFill>
            <a:srgbClr val="9C1F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78"/>
          <p:cNvSpPr/>
          <p:nvPr/>
        </p:nvSpPr>
        <p:spPr>
          <a:xfrm>
            <a:off x="6583644" y="2401617"/>
            <a:ext cx="1049100" cy="1049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78"/>
          <p:cNvSpPr txBox="1"/>
          <p:nvPr/>
        </p:nvSpPr>
        <p:spPr>
          <a:xfrm>
            <a:off x="976318" y="3667430"/>
            <a:ext cx="1425000" cy="2445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300">
                <a:solidFill>
                  <a:srgbClr val="FFFFFF"/>
                </a:solidFill>
                <a:latin typeface="Bitter"/>
                <a:ea typeface="Bitter"/>
                <a:cs typeface="Bitter"/>
                <a:sym typeface="Bitter"/>
              </a:rPr>
              <a:t>1</a:t>
            </a:r>
            <a:endParaRPr sz="1300">
              <a:solidFill>
                <a:srgbClr val="FFFFFF"/>
              </a:solidFill>
              <a:latin typeface="Bitter"/>
              <a:ea typeface="Bitter"/>
              <a:cs typeface="Bitter"/>
              <a:sym typeface="Bitter"/>
            </a:endParaRPr>
          </a:p>
        </p:txBody>
      </p:sp>
      <p:sp>
        <p:nvSpPr>
          <p:cNvPr id="1164" name="Google Shape;1164;p78"/>
          <p:cNvSpPr txBox="1"/>
          <p:nvPr/>
        </p:nvSpPr>
        <p:spPr>
          <a:xfrm>
            <a:off x="4573336" y="3676680"/>
            <a:ext cx="1329000" cy="2445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300">
                <a:solidFill>
                  <a:srgbClr val="FFFFFF"/>
                </a:solidFill>
                <a:latin typeface="Bitter"/>
                <a:ea typeface="Bitter"/>
                <a:cs typeface="Bitter"/>
                <a:sym typeface="Bitter"/>
              </a:rPr>
              <a:t>3</a:t>
            </a:r>
            <a:endParaRPr sz="1300">
              <a:solidFill>
                <a:srgbClr val="FFFFFF"/>
              </a:solidFill>
              <a:latin typeface="Bitter"/>
              <a:ea typeface="Bitter"/>
              <a:cs typeface="Bitter"/>
              <a:sym typeface="Bitter"/>
            </a:endParaRPr>
          </a:p>
        </p:txBody>
      </p:sp>
      <p:sp>
        <p:nvSpPr>
          <p:cNvPr id="1165" name="Google Shape;1165;p78"/>
          <p:cNvSpPr txBox="1"/>
          <p:nvPr/>
        </p:nvSpPr>
        <p:spPr>
          <a:xfrm>
            <a:off x="2980173" y="3676680"/>
            <a:ext cx="984600" cy="2445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300">
                <a:solidFill>
                  <a:srgbClr val="FFFFFF"/>
                </a:solidFill>
                <a:latin typeface="Bitter"/>
                <a:ea typeface="Bitter"/>
                <a:cs typeface="Bitter"/>
                <a:sym typeface="Bitter"/>
              </a:rPr>
              <a:t>2</a:t>
            </a:r>
            <a:endParaRPr sz="1300">
              <a:solidFill>
                <a:srgbClr val="FFFFFF"/>
              </a:solidFill>
              <a:latin typeface="Bitter"/>
              <a:ea typeface="Bitter"/>
              <a:cs typeface="Bitter"/>
              <a:sym typeface="Bitter"/>
            </a:endParaRPr>
          </a:p>
        </p:txBody>
      </p:sp>
      <p:sp>
        <p:nvSpPr>
          <p:cNvPr id="1166" name="Google Shape;1166;p78"/>
          <p:cNvSpPr txBox="1"/>
          <p:nvPr/>
        </p:nvSpPr>
        <p:spPr>
          <a:xfrm>
            <a:off x="976175" y="3991200"/>
            <a:ext cx="1425300" cy="2445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300">
                <a:solidFill>
                  <a:srgbClr val="FFFFFF"/>
                </a:solidFill>
                <a:latin typeface="Bitter"/>
                <a:ea typeface="Bitter"/>
                <a:cs typeface="Bitter"/>
                <a:sym typeface="Bitter"/>
              </a:rPr>
              <a:t>Dinámicas </a:t>
            </a:r>
            <a:endParaRPr b="1" sz="1300">
              <a:solidFill>
                <a:srgbClr val="FFFFFF"/>
              </a:solidFill>
              <a:latin typeface="Bitter"/>
              <a:ea typeface="Bitter"/>
              <a:cs typeface="Bitter"/>
              <a:sym typeface="Bitter"/>
            </a:endParaRPr>
          </a:p>
          <a:p>
            <a:pPr indent="0" lvl="0" marL="0" marR="0" rtl="0" algn="ctr">
              <a:lnSpc>
                <a:spcPct val="100000"/>
              </a:lnSpc>
              <a:spcBef>
                <a:spcPts val="0"/>
              </a:spcBef>
              <a:spcAft>
                <a:spcPts val="0"/>
              </a:spcAft>
              <a:buNone/>
            </a:pPr>
            <a:r>
              <a:rPr b="1" lang="es" sz="1300">
                <a:solidFill>
                  <a:srgbClr val="FFFFFF"/>
                </a:solidFill>
                <a:latin typeface="Bitter"/>
                <a:ea typeface="Bitter"/>
                <a:cs typeface="Bitter"/>
                <a:sym typeface="Bitter"/>
              </a:rPr>
              <a:t>de trabajo</a:t>
            </a:r>
            <a:endParaRPr b="1" sz="1300">
              <a:solidFill>
                <a:srgbClr val="FFFFFF"/>
              </a:solidFill>
              <a:latin typeface="Bitter"/>
              <a:ea typeface="Bitter"/>
              <a:cs typeface="Bitter"/>
              <a:sym typeface="Bitter"/>
            </a:endParaRPr>
          </a:p>
        </p:txBody>
      </p:sp>
      <p:sp>
        <p:nvSpPr>
          <p:cNvPr id="1167" name="Google Shape;1167;p78"/>
          <p:cNvSpPr txBox="1"/>
          <p:nvPr/>
        </p:nvSpPr>
        <p:spPr>
          <a:xfrm>
            <a:off x="2757016" y="4000450"/>
            <a:ext cx="1431000" cy="2445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300">
                <a:solidFill>
                  <a:srgbClr val="FFFFFF"/>
                </a:solidFill>
                <a:latin typeface="Bitter"/>
                <a:ea typeface="Bitter"/>
                <a:cs typeface="Bitter"/>
                <a:sym typeface="Bitter"/>
              </a:rPr>
              <a:t>Características</a:t>
            </a:r>
            <a:endParaRPr b="1" sz="1300">
              <a:solidFill>
                <a:srgbClr val="FFFFFF"/>
              </a:solidFill>
              <a:latin typeface="Bitter"/>
              <a:ea typeface="Bitter"/>
              <a:cs typeface="Bitter"/>
              <a:sym typeface="Bitter"/>
            </a:endParaRPr>
          </a:p>
          <a:p>
            <a:pPr indent="0" lvl="0" marL="0" marR="0" rtl="0" algn="ctr">
              <a:lnSpc>
                <a:spcPct val="100000"/>
              </a:lnSpc>
              <a:spcBef>
                <a:spcPts val="0"/>
              </a:spcBef>
              <a:spcAft>
                <a:spcPts val="0"/>
              </a:spcAft>
              <a:buNone/>
            </a:pPr>
            <a:r>
              <a:rPr b="1" lang="es" sz="1300">
                <a:solidFill>
                  <a:srgbClr val="FFFFFF"/>
                </a:solidFill>
                <a:latin typeface="Bitter"/>
                <a:ea typeface="Bitter"/>
                <a:cs typeface="Bitter"/>
                <a:sym typeface="Bitter"/>
              </a:rPr>
              <a:t>propias de</a:t>
            </a:r>
            <a:endParaRPr b="1" sz="1300">
              <a:solidFill>
                <a:srgbClr val="FFFFFF"/>
              </a:solidFill>
              <a:latin typeface="Bitter"/>
              <a:ea typeface="Bitter"/>
              <a:cs typeface="Bitter"/>
              <a:sym typeface="Bitter"/>
            </a:endParaRPr>
          </a:p>
          <a:p>
            <a:pPr indent="0" lvl="0" marL="0" marR="0" rtl="0" algn="ctr">
              <a:lnSpc>
                <a:spcPct val="100000"/>
              </a:lnSpc>
              <a:spcBef>
                <a:spcPts val="0"/>
              </a:spcBef>
              <a:spcAft>
                <a:spcPts val="0"/>
              </a:spcAft>
              <a:buNone/>
            </a:pPr>
            <a:r>
              <a:rPr b="1" lang="es" sz="1300">
                <a:solidFill>
                  <a:srgbClr val="FFFFFF"/>
                </a:solidFill>
                <a:latin typeface="Bitter"/>
                <a:ea typeface="Bitter"/>
                <a:cs typeface="Bitter"/>
                <a:sym typeface="Bitter"/>
              </a:rPr>
              <a:t>trabajadores</a:t>
            </a:r>
            <a:endParaRPr b="1" sz="1300">
              <a:solidFill>
                <a:srgbClr val="FFFFFF"/>
              </a:solidFill>
              <a:latin typeface="Bitter"/>
              <a:ea typeface="Bitter"/>
              <a:cs typeface="Bitter"/>
              <a:sym typeface="Bitter"/>
            </a:endParaRPr>
          </a:p>
        </p:txBody>
      </p:sp>
      <p:sp>
        <p:nvSpPr>
          <p:cNvPr id="1168" name="Google Shape;1168;p78"/>
          <p:cNvSpPr txBox="1"/>
          <p:nvPr/>
        </p:nvSpPr>
        <p:spPr>
          <a:xfrm>
            <a:off x="4561747" y="4000450"/>
            <a:ext cx="1526100" cy="2445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300">
                <a:solidFill>
                  <a:srgbClr val="FFFFFF"/>
                </a:solidFill>
                <a:latin typeface="Bitter"/>
                <a:ea typeface="Bitter"/>
                <a:cs typeface="Bitter"/>
                <a:sym typeface="Bitter"/>
              </a:rPr>
              <a:t>Intervención y</a:t>
            </a:r>
            <a:endParaRPr b="1" sz="1300">
              <a:solidFill>
                <a:srgbClr val="FFFFFF"/>
              </a:solidFill>
              <a:latin typeface="Bitter"/>
              <a:ea typeface="Bitter"/>
              <a:cs typeface="Bitter"/>
              <a:sym typeface="Bitter"/>
            </a:endParaRPr>
          </a:p>
          <a:p>
            <a:pPr indent="0" lvl="0" marL="0" marR="0" rtl="0" algn="ctr">
              <a:lnSpc>
                <a:spcPct val="100000"/>
              </a:lnSpc>
              <a:spcBef>
                <a:spcPts val="0"/>
              </a:spcBef>
              <a:spcAft>
                <a:spcPts val="0"/>
              </a:spcAft>
              <a:buNone/>
            </a:pPr>
            <a:r>
              <a:rPr b="1" lang="es" sz="1300">
                <a:solidFill>
                  <a:srgbClr val="FFFFFF"/>
                </a:solidFill>
                <a:latin typeface="Bitter"/>
                <a:ea typeface="Bitter"/>
                <a:cs typeface="Bitter"/>
                <a:sym typeface="Bitter"/>
              </a:rPr>
              <a:t>relación con NNAs</a:t>
            </a:r>
            <a:endParaRPr b="1" sz="1300">
              <a:solidFill>
                <a:srgbClr val="FFFFFF"/>
              </a:solidFill>
              <a:latin typeface="Bitter"/>
              <a:ea typeface="Bitter"/>
              <a:cs typeface="Bitter"/>
              <a:sym typeface="Bitter"/>
            </a:endParaRPr>
          </a:p>
        </p:txBody>
      </p:sp>
      <p:sp>
        <p:nvSpPr>
          <p:cNvPr id="1169" name="Google Shape;1169;p78"/>
          <p:cNvSpPr txBox="1"/>
          <p:nvPr/>
        </p:nvSpPr>
        <p:spPr>
          <a:xfrm>
            <a:off x="6479266" y="3676680"/>
            <a:ext cx="1329000" cy="2445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300">
                <a:solidFill>
                  <a:srgbClr val="FFFFFF"/>
                </a:solidFill>
                <a:latin typeface="Bitter"/>
                <a:ea typeface="Bitter"/>
                <a:cs typeface="Bitter"/>
                <a:sym typeface="Bitter"/>
              </a:rPr>
              <a:t>4</a:t>
            </a:r>
            <a:endParaRPr sz="1300">
              <a:solidFill>
                <a:srgbClr val="FFFFFF"/>
              </a:solidFill>
              <a:latin typeface="Bitter"/>
              <a:ea typeface="Bitter"/>
              <a:cs typeface="Bitter"/>
              <a:sym typeface="Bitter"/>
            </a:endParaRPr>
          </a:p>
        </p:txBody>
      </p:sp>
      <p:sp>
        <p:nvSpPr>
          <p:cNvPr id="1170" name="Google Shape;1170;p78"/>
          <p:cNvSpPr txBox="1"/>
          <p:nvPr/>
        </p:nvSpPr>
        <p:spPr>
          <a:xfrm>
            <a:off x="6475746" y="4000450"/>
            <a:ext cx="1329000" cy="2445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300">
                <a:solidFill>
                  <a:srgbClr val="FFFFFF"/>
                </a:solidFill>
                <a:latin typeface="Bitter"/>
                <a:ea typeface="Bitter"/>
                <a:cs typeface="Bitter"/>
                <a:sym typeface="Bitter"/>
              </a:rPr>
              <a:t>Necesidades e</a:t>
            </a:r>
            <a:endParaRPr b="1" sz="1300">
              <a:solidFill>
                <a:srgbClr val="FFFFFF"/>
              </a:solidFill>
              <a:latin typeface="Bitter"/>
              <a:ea typeface="Bitter"/>
              <a:cs typeface="Bitter"/>
              <a:sym typeface="Bitter"/>
            </a:endParaRPr>
          </a:p>
          <a:p>
            <a:pPr indent="0" lvl="0" marL="0" marR="0" rtl="0" algn="ctr">
              <a:lnSpc>
                <a:spcPct val="100000"/>
              </a:lnSpc>
              <a:spcBef>
                <a:spcPts val="0"/>
              </a:spcBef>
              <a:spcAft>
                <a:spcPts val="0"/>
              </a:spcAft>
              <a:buNone/>
            </a:pPr>
            <a:r>
              <a:rPr b="1" lang="es" sz="1300">
                <a:solidFill>
                  <a:srgbClr val="FFFFFF"/>
                </a:solidFill>
                <a:latin typeface="Bitter"/>
                <a:ea typeface="Bitter"/>
                <a:cs typeface="Bitter"/>
                <a:sym typeface="Bitter"/>
              </a:rPr>
              <a:t>instancias de</a:t>
            </a:r>
            <a:endParaRPr b="1" sz="1300">
              <a:solidFill>
                <a:srgbClr val="FFFFFF"/>
              </a:solidFill>
              <a:latin typeface="Bitter"/>
              <a:ea typeface="Bitter"/>
              <a:cs typeface="Bitter"/>
              <a:sym typeface="Bitter"/>
            </a:endParaRPr>
          </a:p>
          <a:p>
            <a:pPr indent="0" lvl="0" marL="0" marR="0" rtl="0" algn="ctr">
              <a:lnSpc>
                <a:spcPct val="100000"/>
              </a:lnSpc>
              <a:spcBef>
                <a:spcPts val="0"/>
              </a:spcBef>
              <a:spcAft>
                <a:spcPts val="0"/>
              </a:spcAft>
              <a:buNone/>
            </a:pPr>
            <a:r>
              <a:rPr b="1" lang="es" sz="1300">
                <a:solidFill>
                  <a:srgbClr val="FFFFFF"/>
                </a:solidFill>
                <a:latin typeface="Bitter"/>
                <a:ea typeface="Bitter"/>
                <a:cs typeface="Bitter"/>
                <a:sym typeface="Bitter"/>
              </a:rPr>
              <a:t>capacitación</a:t>
            </a:r>
            <a:endParaRPr b="1" sz="1300">
              <a:solidFill>
                <a:srgbClr val="FFFFFF"/>
              </a:solidFill>
              <a:latin typeface="Bitter"/>
              <a:ea typeface="Bitter"/>
              <a:cs typeface="Bitter"/>
              <a:sym typeface="Bitter"/>
            </a:endParaRPr>
          </a:p>
        </p:txBody>
      </p:sp>
      <p:pic>
        <p:nvPicPr>
          <p:cNvPr id="1171" name="Google Shape;1171;p78"/>
          <p:cNvPicPr preferRelativeResize="0"/>
          <p:nvPr/>
        </p:nvPicPr>
        <p:blipFill>
          <a:blip r:embed="rId3">
            <a:alphaModFix/>
          </a:blip>
          <a:stretch>
            <a:fillRect/>
          </a:stretch>
        </p:blipFill>
        <p:spPr>
          <a:xfrm>
            <a:off x="1313077" y="2580709"/>
            <a:ext cx="688349" cy="688349"/>
          </a:xfrm>
          <a:prstGeom prst="rect">
            <a:avLst/>
          </a:prstGeom>
          <a:noFill/>
          <a:ln>
            <a:noFill/>
          </a:ln>
        </p:spPr>
      </p:pic>
      <p:pic>
        <p:nvPicPr>
          <p:cNvPr id="1172" name="Google Shape;1172;p78"/>
          <p:cNvPicPr preferRelativeResize="0"/>
          <p:nvPr/>
        </p:nvPicPr>
        <p:blipFill>
          <a:blip r:embed="rId4">
            <a:alphaModFix/>
          </a:blip>
          <a:stretch>
            <a:fillRect/>
          </a:stretch>
        </p:blipFill>
        <p:spPr>
          <a:xfrm>
            <a:off x="4914475" y="2526861"/>
            <a:ext cx="781700" cy="781700"/>
          </a:xfrm>
          <a:prstGeom prst="rect">
            <a:avLst/>
          </a:prstGeom>
          <a:noFill/>
          <a:ln>
            <a:noFill/>
          </a:ln>
        </p:spPr>
      </p:pic>
      <p:pic>
        <p:nvPicPr>
          <p:cNvPr id="1173" name="Google Shape;1173;p78"/>
          <p:cNvPicPr preferRelativeResize="0"/>
          <p:nvPr/>
        </p:nvPicPr>
        <p:blipFill>
          <a:blip r:embed="rId5">
            <a:alphaModFix/>
          </a:blip>
          <a:stretch>
            <a:fillRect/>
          </a:stretch>
        </p:blipFill>
        <p:spPr>
          <a:xfrm>
            <a:off x="6803498" y="2603549"/>
            <a:ext cx="651900" cy="651900"/>
          </a:xfrm>
          <a:prstGeom prst="rect">
            <a:avLst/>
          </a:prstGeom>
          <a:noFill/>
          <a:ln>
            <a:noFill/>
          </a:ln>
        </p:spPr>
      </p:pic>
      <p:sp>
        <p:nvSpPr>
          <p:cNvPr id="1174" name="Google Shape;1174;p78"/>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Síntesis de resultados  Fase Diagnóstico</a:t>
            </a:r>
            <a:endParaRPr sz="700">
              <a:latin typeface="Montserrat Light"/>
              <a:ea typeface="Montserrat Light"/>
              <a:cs typeface="Montserrat Light"/>
              <a:sym typeface="Montserrat Light"/>
            </a:endParaRPr>
          </a:p>
        </p:txBody>
      </p:sp>
      <p:pic>
        <p:nvPicPr>
          <p:cNvPr id="1175" name="Google Shape;1175;p78"/>
          <p:cNvPicPr preferRelativeResize="0"/>
          <p:nvPr/>
        </p:nvPicPr>
        <p:blipFill>
          <a:blip r:embed="rId6">
            <a:alphaModFix/>
          </a:blip>
          <a:stretch>
            <a:fillRect/>
          </a:stretch>
        </p:blipFill>
        <p:spPr>
          <a:xfrm>
            <a:off x="3165150" y="2603550"/>
            <a:ext cx="651900" cy="651900"/>
          </a:xfrm>
          <a:prstGeom prst="rect">
            <a:avLst/>
          </a:prstGeom>
          <a:noFill/>
          <a:ln>
            <a:noFill/>
          </a:ln>
        </p:spPr>
      </p:pic>
      <p:sp>
        <p:nvSpPr>
          <p:cNvPr id="1176" name="Google Shape;1176;p78"/>
          <p:cNvSpPr txBox="1"/>
          <p:nvPr/>
        </p:nvSpPr>
        <p:spPr>
          <a:xfrm>
            <a:off x="577175" y="229775"/>
            <a:ext cx="27330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80" name="Shape 1180"/>
        <p:cNvGrpSpPr/>
        <p:nvPr/>
      </p:nvGrpSpPr>
      <p:grpSpPr>
        <a:xfrm>
          <a:off x="0" y="0"/>
          <a:ext cx="0" cy="0"/>
          <a:chOff x="0" y="0"/>
          <a:chExt cx="0" cy="0"/>
        </a:xfrm>
      </p:grpSpPr>
      <p:sp>
        <p:nvSpPr>
          <p:cNvPr id="1181" name="Google Shape;1181;p79"/>
          <p:cNvSpPr/>
          <p:nvPr/>
        </p:nvSpPr>
        <p:spPr>
          <a:xfrm>
            <a:off x="643275" y="898126"/>
            <a:ext cx="559500" cy="559500"/>
          </a:xfrm>
          <a:prstGeom prst="ellipse">
            <a:avLst/>
          </a:prstGeom>
          <a:solidFill>
            <a:srgbClr val="FFFFFF"/>
          </a:solidFill>
          <a:ln>
            <a:noFill/>
          </a:ln>
          <a:effectLst>
            <a:outerShdw blurRad="57150" rotWithShape="0" algn="bl" dir="5400000" dist="19050">
              <a:srgbClr val="111111">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79"/>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183" name="Google Shape;1183;p79"/>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57</a:t>
            </a:r>
            <a:endParaRPr sz="1500">
              <a:latin typeface="Bitter"/>
              <a:ea typeface="Bitter"/>
              <a:cs typeface="Bitter"/>
              <a:sym typeface="Bitter"/>
            </a:endParaRPr>
          </a:p>
        </p:txBody>
      </p:sp>
      <p:sp>
        <p:nvSpPr>
          <p:cNvPr id="1184" name="Google Shape;1184;p79"/>
          <p:cNvSpPr txBox="1"/>
          <p:nvPr/>
        </p:nvSpPr>
        <p:spPr>
          <a:xfrm>
            <a:off x="643275" y="2380600"/>
            <a:ext cx="3488100" cy="11316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La forma en que se trabaja en la residencia, así como también las diferentes dinámicas de equipo, son relevantes por sobre las competencias individuales de cada uno para tener un buen ambiente laboral, favorecer el bienestar y las conductas positivas de los NNA en la residencia y mejorar la satisfacción de los mismos trabajadores.</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Las competencias y prácticas que se destacan como más determinantes son: </a:t>
            </a:r>
            <a:r>
              <a:rPr b="1" lang="es" sz="800">
                <a:solidFill>
                  <a:srgbClr val="414140"/>
                </a:solidFill>
                <a:latin typeface="Montserrat"/>
                <a:ea typeface="Montserrat"/>
                <a:cs typeface="Montserrat"/>
                <a:sym typeface="Montserrat"/>
              </a:rPr>
              <a:t>el trabajo en equipo, el cuidado de las personas, la comunicación efectiva y asertiva, el liderazgo, el aprendizaje entre pares, procesos y protocolos claros, orden y transparencia y el apoyo y acompañamiento.</a:t>
            </a:r>
            <a:endParaRPr b="1"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b="1"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Las competencias asociadas a las formas y dinámicas de trabajo, son necesarias para propiciar un buen ambiente y clima, transversalmente en todos los cargos. Esto refuerza la noción de establecer prácticas que favorezcan la horizontalidad en el equipo de la residencia para que todos estén involucrados en la atención, cuidado e intervención de los NNA.</a:t>
            </a:r>
            <a:endParaRPr sz="800">
              <a:solidFill>
                <a:srgbClr val="414140"/>
              </a:solidFill>
              <a:latin typeface="Montserrat"/>
              <a:ea typeface="Montserrat"/>
              <a:cs typeface="Montserrat"/>
              <a:sym typeface="Montserrat"/>
            </a:endParaRPr>
          </a:p>
        </p:txBody>
      </p:sp>
      <p:sp>
        <p:nvSpPr>
          <p:cNvPr id="1185" name="Google Shape;1185;p79"/>
          <p:cNvSpPr/>
          <p:nvPr/>
        </p:nvSpPr>
        <p:spPr>
          <a:xfrm>
            <a:off x="-130425" y="1604675"/>
            <a:ext cx="4549500" cy="7365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79"/>
          <p:cNvSpPr txBox="1"/>
          <p:nvPr/>
        </p:nvSpPr>
        <p:spPr>
          <a:xfrm>
            <a:off x="584174" y="1566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Las formas de trabajo y dinámicas de equipo son determinantes para un buen ambiente y resultados efectivos en la residencia</a:t>
            </a:r>
            <a:endParaRPr b="1" sz="1200">
              <a:solidFill>
                <a:srgbClr val="FFFFFF"/>
              </a:solidFill>
              <a:latin typeface="Bitter"/>
              <a:ea typeface="Bitter"/>
              <a:cs typeface="Bitter"/>
              <a:sym typeface="Bitter"/>
            </a:endParaRPr>
          </a:p>
        </p:txBody>
      </p:sp>
      <p:sp>
        <p:nvSpPr>
          <p:cNvPr id="1187" name="Google Shape;1187;p79"/>
          <p:cNvSpPr txBox="1"/>
          <p:nvPr/>
        </p:nvSpPr>
        <p:spPr>
          <a:xfrm>
            <a:off x="1284424" y="1119600"/>
            <a:ext cx="7683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414140"/>
                </a:solidFill>
                <a:latin typeface="Bitter"/>
                <a:ea typeface="Bitter"/>
                <a:cs typeface="Bitter"/>
                <a:sym typeface="Bitter"/>
              </a:rPr>
              <a:t>Hallazgo 1:</a:t>
            </a:r>
            <a:endParaRPr sz="1000">
              <a:solidFill>
                <a:srgbClr val="414140"/>
              </a:solidFill>
              <a:latin typeface="Bitter"/>
              <a:ea typeface="Bitter"/>
              <a:cs typeface="Bitter"/>
              <a:sym typeface="Bitter"/>
            </a:endParaRPr>
          </a:p>
        </p:txBody>
      </p:sp>
      <p:sp>
        <p:nvSpPr>
          <p:cNvPr id="1188" name="Google Shape;1188;p79"/>
          <p:cNvSpPr txBox="1"/>
          <p:nvPr/>
        </p:nvSpPr>
        <p:spPr>
          <a:xfrm>
            <a:off x="577175" y="229775"/>
            <a:ext cx="31608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Clr>
                <a:schemeClr val="dk1"/>
              </a:buClr>
              <a:buSzPts val="1100"/>
              <a:buFont typeface="Arial"/>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
        <p:nvSpPr>
          <p:cNvPr id="1189" name="Google Shape;1189;p79"/>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pic>
        <p:nvPicPr>
          <p:cNvPr id="1190" name="Google Shape;1190;p79"/>
          <p:cNvPicPr preferRelativeResize="0"/>
          <p:nvPr/>
        </p:nvPicPr>
        <p:blipFill>
          <a:blip r:embed="rId4">
            <a:alphaModFix/>
          </a:blip>
          <a:stretch>
            <a:fillRect/>
          </a:stretch>
        </p:blipFill>
        <p:spPr>
          <a:xfrm>
            <a:off x="742294" y="988937"/>
            <a:ext cx="373309" cy="373311"/>
          </a:xfrm>
          <a:prstGeom prst="rect">
            <a:avLst/>
          </a:prstGeom>
          <a:noFill/>
          <a:ln>
            <a:noFill/>
          </a:ln>
        </p:spPr>
      </p:pic>
      <p:sp>
        <p:nvSpPr>
          <p:cNvPr id="1191" name="Google Shape;1191;p79"/>
          <p:cNvSpPr txBox="1"/>
          <p:nvPr/>
        </p:nvSpPr>
        <p:spPr>
          <a:xfrm>
            <a:off x="1284422" y="953875"/>
            <a:ext cx="1716600" cy="165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100">
                <a:solidFill>
                  <a:srgbClr val="FA5936"/>
                </a:solidFill>
                <a:latin typeface="Bitter"/>
                <a:ea typeface="Bitter"/>
                <a:cs typeface="Bitter"/>
                <a:sym typeface="Bitter"/>
              </a:rPr>
              <a:t>Dinámicas </a:t>
            </a:r>
            <a:r>
              <a:rPr b="1" lang="es" sz="1100">
                <a:solidFill>
                  <a:srgbClr val="FA5936"/>
                </a:solidFill>
                <a:latin typeface="Bitter"/>
                <a:ea typeface="Bitter"/>
                <a:cs typeface="Bitter"/>
                <a:sym typeface="Bitter"/>
              </a:rPr>
              <a:t>de trabaj</a:t>
            </a:r>
            <a:r>
              <a:rPr b="1" lang="es" sz="1100">
                <a:solidFill>
                  <a:srgbClr val="FA5936"/>
                </a:solidFill>
                <a:latin typeface="Bitter"/>
                <a:ea typeface="Bitter"/>
                <a:cs typeface="Bitter"/>
                <a:sym typeface="Bitter"/>
              </a:rPr>
              <a:t>o</a:t>
            </a:r>
            <a:endParaRPr b="1" sz="1100">
              <a:solidFill>
                <a:srgbClr val="FA5936"/>
              </a:solidFill>
              <a:latin typeface="Bitter"/>
              <a:ea typeface="Bitter"/>
              <a:cs typeface="Bitter"/>
              <a:sym typeface="Bitter"/>
            </a:endParaRPr>
          </a:p>
        </p:txBody>
      </p:sp>
      <p:sp>
        <p:nvSpPr>
          <p:cNvPr id="1192" name="Google Shape;1192;p79"/>
          <p:cNvSpPr/>
          <p:nvPr/>
        </p:nvSpPr>
        <p:spPr>
          <a:xfrm rot="10800000">
            <a:off x="4839150" y="676950"/>
            <a:ext cx="3008700" cy="8703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79"/>
          <p:cNvSpPr/>
          <p:nvPr/>
        </p:nvSpPr>
        <p:spPr>
          <a:xfrm rot="10800000">
            <a:off x="5066445" y="153561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79"/>
          <p:cNvSpPr txBox="1"/>
          <p:nvPr/>
        </p:nvSpPr>
        <p:spPr>
          <a:xfrm>
            <a:off x="4980875" y="796818"/>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“Tenemos un grupo bien afiatado, tenemos profesional y personal en general muy comprometidos. Yo creo que hay mucha empatía, mucha comprensión, mucha honestidad. Pero la mayor virtud es el compromiso. Porque hay veces que uno necesita compañía y siempre tenemos la disposición de todo el mundo”</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(Ema, directora, 21 años de experiencia, 2020)</a:t>
            </a:r>
            <a:endParaRPr b="1" sz="600">
              <a:solidFill>
                <a:srgbClr val="414140"/>
              </a:solidFill>
              <a:latin typeface="Montserrat"/>
              <a:ea typeface="Montserrat"/>
              <a:cs typeface="Montserrat"/>
              <a:sym typeface="Montserrat"/>
            </a:endParaRPr>
          </a:p>
        </p:txBody>
      </p:sp>
      <p:sp>
        <p:nvSpPr>
          <p:cNvPr id="1195" name="Google Shape;1195;p79"/>
          <p:cNvSpPr/>
          <p:nvPr/>
        </p:nvSpPr>
        <p:spPr>
          <a:xfrm rot="10800000">
            <a:off x="4845600" y="1874525"/>
            <a:ext cx="1468200" cy="13404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79"/>
          <p:cNvSpPr/>
          <p:nvPr/>
        </p:nvSpPr>
        <p:spPr>
          <a:xfrm rot="10800000">
            <a:off x="5066461" y="3214923"/>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79"/>
          <p:cNvSpPr txBox="1"/>
          <p:nvPr/>
        </p:nvSpPr>
        <p:spPr>
          <a:xfrm>
            <a:off x="4967850" y="1945589"/>
            <a:ext cx="1223700" cy="11316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"Entre los tíos, directores, manipuladora de alimentos hay murallas muy potentes que los separan. Todos son importantes, cada uno cumple un rol"</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(Marco, 51 años, egresado, vivió 17 años en residencia, 2020)</a:t>
            </a:r>
            <a:endParaRPr sz="500">
              <a:solidFill>
                <a:srgbClr val="414140"/>
              </a:solidFill>
              <a:latin typeface="Montserrat"/>
              <a:ea typeface="Montserrat"/>
              <a:cs typeface="Montserrat"/>
              <a:sym typeface="Montserrat"/>
            </a:endParaRPr>
          </a:p>
        </p:txBody>
      </p:sp>
      <p:sp>
        <p:nvSpPr>
          <p:cNvPr id="1198" name="Google Shape;1198;p79"/>
          <p:cNvSpPr/>
          <p:nvPr/>
        </p:nvSpPr>
        <p:spPr>
          <a:xfrm rot="10800000">
            <a:off x="6454425" y="1856525"/>
            <a:ext cx="1468200" cy="13584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79"/>
          <p:cNvSpPr/>
          <p:nvPr/>
        </p:nvSpPr>
        <p:spPr>
          <a:xfrm rot="10800000">
            <a:off x="6710375" y="3214923"/>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79"/>
          <p:cNvSpPr txBox="1"/>
          <p:nvPr/>
        </p:nvSpPr>
        <p:spPr>
          <a:xfrm>
            <a:off x="6576675" y="1953275"/>
            <a:ext cx="1223700" cy="11316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“Las tías siempre están viniendo, pidiendo ayuda, cuando tienen alguna duda igual la preguntan, saben que pueden venir a preguntar. Yo estoy 24/7 a disposición y igual me llaman por teléfono. Entonces la comunicación es fluida y es buena.”</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(Ema, directora de residencia, 21 años de experiencia, 2020)</a:t>
            </a:r>
            <a:endParaRPr sz="5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201" name="Google Shape;1201;p79"/>
          <p:cNvSpPr/>
          <p:nvPr/>
        </p:nvSpPr>
        <p:spPr>
          <a:xfrm rot="10800000">
            <a:off x="4845350" y="3531575"/>
            <a:ext cx="3085200" cy="9822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79"/>
          <p:cNvSpPr/>
          <p:nvPr/>
        </p:nvSpPr>
        <p:spPr>
          <a:xfrm rot="10800000">
            <a:off x="5066458" y="4525852"/>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79"/>
          <p:cNvSpPr txBox="1"/>
          <p:nvPr/>
        </p:nvSpPr>
        <p:spPr>
          <a:xfrm>
            <a:off x="4987200" y="3637593"/>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“Tenemos muy buenas compañeras de trabajo, donde nos preocupamos por la otra, yo siento que somos una gran familia y ese ambiente como que se refleja, se observa. Ese ambiente se observa, por ejemplo viene el magistrado y me dice, la casa se ve tan bonita, se ve un buen ambiente, entonces no solamente lo vemos nosotras sino que también otra gente."</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(Ema, directora de residencia, 21 años de experiencia, 2020)</a:t>
            </a:r>
            <a:endParaRPr sz="500">
              <a:solidFill>
                <a:srgbClr val="414140"/>
              </a:solidFill>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07" name="Shape 1207"/>
        <p:cNvGrpSpPr/>
        <p:nvPr/>
      </p:nvGrpSpPr>
      <p:grpSpPr>
        <a:xfrm>
          <a:off x="0" y="0"/>
          <a:ext cx="0" cy="0"/>
          <a:chOff x="0" y="0"/>
          <a:chExt cx="0" cy="0"/>
        </a:xfrm>
      </p:grpSpPr>
      <p:sp>
        <p:nvSpPr>
          <p:cNvPr id="1208" name="Google Shape;1208;p80"/>
          <p:cNvSpPr/>
          <p:nvPr/>
        </p:nvSpPr>
        <p:spPr>
          <a:xfrm>
            <a:off x="643275" y="898126"/>
            <a:ext cx="559500" cy="559500"/>
          </a:xfrm>
          <a:prstGeom prst="ellipse">
            <a:avLst/>
          </a:prstGeom>
          <a:solidFill>
            <a:srgbClr val="FFFFFF"/>
          </a:solidFill>
          <a:ln>
            <a:noFill/>
          </a:ln>
          <a:effectLst>
            <a:outerShdw blurRad="57150" rotWithShape="0" algn="bl" dir="5400000" dist="19050">
              <a:srgbClr val="111111">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80"/>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210" name="Google Shape;1210;p80"/>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58</a:t>
            </a:r>
            <a:endParaRPr sz="1500">
              <a:latin typeface="Bitter"/>
              <a:ea typeface="Bitter"/>
              <a:cs typeface="Bitter"/>
              <a:sym typeface="Bitter"/>
            </a:endParaRPr>
          </a:p>
        </p:txBody>
      </p:sp>
      <p:sp>
        <p:nvSpPr>
          <p:cNvPr id="1211" name="Google Shape;1211;p80"/>
          <p:cNvSpPr txBox="1"/>
          <p:nvPr/>
        </p:nvSpPr>
        <p:spPr>
          <a:xfrm>
            <a:off x="643275" y="2237400"/>
            <a:ext cx="3488100" cy="11316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Existe una gran necesidad por contar con prácticas y herramientas para ejercer y propiciar el cuidado de cuidadoras en los equipos de las residencias. Este cuidado se entiende en el acompañamiento y supervisión reflexiva necesarios para desempeñar una buena labor con los NNA, así como en el “autocuidado”.</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No se cuenta con el suficiente acompañamiento, supervisión, ni respaldo para dar confianza y soporte a las decisiones, así como para dinamizar los procesos internos de gestión e intervención, y las gestiones con servicios externos.</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Asimismo, tampoco se cuenta con los espacios, prácticas y competencias adecuados para reflexionar respecto al ejercicio laboral y el autoconocimiento. Esto se hace muy necesario para enfrentar las contingencias diarias y la urgencia en la que se trabaja en la residencia. Se buscan herramientas que permitan aplicar estrategias para afrontar el estrés, el desgaste emocional y permitir la reflexión respecto al trabajo y la vida personal.</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212" name="Google Shape;1212;p80"/>
          <p:cNvSpPr/>
          <p:nvPr/>
        </p:nvSpPr>
        <p:spPr>
          <a:xfrm>
            <a:off x="-130425" y="1604675"/>
            <a:ext cx="4549500" cy="4665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80"/>
          <p:cNvSpPr txBox="1"/>
          <p:nvPr/>
        </p:nvSpPr>
        <p:spPr>
          <a:xfrm>
            <a:off x="584174" y="1566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No se cuenta con prácticas y herramientas para el “cuidado de cuidadoras”</a:t>
            </a:r>
            <a:endParaRPr b="1" sz="1200">
              <a:solidFill>
                <a:srgbClr val="FFFFFF"/>
              </a:solidFill>
              <a:latin typeface="Bitter"/>
              <a:ea typeface="Bitter"/>
              <a:cs typeface="Bitter"/>
              <a:sym typeface="Bitter"/>
            </a:endParaRPr>
          </a:p>
        </p:txBody>
      </p:sp>
      <p:sp>
        <p:nvSpPr>
          <p:cNvPr id="1214" name="Google Shape;1214;p80"/>
          <p:cNvSpPr txBox="1"/>
          <p:nvPr/>
        </p:nvSpPr>
        <p:spPr>
          <a:xfrm>
            <a:off x="1284425" y="1119600"/>
            <a:ext cx="9240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414140"/>
                </a:solidFill>
                <a:latin typeface="Bitter"/>
                <a:ea typeface="Bitter"/>
                <a:cs typeface="Bitter"/>
                <a:sym typeface="Bitter"/>
              </a:rPr>
              <a:t>Hallazgo 2:</a:t>
            </a:r>
            <a:endParaRPr sz="1000">
              <a:solidFill>
                <a:srgbClr val="414140"/>
              </a:solidFill>
              <a:latin typeface="Bitter"/>
              <a:ea typeface="Bitter"/>
              <a:cs typeface="Bitter"/>
              <a:sym typeface="Bitter"/>
            </a:endParaRPr>
          </a:p>
        </p:txBody>
      </p:sp>
      <p:sp>
        <p:nvSpPr>
          <p:cNvPr id="1215" name="Google Shape;1215;p80"/>
          <p:cNvSpPr txBox="1"/>
          <p:nvPr/>
        </p:nvSpPr>
        <p:spPr>
          <a:xfrm>
            <a:off x="577175" y="229775"/>
            <a:ext cx="30501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p:txBody>
      </p:sp>
      <p:sp>
        <p:nvSpPr>
          <p:cNvPr id="1216" name="Google Shape;1216;p80"/>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pic>
        <p:nvPicPr>
          <p:cNvPr id="1217" name="Google Shape;1217;p80"/>
          <p:cNvPicPr preferRelativeResize="0"/>
          <p:nvPr/>
        </p:nvPicPr>
        <p:blipFill>
          <a:blip r:embed="rId4">
            <a:alphaModFix/>
          </a:blip>
          <a:stretch>
            <a:fillRect/>
          </a:stretch>
        </p:blipFill>
        <p:spPr>
          <a:xfrm>
            <a:off x="742294" y="988937"/>
            <a:ext cx="373309" cy="373311"/>
          </a:xfrm>
          <a:prstGeom prst="rect">
            <a:avLst/>
          </a:prstGeom>
          <a:noFill/>
          <a:ln>
            <a:noFill/>
          </a:ln>
        </p:spPr>
      </p:pic>
      <p:sp>
        <p:nvSpPr>
          <p:cNvPr id="1218" name="Google Shape;1218;p80"/>
          <p:cNvSpPr txBox="1"/>
          <p:nvPr/>
        </p:nvSpPr>
        <p:spPr>
          <a:xfrm>
            <a:off x="1284422" y="953875"/>
            <a:ext cx="1716600" cy="165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100">
                <a:solidFill>
                  <a:srgbClr val="FA5936"/>
                </a:solidFill>
                <a:latin typeface="Bitter"/>
                <a:ea typeface="Bitter"/>
                <a:cs typeface="Bitter"/>
                <a:sym typeface="Bitter"/>
              </a:rPr>
              <a:t>Dinámicas de trabajo</a:t>
            </a:r>
            <a:endParaRPr b="1" sz="1100">
              <a:solidFill>
                <a:srgbClr val="FA5936"/>
              </a:solidFill>
              <a:latin typeface="Bitter"/>
              <a:ea typeface="Bitter"/>
              <a:cs typeface="Bitter"/>
              <a:sym typeface="Bitter"/>
            </a:endParaRPr>
          </a:p>
        </p:txBody>
      </p:sp>
      <p:sp>
        <p:nvSpPr>
          <p:cNvPr id="1219" name="Google Shape;1219;p80"/>
          <p:cNvSpPr/>
          <p:nvPr/>
        </p:nvSpPr>
        <p:spPr>
          <a:xfrm rot="10800000">
            <a:off x="4839150" y="676950"/>
            <a:ext cx="3008700" cy="8703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80"/>
          <p:cNvSpPr/>
          <p:nvPr/>
        </p:nvSpPr>
        <p:spPr>
          <a:xfrm rot="10800000">
            <a:off x="5066445" y="153561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80"/>
          <p:cNvSpPr txBox="1"/>
          <p:nvPr/>
        </p:nvSpPr>
        <p:spPr>
          <a:xfrm>
            <a:off x="4980875" y="796818"/>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“Se hace muy necesario un apoyo emocional, espacio de reflexión ante lo que me está pasando, cómo estoy reaccionando, cómo mi historia personal influye en NNA. Autocuidado en general no se hace con externos.”</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(María, directora de residencia,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500">
              <a:solidFill>
                <a:srgbClr val="414140"/>
              </a:solidFill>
              <a:latin typeface="Montserrat"/>
              <a:ea typeface="Montserrat"/>
              <a:cs typeface="Montserrat"/>
              <a:sym typeface="Montserrat"/>
            </a:endParaRPr>
          </a:p>
        </p:txBody>
      </p:sp>
      <p:sp>
        <p:nvSpPr>
          <p:cNvPr id="1222" name="Google Shape;1222;p80"/>
          <p:cNvSpPr/>
          <p:nvPr/>
        </p:nvSpPr>
        <p:spPr>
          <a:xfrm rot="10800000">
            <a:off x="4845600" y="1874525"/>
            <a:ext cx="1468200" cy="13404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80"/>
          <p:cNvSpPr/>
          <p:nvPr/>
        </p:nvSpPr>
        <p:spPr>
          <a:xfrm rot="10800000">
            <a:off x="5066461" y="3214923"/>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80"/>
          <p:cNvSpPr txBox="1"/>
          <p:nvPr/>
        </p:nvSpPr>
        <p:spPr>
          <a:xfrm>
            <a:off x="4967850" y="1945589"/>
            <a:ext cx="1223700" cy="11316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“Los profesionales y los ETD tienen problemas familiares y personales no tratados, y eso afecta el trabajo con los NNA. Tienen que mirar y sanar su propia historia, pues es lo que permitiría que los equipos trabajen mejor con los NNA.” </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(Focus 1, instituciones de capacitación, 2020)</a:t>
            </a:r>
            <a:endParaRPr sz="5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500">
              <a:solidFill>
                <a:srgbClr val="414140"/>
              </a:solidFill>
              <a:latin typeface="Montserrat"/>
              <a:ea typeface="Montserrat"/>
              <a:cs typeface="Montserrat"/>
              <a:sym typeface="Montserrat"/>
            </a:endParaRPr>
          </a:p>
        </p:txBody>
      </p:sp>
      <p:sp>
        <p:nvSpPr>
          <p:cNvPr id="1225" name="Google Shape;1225;p80"/>
          <p:cNvSpPr/>
          <p:nvPr/>
        </p:nvSpPr>
        <p:spPr>
          <a:xfrm rot="10800000">
            <a:off x="6454425" y="1856525"/>
            <a:ext cx="1468200" cy="13584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80"/>
          <p:cNvSpPr/>
          <p:nvPr/>
        </p:nvSpPr>
        <p:spPr>
          <a:xfrm rot="10800000">
            <a:off x="6710375" y="3214923"/>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80"/>
          <p:cNvSpPr txBox="1"/>
          <p:nvPr/>
        </p:nvSpPr>
        <p:spPr>
          <a:xfrm>
            <a:off x="6576675" y="1953275"/>
            <a:ext cx="1223700" cy="11316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“No hay espacios o instancias para compartir prácticas, espacio para juntarnos y retroalimentar el trabajo, porque estamos todo el día corriendo y absorbiendo” </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(Consuelo, ETD, 2020)</a:t>
            </a:r>
            <a:endParaRPr b="1" sz="500">
              <a:solidFill>
                <a:srgbClr val="414140"/>
              </a:solidFill>
              <a:latin typeface="Montserrat"/>
              <a:ea typeface="Montserrat"/>
              <a:cs typeface="Montserrat"/>
              <a:sym typeface="Montserrat"/>
            </a:endParaRPr>
          </a:p>
        </p:txBody>
      </p:sp>
      <p:sp>
        <p:nvSpPr>
          <p:cNvPr id="1228" name="Google Shape;1228;p80"/>
          <p:cNvSpPr/>
          <p:nvPr/>
        </p:nvSpPr>
        <p:spPr>
          <a:xfrm rot="10800000">
            <a:off x="4845350" y="3531575"/>
            <a:ext cx="3085200" cy="9822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80"/>
          <p:cNvSpPr/>
          <p:nvPr/>
        </p:nvSpPr>
        <p:spPr>
          <a:xfrm rot="10800000">
            <a:off x="5066458" y="4525852"/>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80"/>
          <p:cNvSpPr txBox="1"/>
          <p:nvPr/>
        </p:nvSpPr>
        <p:spPr>
          <a:xfrm>
            <a:off x="4987200" y="3629668"/>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“Los profesionales de este mundo tienen que tomarse un tiempo, un receso, por ejemplo alejarse 2 años y después retornar cuando uno tenga ganas de hacerlo. Para esto es importante el clima, confianza en el equipo, un buen equipo de trabajo. Acá uno habla de vocación pero si hay mal clima yo me voy con mi vocación para otro lado.”</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(Daniel, psicólogo, 3 años de experiencia, 2020)</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500">
              <a:solidFill>
                <a:srgbClr val="414140"/>
              </a:solidFill>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34" name="Shape 1234"/>
        <p:cNvGrpSpPr/>
        <p:nvPr/>
      </p:nvGrpSpPr>
      <p:grpSpPr>
        <a:xfrm>
          <a:off x="0" y="0"/>
          <a:ext cx="0" cy="0"/>
          <a:chOff x="0" y="0"/>
          <a:chExt cx="0" cy="0"/>
        </a:xfrm>
      </p:grpSpPr>
      <p:sp>
        <p:nvSpPr>
          <p:cNvPr id="1235" name="Google Shape;1235;p81"/>
          <p:cNvSpPr/>
          <p:nvPr/>
        </p:nvSpPr>
        <p:spPr>
          <a:xfrm>
            <a:off x="643275" y="898126"/>
            <a:ext cx="559500" cy="559500"/>
          </a:xfrm>
          <a:prstGeom prst="ellipse">
            <a:avLst/>
          </a:prstGeom>
          <a:solidFill>
            <a:srgbClr val="FFFFFF"/>
          </a:solidFill>
          <a:ln>
            <a:noFill/>
          </a:ln>
          <a:effectLst>
            <a:outerShdw blurRad="57150" rotWithShape="0" algn="bl" dir="5400000" dist="19050">
              <a:srgbClr val="111111">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81"/>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237" name="Google Shape;1237;p81"/>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59</a:t>
            </a:r>
            <a:endParaRPr sz="1500">
              <a:latin typeface="Bitter"/>
              <a:ea typeface="Bitter"/>
              <a:cs typeface="Bitter"/>
              <a:sym typeface="Bitter"/>
            </a:endParaRPr>
          </a:p>
        </p:txBody>
      </p:sp>
      <p:sp>
        <p:nvSpPr>
          <p:cNvPr id="1238" name="Google Shape;1238;p81"/>
          <p:cNvSpPr txBox="1"/>
          <p:nvPr/>
        </p:nvSpPr>
        <p:spPr>
          <a:xfrm>
            <a:off x="643275" y="2380600"/>
            <a:ext cx="3602100" cy="11316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La inducción se destaca como un momento crucial en el trabajo residencial debido a que es el momento de sensibilización con la realidad y el contexto de vulneración en que se trabajará. A la vez, es el momento donde se comprende cuál será la función a realizar.</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A pesar de esto, los/as trabajadores/as manifiestan que no conocen lo suficiente sobre los roles y responsabilidades del equipo para desempeñar su función, ni sobre los protocolos y procesos para guiar la atención e intervención hacia los NNA.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Además manifiestan necesitar conocimiento mínimo de base sobre:</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140799" lvl="0" marL="179999" rtl="0" algn="l">
              <a:lnSpc>
                <a:spcPct val="100000"/>
              </a:lnSpc>
              <a:spcBef>
                <a:spcPts val="0"/>
              </a:spcBef>
              <a:spcAft>
                <a:spcPts val="0"/>
              </a:spcAft>
              <a:buClr>
                <a:srgbClr val="414140"/>
              </a:buClr>
              <a:buSzPts val="800"/>
              <a:buFont typeface="Montserrat"/>
              <a:buAutoNum type="arabicPeriod"/>
            </a:pPr>
            <a:r>
              <a:rPr lang="es" sz="800">
                <a:solidFill>
                  <a:srgbClr val="414140"/>
                </a:solidFill>
                <a:latin typeface="Montserrat"/>
                <a:ea typeface="Montserrat"/>
                <a:cs typeface="Montserrat"/>
                <a:sym typeface="Montserrat"/>
              </a:rPr>
              <a:t>Sistema de protección de derechos de NNA</a:t>
            </a:r>
            <a:endParaRPr sz="800">
              <a:solidFill>
                <a:srgbClr val="414140"/>
              </a:solidFill>
              <a:latin typeface="Montserrat"/>
              <a:ea typeface="Montserrat"/>
              <a:cs typeface="Montserrat"/>
              <a:sym typeface="Montserrat"/>
            </a:endParaRPr>
          </a:p>
          <a:p>
            <a:pPr indent="-140799" lvl="0" marL="179999" rtl="0" algn="l">
              <a:lnSpc>
                <a:spcPct val="100000"/>
              </a:lnSpc>
              <a:spcBef>
                <a:spcPts val="0"/>
              </a:spcBef>
              <a:spcAft>
                <a:spcPts val="0"/>
              </a:spcAft>
              <a:buClr>
                <a:srgbClr val="414140"/>
              </a:buClr>
              <a:buSzPts val="800"/>
              <a:buFont typeface="Montserrat"/>
              <a:buAutoNum type="arabicPeriod"/>
            </a:pPr>
            <a:r>
              <a:rPr lang="es" sz="800">
                <a:solidFill>
                  <a:srgbClr val="414140"/>
                </a:solidFill>
                <a:latin typeface="Montserrat"/>
                <a:ea typeface="Montserrat"/>
                <a:cs typeface="Montserrat"/>
                <a:sym typeface="Montserrat"/>
              </a:rPr>
              <a:t>Prevención y promoción de derechos de los NNA</a:t>
            </a:r>
            <a:endParaRPr sz="800">
              <a:solidFill>
                <a:srgbClr val="414140"/>
              </a:solidFill>
              <a:latin typeface="Montserrat"/>
              <a:ea typeface="Montserrat"/>
              <a:cs typeface="Montserrat"/>
              <a:sym typeface="Montserrat"/>
            </a:endParaRPr>
          </a:p>
          <a:p>
            <a:pPr indent="-140799" lvl="0" marL="179999" rtl="0" algn="l">
              <a:lnSpc>
                <a:spcPct val="100000"/>
              </a:lnSpc>
              <a:spcBef>
                <a:spcPts val="0"/>
              </a:spcBef>
              <a:spcAft>
                <a:spcPts val="0"/>
              </a:spcAft>
              <a:buClr>
                <a:srgbClr val="414140"/>
              </a:buClr>
              <a:buSzPts val="800"/>
              <a:buFont typeface="Montserrat"/>
              <a:buAutoNum type="arabicPeriod"/>
            </a:pPr>
            <a:r>
              <a:rPr lang="es" sz="800">
                <a:solidFill>
                  <a:srgbClr val="414140"/>
                </a:solidFill>
                <a:latin typeface="Montserrat"/>
                <a:ea typeface="Montserrat"/>
                <a:cs typeface="Montserrat"/>
                <a:sym typeface="Montserrat"/>
              </a:rPr>
              <a:t>Características de los NNA en residencias y formas efectivas para su acompañamiento</a:t>
            </a:r>
            <a:endParaRPr sz="800">
              <a:solidFill>
                <a:srgbClr val="414140"/>
              </a:solidFill>
              <a:latin typeface="Montserrat"/>
              <a:ea typeface="Montserrat"/>
              <a:cs typeface="Montserrat"/>
              <a:sym typeface="Montserrat"/>
            </a:endParaRPr>
          </a:p>
          <a:p>
            <a:pPr indent="-140799" lvl="0" marL="179999" rtl="0" algn="l">
              <a:lnSpc>
                <a:spcPct val="100000"/>
              </a:lnSpc>
              <a:spcBef>
                <a:spcPts val="0"/>
              </a:spcBef>
              <a:spcAft>
                <a:spcPts val="0"/>
              </a:spcAft>
              <a:buClr>
                <a:srgbClr val="414140"/>
              </a:buClr>
              <a:buSzPts val="800"/>
              <a:buFont typeface="Montserrat"/>
              <a:buAutoNum type="arabicPeriod"/>
            </a:pPr>
            <a:r>
              <a:rPr lang="es" sz="800">
                <a:solidFill>
                  <a:srgbClr val="414140"/>
                </a:solidFill>
                <a:latin typeface="Montserrat"/>
                <a:ea typeface="Montserrat"/>
                <a:cs typeface="Montserrat"/>
                <a:sym typeface="Montserrat"/>
              </a:rPr>
              <a:t>Vulnerabilidad y pobreza</a:t>
            </a:r>
            <a:endParaRPr sz="800">
              <a:solidFill>
                <a:srgbClr val="414140"/>
              </a:solidFill>
              <a:latin typeface="Montserrat"/>
              <a:ea typeface="Montserrat"/>
              <a:cs typeface="Montserrat"/>
              <a:sym typeface="Montserrat"/>
            </a:endParaRPr>
          </a:p>
          <a:p>
            <a:pPr indent="-140799" lvl="0" marL="179999" rtl="0" algn="l">
              <a:lnSpc>
                <a:spcPct val="100000"/>
              </a:lnSpc>
              <a:spcBef>
                <a:spcPts val="0"/>
              </a:spcBef>
              <a:spcAft>
                <a:spcPts val="0"/>
              </a:spcAft>
              <a:buClr>
                <a:srgbClr val="414140"/>
              </a:buClr>
              <a:buSzPts val="800"/>
              <a:buFont typeface="Montserrat"/>
              <a:buAutoNum type="arabicPeriod"/>
            </a:pPr>
            <a:r>
              <a:rPr lang="es" sz="800">
                <a:solidFill>
                  <a:srgbClr val="414140"/>
                </a:solidFill>
                <a:latin typeface="Montserrat"/>
                <a:ea typeface="Montserrat"/>
                <a:cs typeface="Montserrat"/>
                <a:sym typeface="Montserrat"/>
              </a:rPr>
              <a:t>Red intersectorial y funcionamiento del sistema y servicios públicos</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239" name="Google Shape;1239;p81"/>
          <p:cNvSpPr/>
          <p:nvPr/>
        </p:nvSpPr>
        <p:spPr>
          <a:xfrm>
            <a:off x="-130425" y="1604675"/>
            <a:ext cx="4549500" cy="7365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81"/>
          <p:cNvSpPr txBox="1"/>
          <p:nvPr/>
        </p:nvSpPr>
        <p:spPr>
          <a:xfrm>
            <a:off x="584174" y="1566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Inducción como instancia clave para sensibilizar, comprender, y relevar el rol de los/as trabajadores/as</a:t>
            </a:r>
            <a:endParaRPr b="1" sz="1200">
              <a:solidFill>
                <a:srgbClr val="FFFFFF"/>
              </a:solidFill>
              <a:latin typeface="Bitter"/>
              <a:ea typeface="Bitter"/>
              <a:cs typeface="Bitter"/>
              <a:sym typeface="Bitter"/>
            </a:endParaRPr>
          </a:p>
        </p:txBody>
      </p:sp>
      <p:sp>
        <p:nvSpPr>
          <p:cNvPr id="1241" name="Google Shape;1241;p81"/>
          <p:cNvSpPr txBox="1"/>
          <p:nvPr/>
        </p:nvSpPr>
        <p:spPr>
          <a:xfrm>
            <a:off x="1284425" y="1119600"/>
            <a:ext cx="8289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414140"/>
                </a:solidFill>
                <a:latin typeface="Bitter"/>
                <a:ea typeface="Bitter"/>
                <a:cs typeface="Bitter"/>
                <a:sym typeface="Bitter"/>
              </a:rPr>
              <a:t>Hallazgo 3:</a:t>
            </a:r>
            <a:endParaRPr sz="1000">
              <a:solidFill>
                <a:srgbClr val="414140"/>
              </a:solidFill>
              <a:latin typeface="Bitter"/>
              <a:ea typeface="Bitter"/>
              <a:cs typeface="Bitter"/>
              <a:sym typeface="Bitter"/>
            </a:endParaRPr>
          </a:p>
        </p:txBody>
      </p:sp>
      <p:sp>
        <p:nvSpPr>
          <p:cNvPr id="1242" name="Google Shape;1242;p81"/>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Clr>
                <a:schemeClr val="dk1"/>
              </a:buClr>
              <a:buSzPts val="1100"/>
              <a:buFont typeface="Arial"/>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
        <p:nvSpPr>
          <p:cNvPr id="1243" name="Google Shape;1243;p81"/>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pic>
        <p:nvPicPr>
          <p:cNvPr id="1244" name="Google Shape;1244;p81"/>
          <p:cNvPicPr preferRelativeResize="0"/>
          <p:nvPr/>
        </p:nvPicPr>
        <p:blipFill>
          <a:blip r:embed="rId4">
            <a:alphaModFix/>
          </a:blip>
          <a:stretch>
            <a:fillRect/>
          </a:stretch>
        </p:blipFill>
        <p:spPr>
          <a:xfrm>
            <a:off x="742294" y="988937"/>
            <a:ext cx="373309" cy="373311"/>
          </a:xfrm>
          <a:prstGeom prst="rect">
            <a:avLst/>
          </a:prstGeom>
          <a:noFill/>
          <a:ln>
            <a:noFill/>
          </a:ln>
        </p:spPr>
      </p:pic>
      <p:sp>
        <p:nvSpPr>
          <p:cNvPr id="1245" name="Google Shape;1245;p81"/>
          <p:cNvSpPr txBox="1"/>
          <p:nvPr/>
        </p:nvSpPr>
        <p:spPr>
          <a:xfrm>
            <a:off x="1284422" y="953875"/>
            <a:ext cx="1716600" cy="165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100">
                <a:solidFill>
                  <a:srgbClr val="FA5936"/>
                </a:solidFill>
                <a:latin typeface="Bitter"/>
                <a:ea typeface="Bitter"/>
                <a:cs typeface="Bitter"/>
                <a:sym typeface="Bitter"/>
              </a:rPr>
              <a:t>Dinámicas de trabajo</a:t>
            </a:r>
            <a:endParaRPr b="1" sz="1100">
              <a:solidFill>
                <a:srgbClr val="FA5936"/>
              </a:solidFill>
              <a:latin typeface="Bitter"/>
              <a:ea typeface="Bitter"/>
              <a:cs typeface="Bitter"/>
              <a:sym typeface="Bitter"/>
            </a:endParaRPr>
          </a:p>
        </p:txBody>
      </p:sp>
      <p:sp>
        <p:nvSpPr>
          <p:cNvPr id="1246" name="Google Shape;1246;p81"/>
          <p:cNvSpPr/>
          <p:nvPr/>
        </p:nvSpPr>
        <p:spPr>
          <a:xfrm rot="10800000">
            <a:off x="4839150" y="676950"/>
            <a:ext cx="3008700" cy="8703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81"/>
          <p:cNvSpPr/>
          <p:nvPr/>
        </p:nvSpPr>
        <p:spPr>
          <a:xfrm rot="10800000">
            <a:off x="5066445" y="153561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81"/>
          <p:cNvSpPr txBox="1"/>
          <p:nvPr/>
        </p:nvSpPr>
        <p:spPr>
          <a:xfrm>
            <a:off x="4980875" y="796818"/>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“A lo mejor no hubo una inducción adecuada para el cargo, la realidad de este trabajo que es bajo presion, que hay momentos bien y momentos mal. Yo creo que tiene que ver con eso con las personas que fueron seleccionadas en ese momento."</a:t>
            </a:r>
            <a:endParaRPr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(Josefa, directora de residencia, 3 años de experiencia, 2020)</a:t>
            </a:r>
            <a:endParaRPr b="1" sz="600">
              <a:solidFill>
                <a:srgbClr val="414140"/>
              </a:solidFill>
              <a:latin typeface="Montserrat"/>
              <a:ea typeface="Montserrat"/>
              <a:cs typeface="Montserrat"/>
              <a:sym typeface="Montserrat"/>
            </a:endParaRPr>
          </a:p>
        </p:txBody>
      </p:sp>
      <p:sp>
        <p:nvSpPr>
          <p:cNvPr id="1249" name="Google Shape;1249;p81"/>
          <p:cNvSpPr/>
          <p:nvPr/>
        </p:nvSpPr>
        <p:spPr>
          <a:xfrm rot="10800000">
            <a:off x="4845600" y="1874525"/>
            <a:ext cx="1468200" cy="13404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81"/>
          <p:cNvSpPr/>
          <p:nvPr/>
        </p:nvSpPr>
        <p:spPr>
          <a:xfrm rot="10800000">
            <a:off x="5066461" y="3214923"/>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81"/>
          <p:cNvSpPr txBox="1"/>
          <p:nvPr/>
        </p:nvSpPr>
        <p:spPr>
          <a:xfrm>
            <a:off x="4967850" y="1945589"/>
            <a:ext cx="1223700" cy="11316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El 99% de los trabajadores que no recibieron inducción, lo considera necesario para comprender y desempeñar sus funciones. </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(Encuesta Nacional Necesidades de Capacitación para Trabajadores/as de Residencias de NNA, 2019)</a:t>
            </a:r>
            <a:endParaRPr sz="5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252" name="Google Shape;1252;p81"/>
          <p:cNvSpPr/>
          <p:nvPr/>
        </p:nvSpPr>
        <p:spPr>
          <a:xfrm rot="10800000">
            <a:off x="6454425" y="1856525"/>
            <a:ext cx="1468200" cy="13584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81"/>
          <p:cNvSpPr/>
          <p:nvPr/>
        </p:nvSpPr>
        <p:spPr>
          <a:xfrm rot="10800000">
            <a:off x="6710375" y="3214923"/>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81"/>
          <p:cNvSpPr txBox="1"/>
          <p:nvPr/>
        </p:nvSpPr>
        <p:spPr>
          <a:xfrm>
            <a:off x="6576675" y="1953275"/>
            <a:ext cx="1223700" cy="11316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"Realizar buenas inducciones, con respecto a cada perfil de cargo. En la primera entrevista, advertir que este es un contexto complejo, que se necesita compromiso, responsabilidad." </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(Josefa, directora de residencia, 3 años de experiencia,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255" name="Google Shape;1255;p81"/>
          <p:cNvSpPr/>
          <p:nvPr/>
        </p:nvSpPr>
        <p:spPr>
          <a:xfrm rot="10800000">
            <a:off x="4845350" y="3531575"/>
            <a:ext cx="3085200" cy="9822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81"/>
          <p:cNvSpPr/>
          <p:nvPr/>
        </p:nvSpPr>
        <p:spPr>
          <a:xfrm rot="10800000">
            <a:off x="5066458" y="4525852"/>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81"/>
          <p:cNvSpPr txBox="1"/>
          <p:nvPr/>
        </p:nvSpPr>
        <p:spPr>
          <a:xfrm>
            <a:off x="4987200" y="3637593"/>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"Los programas residenciales suelen ser la prueba de fuego, que a pesar de que vienen muy motivados [los trabajadores], pueden frustrarse muy rápido e irse. El objetivo debería ser perder los menos posibles. Aplicar procesos de sensibilización, procesos de entender la pobreza multidimensional, entenderla como un síntoma pero no una consecuencia.”</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(Pedro, director regional, 2020) </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258" name="Google Shape;1258;p81"/>
          <p:cNvSpPr txBox="1"/>
          <p:nvPr/>
        </p:nvSpPr>
        <p:spPr>
          <a:xfrm>
            <a:off x="8019075" y="1953275"/>
            <a:ext cx="1223700" cy="11316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4" name="Shape 144"/>
        <p:cNvGrpSpPr/>
        <p:nvPr/>
      </p:nvGrpSpPr>
      <p:grpSpPr>
        <a:xfrm>
          <a:off x="0" y="0"/>
          <a:ext cx="0" cy="0"/>
          <a:chOff x="0" y="0"/>
          <a:chExt cx="0" cy="0"/>
        </a:xfrm>
      </p:grpSpPr>
      <p:sp>
        <p:nvSpPr>
          <p:cNvPr id="145" name="Google Shape;145;p28"/>
          <p:cNvSpPr/>
          <p:nvPr/>
        </p:nvSpPr>
        <p:spPr>
          <a:xfrm>
            <a:off x="4949675" y="827225"/>
            <a:ext cx="3348600" cy="3480900"/>
          </a:xfrm>
          <a:prstGeom prst="rect">
            <a:avLst/>
          </a:prstGeom>
          <a:solidFill>
            <a:srgbClr val="9C1F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8"/>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a:t>
            </a:r>
            <a:r>
              <a:rPr lang="es" sz="700">
                <a:solidFill>
                  <a:srgbClr val="2E75FF"/>
                </a:solidFill>
                <a:latin typeface="Montserrat Light"/>
                <a:ea typeface="Montserrat Light"/>
                <a:cs typeface="Montserrat Light"/>
                <a:sym typeface="Montserrat Light"/>
              </a:rPr>
              <a:t> de resultados  Fase Diagnóstico</a:t>
            </a:r>
            <a:endParaRPr sz="700">
              <a:latin typeface="Montserrat Light"/>
              <a:ea typeface="Montserrat Light"/>
              <a:cs typeface="Montserrat Light"/>
              <a:sym typeface="Montserrat Light"/>
            </a:endParaRPr>
          </a:p>
        </p:txBody>
      </p:sp>
      <p:sp>
        <p:nvSpPr>
          <p:cNvPr id="147" name="Google Shape;147;p28"/>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Antecedentes del proyecto:</a:t>
            </a:r>
            <a:endParaRPr b="1" i="1" sz="1200">
              <a:solidFill>
                <a:srgbClr val="055CF2"/>
              </a:solidFill>
              <a:latin typeface="Bitter"/>
              <a:ea typeface="Bitter"/>
              <a:cs typeface="Bitter"/>
              <a:sym typeface="Bitter"/>
            </a:endParaRPr>
          </a:p>
        </p:txBody>
      </p:sp>
      <p:sp>
        <p:nvSpPr>
          <p:cNvPr id="148" name="Google Shape;148;p28"/>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20A66"/>
                </a:solidFill>
                <a:latin typeface="Bitter"/>
                <a:ea typeface="Bitter"/>
                <a:cs typeface="Bitter"/>
                <a:sym typeface="Bitter"/>
              </a:rPr>
              <a:t>6 </a:t>
            </a:r>
            <a:endParaRPr sz="1500">
              <a:solidFill>
                <a:srgbClr val="F20A66"/>
              </a:solidFill>
              <a:latin typeface="Bitter"/>
              <a:ea typeface="Bitter"/>
              <a:cs typeface="Bitter"/>
              <a:sym typeface="Bitter"/>
            </a:endParaRPr>
          </a:p>
        </p:txBody>
      </p:sp>
      <p:sp>
        <p:nvSpPr>
          <p:cNvPr id="149" name="Google Shape;149;p28"/>
          <p:cNvSpPr/>
          <p:nvPr/>
        </p:nvSpPr>
        <p:spPr>
          <a:xfrm>
            <a:off x="8761375" y="254600"/>
            <a:ext cx="57300" cy="57300"/>
          </a:xfrm>
          <a:prstGeom prst="ellipse">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8"/>
          <p:cNvSpPr txBox="1"/>
          <p:nvPr/>
        </p:nvSpPr>
        <p:spPr>
          <a:xfrm>
            <a:off x="559392" y="1600415"/>
            <a:ext cx="3738300" cy="1269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900">
                <a:solidFill>
                  <a:srgbClr val="414140"/>
                </a:solidFill>
                <a:latin typeface="Montserrat"/>
                <a:ea typeface="Montserrat"/>
                <a:cs typeface="Montserrat"/>
                <a:sym typeface="Montserrat"/>
              </a:rPr>
              <a:t>En la Mesa 4 participan el Ministerio de Justicia y Sename como representantes del Estado, la Escuela de Trabajo Social de la Universidad Católica en representación de la Academia, la Mesa de Residencias de la Comunidad de Organizaciones Solidarias en representación de la Sociedad Civil, y el Banco Bci como representante de la empresa privada. </a:t>
            </a:r>
            <a:endParaRPr sz="9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9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s" sz="900">
                <a:solidFill>
                  <a:srgbClr val="414140"/>
                </a:solidFill>
                <a:latin typeface="Montserrat"/>
                <a:ea typeface="Montserrat"/>
                <a:cs typeface="Montserrat"/>
                <a:sym typeface="Montserrat"/>
              </a:rPr>
              <a:t>La Mesa 4 decidió establecer un directorio con representantes de estos 4 estamentos, y a la vez conformar un equipo de trabajo con un representantes de cada institución.</a:t>
            </a:r>
            <a:endParaRPr b="1" sz="9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9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900">
              <a:solidFill>
                <a:srgbClr val="414140"/>
              </a:solidFill>
              <a:latin typeface="Montserrat"/>
              <a:ea typeface="Montserrat"/>
              <a:cs typeface="Montserrat"/>
              <a:sym typeface="Montserrat"/>
            </a:endParaRPr>
          </a:p>
        </p:txBody>
      </p:sp>
      <p:pic>
        <p:nvPicPr>
          <p:cNvPr id="151" name="Google Shape;151;p28"/>
          <p:cNvPicPr preferRelativeResize="0"/>
          <p:nvPr/>
        </p:nvPicPr>
        <p:blipFill>
          <a:blip r:embed="rId3">
            <a:alphaModFix/>
          </a:blip>
          <a:stretch>
            <a:fillRect/>
          </a:stretch>
        </p:blipFill>
        <p:spPr>
          <a:xfrm>
            <a:off x="2077164" y="3670051"/>
            <a:ext cx="632001" cy="391201"/>
          </a:xfrm>
          <a:prstGeom prst="rect">
            <a:avLst/>
          </a:prstGeom>
          <a:noFill/>
          <a:ln>
            <a:noFill/>
          </a:ln>
        </p:spPr>
      </p:pic>
      <p:pic>
        <p:nvPicPr>
          <p:cNvPr id="152" name="Google Shape;152;p28"/>
          <p:cNvPicPr preferRelativeResize="0"/>
          <p:nvPr/>
        </p:nvPicPr>
        <p:blipFill rotWithShape="1">
          <a:blip r:embed="rId4">
            <a:alphaModFix/>
          </a:blip>
          <a:srcRect b="0" l="52052" r="0" t="0"/>
          <a:stretch/>
        </p:blipFill>
        <p:spPr>
          <a:xfrm>
            <a:off x="1339259" y="3693191"/>
            <a:ext cx="441738" cy="344939"/>
          </a:xfrm>
          <a:prstGeom prst="rect">
            <a:avLst/>
          </a:prstGeom>
          <a:noFill/>
          <a:ln>
            <a:noFill/>
          </a:ln>
        </p:spPr>
      </p:pic>
      <p:pic>
        <p:nvPicPr>
          <p:cNvPr id="153" name="Google Shape;153;p28"/>
          <p:cNvPicPr preferRelativeResize="0"/>
          <p:nvPr/>
        </p:nvPicPr>
        <p:blipFill>
          <a:blip r:embed="rId5">
            <a:alphaModFix/>
          </a:blip>
          <a:stretch>
            <a:fillRect/>
          </a:stretch>
        </p:blipFill>
        <p:spPr>
          <a:xfrm>
            <a:off x="661650" y="3693539"/>
            <a:ext cx="381441" cy="344942"/>
          </a:xfrm>
          <a:prstGeom prst="rect">
            <a:avLst/>
          </a:prstGeom>
          <a:noFill/>
          <a:ln>
            <a:noFill/>
          </a:ln>
        </p:spPr>
      </p:pic>
      <p:pic>
        <p:nvPicPr>
          <p:cNvPr id="154" name="Google Shape;154;p28"/>
          <p:cNvPicPr preferRelativeResize="0"/>
          <p:nvPr/>
        </p:nvPicPr>
        <p:blipFill>
          <a:blip r:embed="rId6">
            <a:alphaModFix/>
          </a:blip>
          <a:stretch>
            <a:fillRect/>
          </a:stretch>
        </p:blipFill>
        <p:spPr>
          <a:xfrm>
            <a:off x="3798988" y="3708973"/>
            <a:ext cx="632003" cy="290504"/>
          </a:xfrm>
          <a:prstGeom prst="rect">
            <a:avLst/>
          </a:prstGeom>
          <a:noFill/>
          <a:ln>
            <a:noFill/>
          </a:ln>
        </p:spPr>
      </p:pic>
      <p:pic>
        <p:nvPicPr>
          <p:cNvPr id="155" name="Google Shape;155;p28"/>
          <p:cNvPicPr preferRelativeResize="0"/>
          <p:nvPr/>
        </p:nvPicPr>
        <p:blipFill>
          <a:blip r:embed="rId7">
            <a:alphaModFix/>
          </a:blip>
          <a:stretch>
            <a:fillRect/>
          </a:stretch>
        </p:blipFill>
        <p:spPr>
          <a:xfrm>
            <a:off x="3005332" y="3703130"/>
            <a:ext cx="497490" cy="325047"/>
          </a:xfrm>
          <a:prstGeom prst="rect">
            <a:avLst/>
          </a:prstGeom>
          <a:noFill/>
          <a:ln>
            <a:noFill/>
          </a:ln>
        </p:spPr>
      </p:pic>
      <p:sp>
        <p:nvSpPr>
          <p:cNvPr id="156" name="Google Shape;156;p28"/>
          <p:cNvSpPr txBox="1"/>
          <p:nvPr/>
        </p:nvSpPr>
        <p:spPr>
          <a:xfrm>
            <a:off x="5258225" y="1208640"/>
            <a:ext cx="971700" cy="9738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lang="es" sz="600">
                <a:solidFill>
                  <a:srgbClr val="FFFFFF"/>
                </a:solidFill>
                <a:latin typeface="Montserrat"/>
                <a:ea typeface="Montserrat"/>
                <a:cs typeface="Montserrat"/>
                <a:sym typeface="Montserrat"/>
              </a:rPr>
              <a:t>DIRECTORIO:</a:t>
            </a:r>
            <a:endParaRPr sz="6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s" sz="600">
                <a:solidFill>
                  <a:srgbClr val="FFFFFF"/>
                </a:solidFill>
                <a:latin typeface="Montserrat"/>
                <a:ea typeface="Montserrat"/>
                <a:cs typeface="Montserrat"/>
                <a:sym typeface="Montserrat"/>
              </a:rPr>
              <a:t>LUIS ENRIQUE YARUR</a:t>
            </a:r>
            <a:endParaRPr b="1" sz="6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600">
              <a:solidFill>
                <a:srgbClr val="FFFFFF"/>
              </a:solidFill>
              <a:latin typeface="Montserrat"/>
              <a:ea typeface="Montserrat"/>
              <a:cs typeface="Montserrat"/>
              <a:sym typeface="Montserrat"/>
            </a:endParaRPr>
          </a:p>
          <a:p>
            <a:pPr indent="0" lvl="0" marL="0" rtl="0" algn="l">
              <a:spcBef>
                <a:spcPts val="0"/>
              </a:spcBef>
              <a:spcAft>
                <a:spcPts val="0"/>
              </a:spcAft>
              <a:buNone/>
            </a:pPr>
            <a:r>
              <a:rPr lang="es" sz="600">
                <a:solidFill>
                  <a:srgbClr val="FFFFFF"/>
                </a:solidFill>
                <a:latin typeface="Montserrat"/>
                <a:ea typeface="Montserrat"/>
                <a:cs typeface="Montserrat"/>
                <a:sym typeface="Montserrat"/>
              </a:rPr>
              <a:t>SUPLENTES:</a:t>
            </a:r>
            <a:endParaRPr sz="6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900"/>
              <a:buFont typeface="Arial"/>
              <a:buNone/>
            </a:pPr>
            <a:r>
              <a:rPr b="1" lang="es" sz="600">
                <a:solidFill>
                  <a:srgbClr val="FFFFFF"/>
                </a:solidFill>
                <a:latin typeface="Montserrat"/>
                <a:ea typeface="Montserrat"/>
                <a:cs typeface="Montserrat"/>
                <a:sym typeface="Montserrat"/>
              </a:rPr>
              <a:t>PAOLA ALVANO</a:t>
            </a:r>
            <a:endParaRPr b="1" sz="6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900"/>
              <a:buFont typeface="Arial"/>
              <a:buNone/>
            </a:pPr>
            <a:r>
              <a:t/>
            </a:r>
            <a:endParaRPr b="1" sz="600">
              <a:solidFill>
                <a:srgbClr val="FFFFFF"/>
              </a:solidFill>
              <a:latin typeface="Montserrat"/>
              <a:ea typeface="Montserrat"/>
              <a:cs typeface="Montserrat"/>
              <a:sym typeface="Montserrat"/>
            </a:endParaRPr>
          </a:p>
          <a:p>
            <a:pPr indent="0" lvl="0" marL="0" rtl="0" algn="l">
              <a:spcBef>
                <a:spcPts val="0"/>
              </a:spcBef>
              <a:spcAft>
                <a:spcPts val="0"/>
              </a:spcAft>
              <a:buNone/>
            </a:pPr>
            <a:r>
              <a:rPr lang="es" sz="600">
                <a:solidFill>
                  <a:srgbClr val="FFFFFF"/>
                </a:solidFill>
                <a:latin typeface="Montserrat"/>
                <a:ea typeface="Montserrat"/>
                <a:cs typeface="Montserrat"/>
                <a:sym typeface="Montserrat"/>
              </a:rPr>
              <a:t>EQUIPO EJECUTOR:</a:t>
            </a:r>
            <a:endParaRPr b="1" sz="6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s" sz="600">
                <a:solidFill>
                  <a:srgbClr val="FFFFFF"/>
                </a:solidFill>
                <a:latin typeface="Montserrat"/>
                <a:ea typeface="Montserrat"/>
                <a:cs typeface="Montserrat"/>
                <a:sym typeface="Montserrat"/>
              </a:rPr>
              <a:t>FERNANDA PERÉZ</a:t>
            </a:r>
            <a:endParaRPr b="1" sz="600">
              <a:solidFill>
                <a:srgbClr val="FFFFFF"/>
              </a:solidFill>
              <a:latin typeface="Montserrat"/>
              <a:ea typeface="Montserrat"/>
              <a:cs typeface="Montserrat"/>
              <a:sym typeface="Montserrat"/>
            </a:endParaRPr>
          </a:p>
        </p:txBody>
      </p:sp>
      <p:sp>
        <p:nvSpPr>
          <p:cNvPr id="157" name="Google Shape;157;p28"/>
          <p:cNvSpPr/>
          <p:nvPr/>
        </p:nvSpPr>
        <p:spPr>
          <a:xfrm>
            <a:off x="6538275" y="1048100"/>
            <a:ext cx="1600500" cy="241500"/>
          </a:xfrm>
          <a:prstGeom prst="rect">
            <a:avLst/>
          </a:prstGeom>
          <a:noFill/>
          <a:ln>
            <a:noFill/>
          </a:ln>
        </p:spPr>
        <p:txBody>
          <a:bodyPr anchorCtr="0" anchor="ctr" bIns="75575" lIns="75575" spcFirstLastPara="1" rIns="75575" wrap="square" tIns="75575">
            <a:noAutofit/>
          </a:bodyPr>
          <a:lstStyle/>
          <a:p>
            <a:pPr indent="0" lvl="0" marL="0" rtl="0" algn="l">
              <a:spcBef>
                <a:spcPts val="0"/>
              </a:spcBef>
              <a:spcAft>
                <a:spcPts val="0"/>
              </a:spcAft>
              <a:buNone/>
            </a:pPr>
            <a:r>
              <a:rPr b="1" lang="es" sz="800">
                <a:solidFill>
                  <a:srgbClr val="FCD608"/>
                </a:solidFill>
                <a:latin typeface="Bitter"/>
                <a:ea typeface="Bitter"/>
                <a:cs typeface="Bitter"/>
                <a:sym typeface="Bitter"/>
              </a:rPr>
              <a:t>Ministerio de Justici Sename</a:t>
            </a:r>
            <a:endParaRPr b="1" sz="800">
              <a:solidFill>
                <a:srgbClr val="FCD608"/>
              </a:solidFill>
              <a:latin typeface="Bitter"/>
              <a:ea typeface="Bitter"/>
              <a:cs typeface="Bitter"/>
              <a:sym typeface="Bitter"/>
            </a:endParaRPr>
          </a:p>
        </p:txBody>
      </p:sp>
      <p:sp>
        <p:nvSpPr>
          <p:cNvPr id="158" name="Google Shape;158;p28"/>
          <p:cNvSpPr txBox="1"/>
          <p:nvPr/>
        </p:nvSpPr>
        <p:spPr>
          <a:xfrm>
            <a:off x="6625263" y="1208640"/>
            <a:ext cx="1446600" cy="10839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lang="es" sz="600">
                <a:solidFill>
                  <a:srgbClr val="FFFFFF"/>
                </a:solidFill>
                <a:latin typeface="Montserrat"/>
                <a:ea typeface="Montserrat"/>
                <a:cs typeface="Montserrat"/>
                <a:sym typeface="Montserrat"/>
              </a:rPr>
              <a:t>DIRECTORIO:</a:t>
            </a:r>
            <a:endParaRPr sz="6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s" sz="600">
                <a:solidFill>
                  <a:srgbClr val="FFFFFF"/>
                </a:solidFill>
                <a:latin typeface="Montserrat"/>
                <a:ea typeface="Montserrat"/>
                <a:cs typeface="Montserrat"/>
                <a:sym typeface="Montserrat"/>
              </a:rPr>
              <a:t>HERNÁN LARRAÍN</a:t>
            </a:r>
            <a:endParaRPr b="1" sz="6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s" sz="600">
                <a:solidFill>
                  <a:srgbClr val="FFFFFF"/>
                </a:solidFill>
                <a:latin typeface="Montserrat"/>
                <a:ea typeface="Montserrat"/>
                <a:cs typeface="Montserrat"/>
                <a:sym typeface="Montserrat"/>
              </a:rPr>
              <a:t>SUSANA TONDA</a:t>
            </a:r>
            <a:r>
              <a:rPr b="1" baseline="30000" lang="es" sz="600">
                <a:solidFill>
                  <a:srgbClr val="FFFFFF"/>
                </a:solidFill>
                <a:latin typeface="Montserrat"/>
                <a:ea typeface="Montserrat"/>
                <a:cs typeface="Montserrat"/>
                <a:sym typeface="Montserrat"/>
              </a:rPr>
              <a:t>1</a:t>
            </a:r>
            <a:endParaRPr b="1" baseline="30000" sz="6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600">
              <a:solidFill>
                <a:srgbClr val="FFFFFF"/>
              </a:solidFill>
              <a:latin typeface="Montserrat"/>
              <a:ea typeface="Montserrat"/>
              <a:cs typeface="Montserrat"/>
              <a:sym typeface="Montserrat"/>
            </a:endParaRPr>
          </a:p>
          <a:p>
            <a:pPr indent="0" lvl="0" marL="0" rtl="0" algn="l">
              <a:spcBef>
                <a:spcPts val="0"/>
              </a:spcBef>
              <a:spcAft>
                <a:spcPts val="0"/>
              </a:spcAft>
              <a:buNone/>
            </a:pPr>
            <a:r>
              <a:rPr lang="es" sz="600">
                <a:solidFill>
                  <a:srgbClr val="FFFFFF"/>
                </a:solidFill>
                <a:latin typeface="Montserrat"/>
                <a:ea typeface="Montserrat"/>
                <a:cs typeface="Montserrat"/>
                <a:sym typeface="Montserrat"/>
              </a:rPr>
              <a:t>SUPLENTES:</a:t>
            </a:r>
            <a:endParaRPr sz="6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900"/>
              <a:buFont typeface="Arial"/>
              <a:buNone/>
            </a:pPr>
            <a:r>
              <a:rPr b="1" lang="es" sz="600">
                <a:solidFill>
                  <a:srgbClr val="FFFFFF"/>
                </a:solidFill>
                <a:latin typeface="Montserrat"/>
                <a:ea typeface="Montserrat"/>
                <a:cs typeface="Montserrat"/>
                <a:sym typeface="Montserrat"/>
              </a:rPr>
              <a:t>CARLOS GOMEZ</a:t>
            </a:r>
            <a:endParaRPr sz="6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900"/>
              <a:buFont typeface="Arial"/>
              <a:buNone/>
            </a:pPr>
            <a:r>
              <a:rPr b="1" lang="es" sz="600">
                <a:solidFill>
                  <a:srgbClr val="FFFFFF"/>
                </a:solidFill>
                <a:latin typeface="Montserrat"/>
                <a:ea typeface="Montserrat"/>
                <a:cs typeface="Montserrat"/>
                <a:sym typeface="Montserrat"/>
              </a:rPr>
              <a:t>EMILIA GONZÁLEZ</a:t>
            </a:r>
            <a:endParaRPr b="1" sz="6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900"/>
              <a:buFont typeface="Arial"/>
              <a:buNone/>
            </a:pPr>
            <a:r>
              <a:t/>
            </a:r>
            <a:endParaRPr b="1" sz="600">
              <a:solidFill>
                <a:srgbClr val="FFFFFF"/>
              </a:solidFill>
              <a:latin typeface="Montserrat"/>
              <a:ea typeface="Montserrat"/>
              <a:cs typeface="Montserrat"/>
              <a:sym typeface="Montserrat"/>
            </a:endParaRPr>
          </a:p>
          <a:p>
            <a:pPr indent="0" lvl="0" marL="0" rtl="0" algn="l">
              <a:spcBef>
                <a:spcPts val="0"/>
              </a:spcBef>
              <a:spcAft>
                <a:spcPts val="0"/>
              </a:spcAft>
              <a:buNone/>
            </a:pPr>
            <a:r>
              <a:rPr lang="es" sz="600">
                <a:solidFill>
                  <a:srgbClr val="FFFFFF"/>
                </a:solidFill>
                <a:latin typeface="Montserrat"/>
                <a:ea typeface="Montserrat"/>
                <a:cs typeface="Montserrat"/>
                <a:sym typeface="Montserrat"/>
              </a:rPr>
              <a:t>EQUIPO EJECUTOR:</a:t>
            </a:r>
            <a:endParaRPr b="1" sz="6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s" sz="600">
                <a:solidFill>
                  <a:srgbClr val="FFFFFF"/>
                </a:solidFill>
                <a:latin typeface="Montserrat"/>
                <a:ea typeface="Montserrat"/>
                <a:cs typeface="Montserrat"/>
                <a:sym typeface="Montserrat"/>
              </a:rPr>
              <a:t>MAGDALENA QUIROGA</a:t>
            </a:r>
            <a:endParaRPr b="1" sz="6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900"/>
              <a:buFont typeface="Arial"/>
              <a:buNone/>
            </a:pPr>
            <a:r>
              <a:t/>
            </a:r>
            <a:endParaRPr b="1" sz="600">
              <a:solidFill>
                <a:srgbClr val="FFFFFF"/>
              </a:solidFill>
              <a:latin typeface="Montserrat"/>
              <a:ea typeface="Montserrat"/>
              <a:cs typeface="Montserrat"/>
              <a:sym typeface="Montserrat"/>
            </a:endParaRPr>
          </a:p>
        </p:txBody>
      </p:sp>
      <p:sp>
        <p:nvSpPr>
          <p:cNvPr id="159" name="Google Shape;159;p28"/>
          <p:cNvSpPr txBox="1"/>
          <p:nvPr/>
        </p:nvSpPr>
        <p:spPr>
          <a:xfrm>
            <a:off x="5251676" y="2329575"/>
            <a:ext cx="825900" cy="126000"/>
          </a:xfrm>
          <a:prstGeom prst="rect">
            <a:avLst/>
          </a:prstGeom>
          <a:noFill/>
          <a:ln>
            <a:noFill/>
          </a:ln>
        </p:spPr>
        <p:txBody>
          <a:bodyPr anchorCtr="0" anchor="ctr" bIns="75575" lIns="75575" spcFirstLastPara="1" rIns="75575" wrap="square" tIns="75575">
            <a:noAutofit/>
          </a:bodyPr>
          <a:lstStyle/>
          <a:p>
            <a:pPr indent="0" lvl="0" marL="0" rtl="0" algn="l">
              <a:spcBef>
                <a:spcPts val="0"/>
              </a:spcBef>
              <a:spcAft>
                <a:spcPts val="0"/>
              </a:spcAft>
              <a:buNone/>
            </a:pPr>
            <a:r>
              <a:rPr b="1" lang="es" sz="600">
                <a:solidFill>
                  <a:srgbClr val="FF5757"/>
                </a:solidFill>
                <a:latin typeface="Bree Serif"/>
                <a:ea typeface="Bree Serif"/>
                <a:cs typeface="Bree Serif"/>
                <a:sym typeface="Bree Serif"/>
              </a:rPr>
              <a:t>ACADEMIA</a:t>
            </a:r>
            <a:endParaRPr b="1" sz="600">
              <a:solidFill>
                <a:srgbClr val="FF5757"/>
              </a:solidFill>
              <a:latin typeface="Bree Serif"/>
              <a:ea typeface="Bree Serif"/>
              <a:cs typeface="Bree Serif"/>
              <a:sym typeface="Bree Serif"/>
            </a:endParaRPr>
          </a:p>
        </p:txBody>
      </p:sp>
      <p:sp>
        <p:nvSpPr>
          <p:cNvPr id="160" name="Google Shape;160;p28"/>
          <p:cNvSpPr txBox="1"/>
          <p:nvPr/>
        </p:nvSpPr>
        <p:spPr>
          <a:xfrm>
            <a:off x="5231228" y="2624568"/>
            <a:ext cx="1049100" cy="8841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lang="es" sz="600">
                <a:solidFill>
                  <a:srgbClr val="FFFFFF"/>
                </a:solidFill>
                <a:latin typeface="Montserrat"/>
                <a:ea typeface="Montserrat"/>
                <a:cs typeface="Montserrat"/>
                <a:sym typeface="Montserrat"/>
              </a:rPr>
              <a:t>DIRECTORIO:</a:t>
            </a:r>
            <a:endParaRPr sz="6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s" sz="600">
                <a:solidFill>
                  <a:srgbClr val="FFFFFF"/>
                </a:solidFill>
                <a:latin typeface="Montserrat"/>
                <a:ea typeface="Montserrat"/>
                <a:cs typeface="Montserrat"/>
                <a:sym typeface="Montserrat"/>
              </a:rPr>
              <a:t>CAROLINA MUÑOZ</a:t>
            </a:r>
            <a:endParaRPr b="1" sz="6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6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900"/>
              <a:buFont typeface="Arial"/>
              <a:buNone/>
            </a:pPr>
            <a:r>
              <a:rPr lang="es" sz="600">
                <a:solidFill>
                  <a:srgbClr val="FFFFFF"/>
                </a:solidFill>
                <a:latin typeface="Montserrat"/>
                <a:ea typeface="Montserrat"/>
                <a:cs typeface="Montserrat"/>
                <a:sym typeface="Montserrat"/>
              </a:rPr>
              <a:t>SUPLENTES:</a:t>
            </a:r>
            <a:endParaRPr sz="6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900"/>
              <a:buFont typeface="Arial"/>
              <a:buNone/>
            </a:pPr>
            <a:r>
              <a:rPr b="1" lang="es" sz="600">
                <a:solidFill>
                  <a:srgbClr val="FFFFFF"/>
                </a:solidFill>
                <a:latin typeface="Montserrat"/>
                <a:ea typeface="Montserrat"/>
                <a:cs typeface="Montserrat"/>
                <a:sym typeface="Montserrat"/>
              </a:rPr>
              <a:t>ANDRÉS HOJMAN</a:t>
            </a:r>
            <a:endParaRPr sz="600">
              <a:solidFill>
                <a:srgbClr val="FFFFFF"/>
              </a:solidFill>
              <a:latin typeface="Montserrat"/>
              <a:ea typeface="Montserrat"/>
              <a:cs typeface="Montserrat"/>
              <a:sym typeface="Montserrat"/>
            </a:endParaRPr>
          </a:p>
          <a:p>
            <a:pPr indent="0" lvl="0" marL="0" rtl="0" algn="l">
              <a:spcBef>
                <a:spcPts val="0"/>
              </a:spcBef>
              <a:spcAft>
                <a:spcPts val="0"/>
              </a:spcAft>
              <a:buNone/>
            </a:pPr>
            <a:br>
              <a:rPr lang="es" sz="600">
                <a:solidFill>
                  <a:srgbClr val="FFFFFF"/>
                </a:solidFill>
                <a:latin typeface="Montserrat"/>
                <a:ea typeface="Montserrat"/>
                <a:cs typeface="Montserrat"/>
                <a:sym typeface="Montserrat"/>
              </a:rPr>
            </a:br>
            <a:r>
              <a:rPr lang="es" sz="600">
                <a:solidFill>
                  <a:srgbClr val="FFFFFF"/>
                </a:solidFill>
                <a:latin typeface="Montserrat"/>
                <a:ea typeface="Montserrat"/>
                <a:cs typeface="Montserrat"/>
                <a:sym typeface="Montserrat"/>
              </a:rPr>
              <a:t>EQUIPO EJECUTOR:</a:t>
            </a:r>
            <a:endParaRPr sz="6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s" sz="600">
                <a:solidFill>
                  <a:srgbClr val="FFFFFF"/>
                </a:solidFill>
                <a:latin typeface="Montserrat"/>
                <a:ea typeface="Montserrat"/>
                <a:cs typeface="Montserrat"/>
                <a:sym typeface="Montserrat"/>
              </a:rPr>
              <a:t>CAROLINA VELASCO</a:t>
            </a:r>
            <a:endParaRPr b="1" sz="600">
              <a:solidFill>
                <a:srgbClr val="FFFFFF"/>
              </a:solidFill>
              <a:latin typeface="Montserrat"/>
              <a:ea typeface="Montserrat"/>
              <a:cs typeface="Montserrat"/>
              <a:sym typeface="Montserrat"/>
            </a:endParaRPr>
          </a:p>
          <a:p>
            <a:pPr indent="0" lvl="0" marL="0" rtl="0" algn="l">
              <a:spcBef>
                <a:spcPts val="0"/>
              </a:spcBef>
              <a:spcAft>
                <a:spcPts val="0"/>
              </a:spcAft>
              <a:buNone/>
            </a:pPr>
            <a:br>
              <a:rPr b="1" lang="es" sz="600">
                <a:solidFill>
                  <a:srgbClr val="FFFFFF"/>
                </a:solidFill>
                <a:latin typeface="Montserrat"/>
                <a:ea typeface="Montserrat"/>
                <a:cs typeface="Montserrat"/>
                <a:sym typeface="Montserrat"/>
              </a:rPr>
            </a:br>
            <a:endParaRPr b="1" sz="600">
              <a:solidFill>
                <a:srgbClr val="FFFFFF"/>
              </a:solidFill>
              <a:latin typeface="Montserrat"/>
              <a:ea typeface="Montserrat"/>
              <a:cs typeface="Montserrat"/>
              <a:sym typeface="Montserrat"/>
            </a:endParaRPr>
          </a:p>
        </p:txBody>
      </p:sp>
      <p:sp>
        <p:nvSpPr>
          <p:cNvPr id="161" name="Google Shape;161;p28"/>
          <p:cNvSpPr txBox="1"/>
          <p:nvPr/>
        </p:nvSpPr>
        <p:spPr>
          <a:xfrm>
            <a:off x="6641109" y="2329577"/>
            <a:ext cx="1095000" cy="126000"/>
          </a:xfrm>
          <a:prstGeom prst="rect">
            <a:avLst/>
          </a:prstGeom>
          <a:noFill/>
          <a:ln>
            <a:noFill/>
          </a:ln>
        </p:spPr>
        <p:txBody>
          <a:bodyPr anchorCtr="0" anchor="ctr" bIns="75575" lIns="75575" spcFirstLastPara="1" rIns="75575" wrap="square" tIns="75575">
            <a:noAutofit/>
          </a:bodyPr>
          <a:lstStyle/>
          <a:p>
            <a:pPr indent="0" lvl="0" marL="0" rtl="0" algn="l">
              <a:spcBef>
                <a:spcPts val="0"/>
              </a:spcBef>
              <a:spcAft>
                <a:spcPts val="0"/>
              </a:spcAft>
              <a:buNone/>
            </a:pPr>
            <a:r>
              <a:rPr b="1" lang="es" sz="600">
                <a:solidFill>
                  <a:srgbClr val="FF5757"/>
                </a:solidFill>
                <a:latin typeface="Bree Serif"/>
                <a:ea typeface="Bree Serif"/>
                <a:cs typeface="Bree Serif"/>
                <a:sym typeface="Bree Serif"/>
              </a:rPr>
              <a:t>SOCIEDAD CIVIL</a:t>
            </a:r>
            <a:endParaRPr b="1" sz="600">
              <a:solidFill>
                <a:srgbClr val="FF5757"/>
              </a:solidFill>
              <a:latin typeface="Bree Serif"/>
              <a:ea typeface="Bree Serif"/>
              <a:cs typeface="Bree Serif"/>
              <a:sym typeface="Bree Serif"/>
            </a:endParaRPr>
          </a:p>
        </p:txBody>
      </p:sp>
      <p:sp>
        <p:nvSpPr>
          <p:cNvPr id="162" name="Google Shape;162;p28"/>
          <p:cNvSpPr txBox="1"/>
          <p:nvPr/>
        </p:nvSpPr>
        <p:spPr>
          <a:xfrm>
            <a:off x="6625368" y="2624581"/>
            <a:ext cx="1446600" cy="4368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lang="es" sz="600">
                <a:solidFill>
                  <a:srgbClr val="FFFFFF"/>
                </a:solidFill>
                <a:latin typeface="Montserrat"/>
                <a:ea typeface="Montserrat"/>
                <a:cs typeface="Montserrat"/>
                <a:sym typeface="Montserrat"/>
              </a:rPr>
              <a:t>DIRECTORIO:</a:t>
            </a:r>
            <a:endParaRPr sz="6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s" sz="600">
                <a:solidFill>
                  <a:srgbClr val="FFFFFF"/>
                </a:solidFill>
                <a:latin typeface="Montserrat"/>
                <a:ea typeface="Montserrat"/>
                <a:cs typeface="Montserrat"/>
                <a:sym typeface="Montserrat"/>
              </a:rPr>
              <a:t>TERESA IZQUIERDO</a:t>
            </a:r>
            <a:endParaRPr b="1" sz="6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6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900"/>
              <a:buFont typeface="Arial"/>
              <a:buNone/>
            </a:pPr>
            <a:r>
              <a:rPr lang="es" sz="600">
                <a:solidFill>
                  <a:srgbClr val="FFFFFF"/>
                </a:solidFill>
                <a:latin typeface="Montserrat"/>
                <a:ea typeface="Montserrat"/>
                <a:cs typeface="Montserrat"/>
                <a:sym typeface="Montserrat"/>
              </a:rPr>
              <a:t>SUPLENTES:</a:t>
            </a:r>
            <a:endParaRPr sz="6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900"/>
              <a:buFont typeface="Arial"/>
              <a:buNone/>
            </a:pPr>
            <a:r>
              <a:rPr b="1" lang="es" sz="600">
                <a:solidFill>
                  <a:srgbClr val="FFFFFF"/>
                </a:solidFill>
                <a:latin typeface="Montserrat"/>
                <a:ea typeface="Montserrat"/>
                <a:cs typeface="Montserrat"/>
                <a:sym typeface="Montserrat"/>
              </a:rPr>
              <a:t>XIMENA CALCAGN</a:t>
            </a:r>
            <a:r>
              <a:rPr b="1" lang="es" sz="600">
                <a:solidFill>
                  <a:srgbClr val="FFFFFF"/>
                </a:solidFill>
                <a:latin typeface="Montserrat"/>
                <a:ea typeface="Montserrat"/>
                <a:cs typeface="Montserrat"/>
                <a:sym typeface="Montserrat"/>
              </a:rPr>
              <a:t>I</a:t>
            </a:r>
            <a:endParaRPr sz="6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600">
              <a:solidFill>
                <a:srgbClr val="FFFFFF"/>
              </a:solidFill>
              <a:latin typeface="Montserrat"/>
              <a:ea typeface="Montserrat"/>
              <a:cs typeface="Montserrat"/>
              <a:sym typeface="Montserrat"/>
            </a:endParaRPr>
          </a:p>
          <a:p>
            <a:pPr indent="0" lvl="0" marL="0" rtl="0" algn="l">
              <a:spcBef>
                <a:spcPts val="0"/>
              </a:spcBef>
              <a:spcAft>
                <a:spcPts val="0"/>
              </a:spcAft>
              <a:buNone/>
            </a:pPr>
            <a:r>
              <a:rPr lang="es" sz="600">
                <a:solidFill>
                  <a:srgbClr val="FFFFFF"/>
                </a:solidFill>
                <a:latin typeface="Montserrat"/>
                <a:ea typeface="Montserrat"/>
                <a:cs typeface="Montserrat"/>
                <a:sym typeface="Montserrat"/>
              </a:rPr>
              <a:t>EQUIPO EJECUTOR:</a:t>
            </a:r>
            <a:endParaRPr b="1" sz="6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s" sz="600">
                <a:solidFill>
                  <a:srgbClr val="FFFFFF"/>
                </a:solidFill>
                <a:latin typeface="Montserrat"/>
                <a:ea typeface="Montserrat"/>
                <a:cs typeface="Montserrat"/>
                <a:sym typeface="Montserrat"/>
              </a:rPr>
              <a:t>PAULINA FERNÁNDEZ</a:t>
            </a:r>
            <a:endParaRPr b="1" sz="6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s" sz="600">
                <a:solidFill>
                  <a:srgbClr val="FFFFFF"/>
                </a:solidFill>
                <a:latin typeface="Montserrat"/>
                <a:ea typeface="Montserrat"/>
                <a:cs typeface="Montserrat"/>
                <a:sym typeface="Montserrat"/>
              </a:rPr>
              <a:t>DAVID NUR</a:t>
            </a:r>
            <a:endParaRPr b="1" sz="6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900"/>
              <a:buFont typeface="Arial"/>
              <a:buNone/>
            </a:pPr>
            <a:r>
              <a:t/>
            </a:r>
            <a:endParaRPr sz="600">
              <a:solidFill>
                <a:srgbClr val="FFFFFF"/>
              </a:solidFill>
              <a:latin typeface="Montserrat"/>
              <a:ea typeface="Montserrat"/>
              <a:cs typeface="Montserrat"/>
              <a:sym typeface="Montserrat"/>
            </a:endParaRPr>
          </a:p>
        </p:txBody>
      </p:sp>
      <p:sp>
        <p:nvSpPr>
          <p:cNvPr id="163" name="Google Shape;163;p28"/>
          <p:cNvSpPr txBox="1"/>
          <p:nvPr/>
        </p:nvSpPr>
        <p:spPr>
          <a:xfrm>
            <a:off x="5957815" y="3842250"/>
            <a:ext cx="2162700" cy="155400"/>
          </a:xfrm>
          <a:prstGeom prst="rect">
            <a:avLst/>
          </a:prstGeom>
          <a:noFill/>
          <a:ln>
            <a:noFill/>
          </a:ln>
        </p:spPr>
        <p:txBody>
          <a:bodyPr anchorCtr="0" anchor="t" bIns="75575" lIns="75575" spcFirstLastPara="1" rIns="75575" wrap="square" tIns="75575">
            <a:noAutofit/>
          </a:bodyPr>
          <a:lstStyle/>
          <a:p>
            <a:pPr indent="0" lvl="0" marL="0" rtl="0" algn="r">
              <a:lnSpc>
                <a:spcPct val="115000"/>
              </a:lnSpc>
              <a:spcBef>
                <a:spcPts val="0"/>
              </a:spcBef>
              <a:spcAft>
                <a:spcPts val="0"/>
              </a:spcAft>
              <a:buNone/>
            </a:pPr>
            <a:r>
              <a:rPr baseline="30000" lang="es" sz="600">
                <a:solidFill>
                  <a:srgbClr val="FFFFFF"/>
                </a:solidFill>
                <a:latin typeface="Bitter Medium"/>
                <a:ea typeface="Bitter Medium"/>
                <a:cs typeface="Bitter Medium"/>
                <a:sym typeface="Bitter Medium"/>
              </a:rPr>
              <a:t>1 </a:t>
            </a:r>
            <a:r>
              <a:rPr lang="es" sz="600">
                <a:solidFill>
                  <a:srgbClr val="FFFFFF"/>
                </a:solidFill>
                <a:latin typeface="Bitter Medium"/>
                <a:ea typeface="Bitter Medium"/>
                <a:cs typeface="Bitter Medium"/>
                <a:sym typeface="Bitter Medium"/>
              </a:rPr>
              <a:t>Directora en período de marzo </a:t>
            </a:r>
            <a:endParaRPr sz="600">
              <a:solidFill>
                <a:srgbClr val="FFFFFF"/>
              </a:solidFill>
              <a:latin typeface="Bitter Medium"/>
              <a:ea typeface="Bitter Medium"/>
              <a:cs typeface="Bitter Medium"/>
              <a:sym typeface="Bitter Medium"/>
            </a:endParaRPr>
          </a:p>
          <a:p>
            <a:pPr indent="0" lvl="0" marL="0" rtl="0" algn="r">
              <a:lnSpc>
                <a:spcPct val="115000"/>
              </a:lnSpc>
              <a:spcBef>
                <a:spcPts val="0"/>
              </a:spcBef>
              <a:spcAft>
                <a:spcPts val="0"/>
              </a:spcAft>
              <a:buNone/>
            </a:pPr>
            <a:r>
              <a:rPr lang="es" sz="600">
                <a:solidFill>
                  <a:srgbClr val="FFFFFF"/>
                </a:solidFill>
                <a:latin typeface="Bitter Medium"/>
                <a:ea typeface="Bitter Medium"/>
                <a:cs typeface="Bitter Medium"/>
                <a:sym typeface="Bitter Medium"/>
              </a:rPr>
              <a:t>2018 a mayo 2020</a:t>
            </a:r>
            <a:endParaRPr sz="600">
              <a:solidFill>
                <a:srgbClr val="FFFFFF"/>
              </a:solidFill>
              <a:latin typeface="Bitter Medium"/>
              <a:ea typeface="Bitter Medium"/>
              <a:cs typeface="Bitter Medium"/>
              <a:sym typeface="Bitter Medium"/>
            </a:endParaRPr>
          </a:p>
          <a:p>
            <a:pPr indent="0" lvl="0" marL="0" rtl="0" algn="r">
              <a:lnSpc>
                <a:spcPct val="115000"/>
              </a:lnSpc>
              <a:spcBef>
                <a:spcPts val="0"/>
              </a:spcBef>
              <a:spcAft>
                <a:spcPts val="0"/>
              </a:spcAft>
              <a:buNone/>
            </a:pPr>
            <a:r>
              <a:t/>
            </a:r>
            <a:endParaRPr sz="600">
              <a:solidFill>
                <a:srgbClr val="FFFFFF"/>
              </a:solidFill>
              <a:latin typeface="Bitter Medium"/>
              <a:ea typeface="Bitter Medium"/>
              <a:cs typeface="Bitter Medium"/>
              <a:sym typeface="Bitter Medium"/>
            </a:endParaRPr>
          </a:p>
          <a:p>
            <a:pPr indent="0" lvl="0" marL="0" rtl="0" algn="r">
              <a:lnSpc>
                <a:spcPct val="115000"/>
              </a:lnSpc>
              <a:spcBef>
                <a:spcPts val="0"/>
              </a:spcBef>
              <a:spcAft>
                <a:spcPts val="0"/>
              </a:spcAft>
              <a:buNone/>
            </a:pPr>
            <a:r>
              <a:t/>
            </a:r>
            <a:endParaRPr sz="600">
              <a:solidFill>
                <a:srgbClr val="FFFFFF"/>
              </a:solidFill>
              <a:latin typeface="Bitter Medium"/>
              <a:ea typeface="Bitter Medium"/>
              <a:cs typeface="Bitter Medium"/>
              <a:sym typeface="Bitter Medium"/>
            </a:endParaRPr>
          </a:p>
        </p:txBody>
      </p:sp>
      <p:sp>
        <p:nvSpPr>
          <p:cNvPr id="164" name="Google Shape;164;p28"/>
          <p:cNvSpPr txBox="1"/>
          <p:nvPr/>
        </p:nvSpPr>
        <p:spPr>
          <a:xfrm>
            <a:off x="5258225" y="979075"/>
            <a:ext cx="1049100" cy="126000"/>
          </a:xfrm>
          <a:prstGeom prst="rect">
            <a:avLst/>
          </a:prstGeom>
          <a:noFill/>
          <a:ln>
            <a:noFill/>
          </a:ln>
        </p:spPr>
        <p:txBody>
          <a:bodyPr anchorCtr="0" anchor="ctr" bIns="75575" lIns="75575" spcFirstLastPara="1" rIns="75575" wrap="square" tIns="75575">
            <a:noAutofit/>
          </a:bodyPr>
          <a:lstStyle/>
          <a:p>
            <a:pPr indent="0" lvl="0" marL="0" rtl="0" algn="l">
              <a:spcBef>
                <a:spcPts val="0"/>
              </a:spcBef>
              <a:spcAft>
                <a:spcPts val="0"/>
              </a:spcAft>
              <a:buNone/>
            </a:pPr>
            <a:r>
              <a:rPr b="1" lang="es" sz="600">
                <a:solidFill>
                  <a:srgbClr val="FF5757"/>
                </a:solidFill>
                <a:latin typeface="Bree Serif"/>
                <a:ea typeface="Bree Serif"/>
                <a:cs typeface="Bree Serif"/>
                <a:sym typeface="Bree Serif"/>
              </a:rPr>
              <a:t>EMPRESA</a:t>
            </a:r>
            <a:endParaRPr b="1" sz="600">
              <a:solidFill>
                <a:srgbClr val="FF5757"/>
              </a:solidFill>
              <a:latin typeface="Bree Serif"/>
              <a:ea typeface="Bree Serif"/>
              <a:cs typeface="Bree Serif"/>
              <a:sym typeface="Bree Serif"/>
            </a:endParaRPr>
          </a:p>
        </p:txBody>
      </p:sp>
      <p:sp>
        <p:nvSpPr>
          <p:cNvPr id="165" name="Google Shape;165;p28"/>
          <p:cNvSpPr txBox="1"/>
          <p:nvPr/>
        </p:nvSpPr>
        <p:spPr>
          <a:xfrm>
            <a:off x="6615678" y="979075"/>
            <a:ext cx="663000" cy="126000"/>
          </a:xfrm>
          <a:prstGeom prst="rect">
            <a:avLst/>
          </a:prstGeom>
          <a:noFill/>
          <a:ln>
            <a:noFill/>
          </a:ln>
        </p:spPr>
        <p:txBody>
          <a:bodyPr anchorCtr="0" anchor="ctr" bIns="75575" lIns="75575" spcFirstLastPara="1" rIns="75575" wrap="square" tIns="75575">
            <a:noAutofit/>
          </a:bodyPr>
          <a:lstStyle/>
          <a:p>
            <a:pPr indent="0" lvl="0" marL="0" rtl="0" algn="l">
              <a:spcBef>
                <a:spcPts val="0"/>
              </a:spcBef>
              <a:spcAft>
                <a:spcPts val="0"/>
              </a:spcAft>
              <a:buNone/>
            </a:pPr>
            <a:r>
              <a:rPr b="1" lang="es" sz="600">
                <a:solidFill>
                  <a:srgbClr val="FF5757"/>
                </a:solidFill>
                <a:latin typeface="Bree Serif"/>
                <a:ea typeface="Bree Serif"/>
                <a:cs typeface="Bree Serif"/>
                <a:sym typeface="Bree Serif"/>
              </a:rPr>
              <a:t>ESTADO</a:t>
            </a:r>
            <a:endParaRPr b="1" sz="600">
              <a:solidFill>
                <a:srgbClr val="FF5757"/>
              </a:solidFill>
              <a:latin typeface="Bree Serif"/>
              <a:ea typeface="Bree Serif"/>
              <a:cs typeface="Bree Serif"/>
              <a:sym typeface="Bree Serif"/>
            </a:endParaRPr>
          </a:p>
        </p:txBody>
      </p:sp>
      <p:sp>
        <p:nvSpPr>
          <p:cNvPr id="166" name="Google Shape;166;p28"/>
          <p:cNvSpPr/>
          <p:nvPr/>
        </p:nvSpPr>
        <p:spPr>
          <a:xfrm>
            <a:off x="5185099" y="1055125"/>
            <a:ext cx="780000" cy="241500"/>
          </a:xfrm>
          <a:prstGeom prst="rect">
            <a:avLst/>
          </a:prstGeom>
          <a:noFill/>
          <a:ln>
            <a:noFill/>
          </a:ln>
        </p:spPr>
        <p:txBody>
          <a:bodyPr anchorCtr="0" anchor="ctr" bIns="75575" lIns="75575" spcFirstLastPara="1" rIns="75575" wrap="square" tIns="75575">
            <a:noAutofit/>
          </a:bodyPr>
          <a:lstStyle/>
          <a:p>
            <a:pPr indent="0" lvl="0" marL="0" rtl="0" algn="l">
              <a:spcBef>
                <a:spcPts val="0"/>
              </a:spcBef>
              <a:spcAft>
                <a:spcPts val="0"/>
              </a:spcAft>
              <a:buNone/>
            </a:pPr>
            <a:r>
              <a:rPr b="1" lang="es" sz="800">
                <a:solidFill>
                  <a:srgbClr val="FCD608"/>
                </a:solidFill>
                <a:latin typeface="Bitter"/>
                <a:ea typeface="Bitter"/>
                <a:cs typeface="Bitter"/>
                <a:sym typeface="Bitter"/>
              </a:rPr>
              <a:t>BANCO BCI</a:t>
            </a:r>
            <a:endParaRPr b="1" sz="800">
              <a:solidFill>
                <a:srgbClr val="FCD608"/>
              </a:solidFill>
              <a:latin typeface="Bitter"/>
              <a:ea typeface="Bitter"/>
              <a:cs typeface="Bitter"/>
              <a:sym typeface="Bitter"/>
            </a:endParaRPr>
          </a:p>
        </p:txBody>
      </p:sp>
      <p:sp>
        <p:nvSpPr>
          <p:cNvPr id="167" name="Google Shape;167;p28"/>
          <p:cNvSpPr/>
          <p:nvPr/>
        </p:nvSpPr>
        <p:spPr>
          <a:xfrm>
            <a:off x="5185100" y="2439200"/>
            <a:ext cx="1095000" cy="241500"/>
          </a:xfrm>
          <a:prstGeom prst="rect">
            <a:avLst/>
          </a:prstGeom>
          <a:noFill/>
          <a:ln>
            <a:noFill/>
          </a:ln>
        </p:spPr>
        <p:txBody>
          <a:bodyPr anchorCtr="0" anchor="ctr" bIns="75575" lIns="75575" spcFirstLastPara="1" rIns="75575" wrap="square" tIns="75575">
            <a:noAutofit/>
          </a:bodyPr>
          <a:lstStyle/>
          <a:p>
            <a:pPr indent="0" lvl="0" marL="0" rtl="0" algn="l">
              <a:spcBef>
                <a:spcPts val="0"/>
              </a:spcBef>
              <a:spcAft>
                <a:spcPts val="0"/>
              </a:spcAft>
              <a:buNone/>
            </a:pPr>
            <a:r>
              <a:rPr b="1" lang="es" sz="800">
                <a:solidFill>
                  <a:srgbClr val="FCD608"/>
                </a:solidFill>
                <a:latin typeface="Bitter"/>
                <a:ea typeface="Bitter"/>
                <a:cs typeface="Bitter"/>
                <a:sym typeface="Bitter"/>
              </a:rPr>
              <a:t>Trabajo Social UC</a:t>
            </a:r>
            <a:endParaRPr b="1" sz="800">
              <a:solidFill>
                <a:srgbClr val="FCD608"/>
              </a:solidFill>
              <a:latin typeface="Bitter"/>
              <a:ea typeface="Bitter"/>
              <a:cs typeface="Bitter"/>
              <a:sym typeface="Bitter"/>
            </a:endParaRPr>
          </a:p>
        </p:txBody>
      </p:sp>
      <p:sp>
        <p:nvSpPr>
          <p:cNvPr id="168" name="Google Shape;168;p28"/>
          <p:cNvSpPr/>
          <p:nvPr/>
        </p:nvSpPr>
        <p:spPr>
          <a:xfrm>
            <a:off x="6538275" y="2427125"/>
            <a:ext cx="1600500" cy="241500"/>
          </a:xfrm>
          <a:prstGeom prst="rect">
            <a:avLst/>
          </a:prstGeom>
          <a:noFill/>
          <a:ln>
            <a:noFill/>
          </a:ln>
        </p:spPr>
        <p:txBody>
          <a:bodyPr anchorCtr="0" anchor="ctr" bIns="75575" lIns="75575" spcFirstLastPara="1" rIns="75575" wrap="square" tIns="75575">
            <a:noAutofit/>
          </a:bodyPr>
          <a:lstStyle/>
          <a:p>
            <a:pPr indent="0" lvl="0" marL="0" rtl="0" algn="l">
              <a:spcBef>
                <a:spcPts val="0"/>
              </a:spcBef>
              <a:spcAft>
                <a:spcPts val="0"/>
              </a:spcAft>
              <a:buNone/>
            </a:pPr>
            <a:r>
              <a:rPr b="1" lang="es" sz="800">
                <a:solidFill>
                  <a:srgbClr val="FCD608"/>
                </a:solidFill>
                <a:latin typeface="Bitter"/>
                <a:ea typeface="Bitter"/>
                <a:cs typeface="Bitter"/>
                <a:sym typeface="Bitter"/>
              </a:rPr>
              <a:t>Agrupación de OCAS</a:t>
            </a:r>
            <a:endParaRPr b="1" sz="800">
              <a:solidFill>
                <a:srgbClr val="FCD608"/>
              </a:solidFill>
              <a:latin typeface="Bitter"/>
              <a:ea typeface="Bitter"/>
              <a:cs typeface="Bitter"/>
              <a:sym typeface="Bitter"/>
            </a:endParaRPr>
          </a:p>
        </p:txBody>
      </p:sp>
      <p:pic>
        <p:nvPicPr>
          <p:cNvPr id="169" name="Google Shape;169;p28"/>
          <p:cNvPicPr preferRelativeResize="0"/>
          <p:nvPr/>
        </p:nvPicPr>
        <p:blipFill>
          <a:blip r:embed="rId8">
            <a:alphaModFix/>
          </a:blip>
          <a:stretch>
            <a:fillRect/>
          </a:stretch>
        </p:blipFill>
        <p:spPr>
          <a:xfrm>
            <a:off x="5127776" y="3708976"/>
            <a:ext cx="1410492" cy="6073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62" name="Shape 1262"/>
        <p:cNvGrpSpPr/>
        <p:nvPr/>
      </p:nvGrpSpPr>
      <p:grpSpPr>
        <a:xfrm>
          <a:off x="0" y="0"/>
          <a:ext cx="0" cy="0"/>
          <a:chOff x="0" y="0"/>
          <a:chExt cx="0" cy="0"/>
        </a:xfrm>
      </p:grpSpPr>
      <p:sp>
        <p:nvSpPr>
          <p:cNvPr id="1263" name="Google Shape;1263;p82"/>
          <p:cNvSpPr/>
          <p:nvPr/>
        </p:nvSpPr>
        <p:spPr>
          <a:xfrm>
            <a:off x="643275" y="898126"/>
            <a:ext cx="559500" cy="559500"/>
          </a:xfrm>
          <a:prstGeom prst="ellipse">
            <a:avLst/>
          </a:prstGeom>
          <a:solidFill>
            <a:srgbClr val="FFFFFF"/>
          </a:solidFill>
          <a:ln>
            <a:noFill/>
          </a:ln>
          <a:effectLst>
            <a:outerShdw blurRad="57150" rotWithShape="0" algn="bl" dir="5400000" dist="19050">
              <a:srgbClr val="111111">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82"/>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265" name="Google Shape;1265;p82"/>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60</a:t>
            </a:r>
            <a:endParaRPr sz="1500">
              <a:latin typeface="Bitter"/>
              <a:ea typeface="Bitter"/>
              <a:cs typeface="Bitter"/>
              <a:sym typeface="Bitter"/>
            </a:endParaRPr>
          </a:p>
        </p:txBody>
      </p:sp>
      <p:sp>
        <p:nvSpPr>
          <p:cNvPr id="1266" name="Google Shape;1266;p82"/>
          <p:cNvSpPr txBox="1"/>
          <p:nvPr/>
        </p:nvSpPr>
        <p:spPr>
          <a:xfrm>
            <a:off x="643275" y="2237400"/>
            <a:ext cx="3488100" cy="11316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El liderazgo del director o directora es determinante tanto en el trabajo con los NNA, así como en el clima y ambiente entre el equipo. Un liderazgo favorable y positivo se caracteriza por:</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 </a:t>
            </a:r>
            <a:endParaRPr sz="800">
              <a:solidFill>
                <a:srgbClr val="414140"/>
              </a:solidFill>
              <a:latin typeface="Montserrat"/>
              <a:ea typeface="Montserrat"/>
              <a:cs typeface="Montserrat"/>
              <a:sym typeface="Montserrat"/>
            </a:endParaRPr>
          </a:p>
          <a:p>
            <a:pPr indent="-231775" lvl="0" marL="269999" rtl="0" algn="l">
              <a:lnSpc>
                <a:spcPct val="100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Mantener una buena disposición ante los problemas e inquietudes de los NNA y los trabajadores</a:t>
            </a:r>
            <a:endParaRPr sz="800">
              <a:solidFill>
                <a:srgbClr val="414140"/>
              </a:solidFill>
              <a:latin typeface="Montserrat"/>
              <a:ea typeface="Montserrat"/>
              <a:cs typeface="Montserrat"/>
              <a:sym typeface="Montserrat"/>
            </a:endParaRPr>
          </a:p>
          <a:p>
            <a:pPr indent="-231775" lvl="0" marL="269999" rtl="0" algn="l">
              <a:lnSpc>
                <a:spcPct val="100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La toma de decisiones compartida y el propiciar relaciones horizontales</a:t>
            </a:r>
            <a:endParaRPr sz="800">
              <a:solidFill>
                <a:srgbClr val="414140"/>
              </a:solidFill>
              <a:latin typeface="Montserrat"/>
              <a:ea typeface="Montserrat"/>
              <a:cs typeface="Montserrat"/>
              <a:sym typeface="Montserrat"/>
            </a:endParaRPr>
          </a:p>
          <a:p>
            <a:pPr indent="-231775" lvl="0" marL="269999" rtl="0" algn="l">
              <a:lnSpc>
                <a:spcPct val="100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Ser la cabeza y respaldo para el equipo y los NNA</a:t>
            </a:r>
            <a:endParaRPr sz="800">
              <a:solidFill>
                <a:srgbClr val="414140"/>
              </a:solidFill>
              <a:latin typeface="Montserrat"/>
              <a:ea typeface="Montserrat"/>
              <a:cs typeface="Montserrat"/>
              <a:sym typeface="Montserrat"/>
            </a:endParaRPr>
          </a:p>
          <a:p>
            <a:pPr indent="-231775" lvl="0" marL="269999" rtl="0" algn="l">
              <a:lnSpc>
                <a:spcPct val="100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Establecer buenas relaciones y ser proactiva con el intersector</a:t>
            </a:r>
            <a:endParaRPr sz="800">
              <a:solidFill>
                <a:srgbClr val="414140"/>
              </a:solidFill>
              <a:latin typeface="Montserrat"/>
              <a:ea typeface="Montserrat"/>
              <a:cs typeface="Montserrat"/>
              <a:sym typeface="Montserrat"/>
            </a:endParaRPr>
          </a:p>
          <a:p>
            <a:pPr indent="-231775" lvl="0" marL="269999" rtl="0" algn="l">
              <a:lnSpc>
                <a:spcPct val="100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Poseer conocimiento técnico para dar orientaciones</a:t>
            </a:r>
            <a:endParaRPr sz="800">
              <a:solidFill>
                <a:srgbClr val="414140"/>
              </a:solidFill>
              <a:latin typeface="Montserrat"/>
              <a:ea typeface="Montserrat"/>
              <a:cs typeface="Montserrat"/>
              <a:sym typeface="Montserrat"/>
            </a:endParaRPr>
          </a:p>
          <a:p>
            <a:pPr indent="-231775" lvl="0" marL="269999" rtl="0" algn="l">
              <a:lnSpc>
                <a:spcPct val="100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Ejercer la capacidad de innovación, creatividad y visión estratégica</a:t>
            </a:r>
            <a:endParaRPr sz="800">
              <a:solidFill>
                <a:srgbClr val="414140"/>
              </a:solidFill>
              <a:latin typeface="Montserrat"/>
              <a:ea typeface="Montserrat"/>
              <a:cs typeface="Montserrat"/>
              <a:sym typeface="Montserrat"/>
            </a:endParaRPr>
          </a:p>
          <a:p>
            <a:pPr indent="-231775" lvl="0" marL="269999" rtl="0" algn="l">
              <a:lnSpc>
                <a:spcPct val="100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Inspirar respeto, autoridad y confianza</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267" name="Google Shape;1267;p82"/>
          <p:cNvSpPr/>
          <p:nvPr/>
        </p:nvSpPr>
        <p:spPr>
          <a:xfrm>
            <a:off x="-130425" y="1604675"/>
            <a:ext cx="4549500" cy="4665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82"/>
          <p:cNvSpPr txBox="1"/>
          <p:nvPr/>
        </p:nvSpPr>
        <p:spPr>
          <a:xfrm>
            <a:off x="584174" y="1566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El estilo de liderazgo de la dirección determina el sello de la residencia</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p:txBody>
      </p:sp>
      <p:sp>
        <p:nvSpPr>
          <p:cNvPr id="1269" name="Google Shape;1269;p82"/>
          <p:cNvSpPr txBox="1"/>
          <p:nvPr/>
        </p:nvSpPr>
        <p:spPr>
          <a:xfrm>
            <a:off x="1284425" y="1119600"/>
            <a:ext cx="9240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414140"/>
                </a:solidFill>
                <a:latin typeface="Bitter"/>
                <a:ea typeface="Bitter"/>
                <a:cs typeface="Bitter"/>
                <a:sym typeface="Bitter"/>
              </a:rPr>
              <a:t>Hallazgo 4:</a:t>
            </a:r>
            <a:endParaRPr sz="1000">
              <a:solidFill>
                <a:srgbClr val="414140"/>
              </a:solidFill>
              <a:latin typeface="Bitter"/>
              <a:ea typeface="Bitter"/>
              <a:cs typeface="Bitter"/>
              <a:sym typeface="Bitter"/>
            </a:endParaRPr>
          </a:p>
        </p:txBody>
      </p:sp>
      <p:sp>
        <p:nvSpPr>
          <p:cNvPr id="1270" name="Google Shape;1270;p82"/>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pic>
        <p:nvPicPr>
          <p:cNvPr id="1271" name="Google Shape;1271;p82"/>
          <p:cNvPicPr preferRelativeResize="0"/>
          <p:nvPr/>
        </p:nvPicPr>
        <p:blipFill>
          <a:blip r:embed="rId4">
            <a:alphaModFix/>
          </a:blip>
          <a:stretch>
            <a:fillRect/>
          </a:stretch>
        </p:blipFill>
        <p:spPr>
          <a:xfrm>
            <a:off x="742294" y="988937"/>
            <a:ext cx="373309" cy="373311"/>
          </a:xfrm>
          <a:prstGeom prst="rect">
            <a:avLst/>
          </a:prstGeom>
          <a:noFill/>
          <a:ln>
            <a:noFill/>
          </a:ln>
        </p:spPr>
      </p:pic>
      <p:sp>
        <p:nvSpPr>
          <p:cNvPr id="1272" name="Google Shape;1272;p82"/>
          <p:cNvSpPr txBox="1"/>
          <p:nvPr/>
        </p:nvSpPr>
        <p:spPr>
          <a:xfrm>
            <a:off x="1284422" y="953875"/>
            <a:ext cx="1716600" cy="165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100">
                <a:solidFill>
                  <a:srgbClr val="FA5936"/>
                </a:solidFill>
                <a:latin typeface="Bitter"/>
                <a:ea typeface="Bitter"/>
                <a:cs typeface="Bitter"/>
                <a:sym typeface="Bitter"/>
              </a:rPr>
              <a:t>Dinámicas de trabajo</a:t>
            </a:r>
            <a:endParaRPr b="1" sz="1100">
              <a:solidFill>
                <a:srgbClr val="FA5936"/>
              </a:solidFill>
              <a:latin typeface="Bitter"/>
              <a:ea typeface="Bitter"/>
              <a:cs typeface="Bitter"/>
              <a:sym typeface="Bitter"/>
            </a:endParaRPr>
          </a:p>
        </p:txBody>
      </p:sp>
      <p:sp>
        <p:nvSpPr>
          <p:cNvPr id="1273" name="Google Shape;1273;p82"/>
          <p:cNvSpPr/>
          <p:nvPr/>
        </p:nvSpPr>
        <p:spPr>
          <a:xfrm rot="10800000">
            <a:off x="4839150" y="866550"/>
            <a:ext cx="3008700" cy="6807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82"/>
          <p:cNvSpPr/>
          <p:nvPr/>
        </p:nvSpPr>
        <p:spPr>
          <a:xfrm rot="10800000">
            <a:off x="5066445" y="153561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82"/>
          <p:cNvSpPr txBox="1"/>
          <p:nvPr/>
        </p:nvSpPr>
        <p:spPr>
          <a:xfrm>
            <a:off x="4980875" y="949218"/>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“La directora está en contacto diario con nosotras, siempre atenta a nuestro trabajo. Nunca nos sentimos solas, ella siempre está detrás apoyando” </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(Favia, ETD, 2 años de experiencia, 2020)</a:t>
            </a:r>
            <a:endParaRPr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276" name="Google Shape;1276;p82"/>
          <p:cNvSpPr/>
          <p:nvPr/>
        </p:nvSpPr>
        <p:spPr>
          <a:xfrm rot="10800000">
            <a:off x="4845600" y="1874525"/>
            <a:ext cx="1468200" cy="13404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82"/>
          <p:cNvSpPr/>
          <p:nvPr/>
        </p:nvSpPr>
        <p:spPr>
          <a:xfrm rot="10800000">
            <a:off x="5066461" y="3214923"/>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82"/>
          <p:cNvSpPr txBox="1"/>
          <p:nvPr/>
        </p:nvSpPr>
        <p:spPr>
          <a:xfrm>
            <a:off x="4967850" y="1945589"/>
            <a:ext cx="1223700" cy="11316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“El rol [de la directora] es fundamental, es el que pone el sello de la administración, hay casos que eran muy gestionadores con recursos, pero todo lo que es intervención estaba muy débil, y los niños permanecen mucho.” </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(Mateo, director regional, 17 años de experiencia, 2020)</a:t>
            </a:r>
            <a:endParaRPr sz="5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279" name="Google Shape;1279;p82"/>
          <p:cNvSpPr/>
          <p:nvPr/>
        </p:nvSpPr>
        <p:spPr>
          <a:xfrm rot="10800000">
            <a:off x="6454425" y="1856525"/>
            <a:ext cx="1468200" cy="13584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82"/>
          <p:cNvSpPr/>
          <p:nvPr/>
        </p:nvSpPr>
        <p:spPr>
          <a:xfrm rot="10800000">
            <a:off x="6710375" y="3214923"/>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82"/>
          <p:cNvSpPr txBox="1"/>
          <p:nvPr/>
        </p:nvSpPr>
        <p:spPr>
          <a:xfrm>
            <a:off x="6576675" y="1953275"/>
            <a:ext cx="1223700" cy="11316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“Rol de directora es importante porque es la cabeza de nosotros entonces cualquier situación o cualquier eventualidad, nosotros nos respaldamos con el director y eso es muy importante porque es nuestro respaldo.” </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(Mónica, trabajadora social, 3 años de experiencia, 2020)</a:t>
            </a:r>
            <a:endParaRPr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282" name="Google Shape;1282;p82"/>
          <p:cNvSpPr/>
          <p:nvPr/>
        </p:nvSpPr>
        <p:spPr>
          <a:xfrm rot="10800000">
            <a:off x="4845350" y="3522575"/>
            <a:ext cx="3085200" cy="7626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82"/>
          <p:cNvSpPr/>
          <p:nvPr/>
        </p:nvSpPr>
        <p:spPr>
          <a:xfrm rot="10800000">
            <a:off x="5066458" y="428140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82"/>
          <p:cNvSpPr txBox="1"/>
          <p:nvPr/>
        </p:nvSpPr>
        <p:spPr>
          <a:xfrm>
            <a:off x="4987200" y="3596618"/>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“También un director que sea movido para poder sacar lo mejor del intersector. Porque tenemos directores que esperan que todo les llegue. En cambio, algunas super movidas, postulan a fondos, proyectos del gobierno, fondos de la muni, e internacionales.” </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(Ricardo, director regional, 19 años de experiencia, 2020) </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285" name="Google Shape;1285;p82"/>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89" name="Shape 1289"/>
        <p:cNvGrpSpPr/>
        <p:nvPr/>
      </p:nvGrpSpPr>
      <p:grpSpPr>
        <a:xfrm>
          <a:off x="0" y="0"/>
          <a:ext cx="0" cy="0"/>
          <a:chOff x="0" y="0"/>
          <a:chExt cx="0" cy="0"/>
        </a:xfrm>
      </p:grpSpPr>
      <p:sp>
        <p:nvSpPr>
          <p:cNvPr id="1290" name="Google Shape;1290;p83"/>
          <p:cNvSpPr/>
          <p:nvPr/>
        </p:nvSpPr>
        <p:spPr>
          <a:xfrm>
            <a:off x="643275" y="898126"/>
            <a:ext cx="559500" cy="559500"/>
          </a:xfrm>
          <a:prstGeom prst="ellipse">
            <a:avLst/>
          </a:prstGeom>
          <a:solidFill>
            <a:srgbClr val="FFFFFF"/>
          </a:solidFill>
          <a:ln>
            <a:noFill/>
          </a:ln>
          <a:effectLst>
            <a:outerShdw blurRad="57150" rotWithShape="0" algn="bl" dir="5400000" dist="19050">
              <a:srgbClr val="111111">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83"/>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292" name="Google Shape;1292;p83"/>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61</a:t>
            </a:r>
            <a:endParaRPr sz="1500">
              <a:latin typeface="Bitter"/>
              <a:ea typeface="Bitter"/>
              <a:cs typeface="Bitter"/>
              <a:sym typeface="Bitter"/>
            </a:endParaRPr>
          </a:p>
        </p:txBody>
      </p:sp>
      <p:sp>
        <p:nvSpPr>
          <p:cNvPr id="1293" name="Google Shape;1293;p83"/>
          <p:cNvSpPr txBox="1"/>
          <p:nvPr/>
        </p:nvSpPr>
        <p:spPr>
          <a:xfrm>
            <a:off x="643275" y="2237400"/>
            <a:ext cx="3488100" cy="11316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Cumplen un rol de soporte muy importante en la residencia, pero este rol a veces es percibido de forma positiva y otras veces de forma negativa.</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s" sz="800">
                <a:solidFill>
                  <a:srgbClr val="414140"/>
                </a:solidFill>
                <a:latin typeface="Montserrat"/>
                <a:ea typeface="Montserrat"/>
                <a:cs typeface="Montserrat"/>
                <a:sym typeface="Montserrat"/>
              </a:rPr>
              <a:t>Rol positivo: </a:t>
            </a:r>
            <a:endParaRPr b="1" sz="800">
              <a:solidFill>
                <a:srgbClr val="414140"/>
              </a:solidFill>
              <a:latin typeface="Montserrat"/>
              <a:ea typeface="Montserrat"/>
              <a:cs typeface="Montserrat"/>
              <a:sym typeface="Montserrat"/>
            </a:endParaRPr>
          </a:p>
          <a:p>
            <a:pPr indent="-230799" lvl="0" marL="269999" rtl="0" algn="l">
              <a:lnSpc>
                <a:spcPct val="100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Existe una constante comunicación e intercambio de información con las educadoras sobre lo que le ocurre a los NNA, para así alinear las intervenciones con el cuidado diario. </a:t>
            </a:r>
            <a:endParaRPr sz="800">
              <a:solidFill>
                <a:srgbClr val="414140"/>
              </a:solidFill>
              <a:latin typeface="Montserrat"/>
              <a:ea typeface="Montserrat"/>
              <a:cs typeface="Montserrat"/>
              <a:sym typeface="Montserrat"/>
            </a:endParaRPr>
          </a:p>
          <a:p>
            <a:pPr indent="-230799" lvl="0" marL="269999" rtl="0" algn="l">
              <a:lnSpc>
                <a:spcPct val="100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Son un apoyo cuando ocurren descompensaciones y cuando se deben tomar decisiones técnicas complejas.</a:t>
            </a:r>
            <a:endParaRPr sz="800">
              <a:solidFill>
                <a:srgbClr val="414140"/>
              </a:solidFill>
              <a:latin typeface="Montserrat"/>
              <a:ea typeface="Montserrat"/>
              <a:cs typeface="Montserrat"/>
              <a:sym typeface="Montserrat"/>
            </a:endParaRPr>
          </a:p>
          <a:p>
            <a:pPr indent="-230799" lvl="0" marL="269999" rtl="0" algn="l">
              <a:lnSpc>
                <a:spcPct val="100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Logran equilibrar el trabajo clínico, comunitario y administrativo.</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b="1"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s" sz="800">
                <a:solidFill>
                  <a:srgbClr val="414140"/>
                </a:solidFill>
                <a:latin typeface="Montserrat"/>
                <a:ea typeface="Montserrat"/>
                <a:cs typeface="Montserrat"/>
                <a:sym typeface="Montserrat"/>
              </a:rPr>
              <a:t>Rol negativo:</a:t>
            </a:r>
            <a:endParaRPr b="1" sz="800">
              <a:solidFill>
                <a:srgbClr val="414140"/>
              </a:solidFill>
              <a:latin typeface="Montserrat"/>
              <a:ea typeface="Montserrat"/>
              <a:cs typeface="Montserrat"/>
              <a:sym typeface="Montserrat"/>
            </a:endParaRPr>
          </a:p>
          <a:p>
            <a:pPr indent="-230799" lvl="0" marL="269999" rtl="0" algn="l">
              <a:lnSpc>
                <a:spcPct val="100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No logran balancear los diferentes tipos de trabajo que deben realizar.</a:t>
            </a:r>
            <a:endParaRPr sz="800">
              <a:solidFill>
                <a:srgbClr val="414140"/>
              </a:solidFill>
              <a:latin typeface="Montserrat"/>
              <a:ea typeface="Montserrat"/>
              <a:cs typeface="Montserrat"/>
              <a:sym typeface="Montserrat"/>
            </a:endParaRPr>
          </a:p>
          <a:p>
            <a:pPr indent="-230799" lvl="0" marL="269999" rtl="0" algn="l">
              <a:lnSpc>
                <a:spcPct val="100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Son recelosos y desconfiados del trabajo de las ETD; favoreciendo un trabajo más vertical y jerárquico que se justifica en las diferencias en el nivel educacional.</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294" name="Google Shape;1294;p83"/>
          <p:cNvSpPr/>
          <p:nvPr/>
        </p:nvSpPr>
        <p:spPr>
          <a:xfrm>
            <a:off x="-130425" y="1604675"/>
            <a:ext cx="4549500" cy="4665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83"/>
          <p:cNvSpPr txBox="1"/>
          <p:nvPr/>
        </p:nvSpPr>
        <p:spPr>
          <a:xfrm>
            <a:off x="584174" y="1566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La dupla psicosocial es el enlace clave entre los actores de la residencia</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p:txBody>
      </p:sp>
      <p:sp>
        <p:nvSpPr>
          <p:cNvPr id="1296" name="Google Shape;1296;p83"/>
          <p:cNvSpPr txBox="1"/>
          <p:nvPr/>
        </p:nvSpPr>
        <p:spPr>
          <a:xfrm>
            <a:off x="1284425" y="1119600"/>
            <a:ext cx="9240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414140"/>
                </a:solidFill>
                <a:latin typeface="Bitter"/>
                <a:ea typeface="Bitter"/>
                <a:cs typeface="Bitter"/>
                <a:sym typeface="Bitter"/>
              </a:rPr>
              <a:t>Hallazgo 5:</a:t>
            </a:r>
            <a:endParaRPr sz="1000">
              <a:solidFill>
                <a:srgbClr val="414140"/>
              </a:solidFill>
              <a:latin typeface="Bitter"/>
              <a:ea typeface="Bitter"/>
              <a:cs typeface="Bitter"/>
              <a:sym typeface="Bitter"/>
            </a:endParaRPr>
          </a:p>
        </p:txBody>
      </p:sp>
      <p:sp>
        <p:nvSpPr>
          <p:cNvPr id="1297" name="Google Shape;1297;p83"/>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pic>
        <p:nvPicPr>
          <p:cNvPr id="1298" name="Google Shape;1298;p83"/>
          <p:cNvPicPr preferRelativeResize="0"/>
          <p:nvPr/>
        </p:nvPicPr>
        <p:blipFill>
          <a:blip r:embed="rId4">
            <a:alphaModFix/>
          </a:blip>
          <a:stretch>
            <a:fillRect/>
          </a:stretch>
        </p:blipFill>
        <p:spPr>
          <a:xfrm>
            <a:off x="742294" y="988937"/>
            <a:ext cx="373309" cy="373311"/>
          </a:xfrm>
          <a:prstGeom prst="rect">
            <a:avLst/>
          </a:prstGeom>
          <a:noFill/>
          <a:ln>
            <a:noFill/>
          </a:ln>
        </p:spPr>
      </p:pic>
      <p:sp>
        <p:nvSpPr>
          <p:cNvPr id="1299" name="Google Shape;1299;p83"/>
          <p:cNvSpPr txBox="1"/>
          <p:nvPr/>
        </p:nvSpPr>
        <p:spPr>
          <a:xfrm>
            <a:off x="1284422" y="953875"/>
            <a:ext cx="1716600" cy="165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100">
                <a:solidFill>
                  <a:srgbClr val="FA5936"/>
                </a:solidFill>
                <a:latin typeface="Bitter"/>
                <a:ea typeface="Bitter"/>
                <a:cs typeface="Bitter"/>
                <a:sym typeface="Bitter"/>
              </a:rPr>
              <a:t>Dinámicas de trabajo</a:t>
            </a:r>
            <a:endParaRPr b="1" sz="1100">
              <a:solidFill>
                <a:srgbClr val="FA5936"/>
              </a:solidFill>
              <a:latin typeface="Bitter"/>
              <a:ea typeface="Bitter"/>
              <a:cs typeface="Bitter"/>
              <a:sym typeface="Bitter"/>
            </a:endParaRPr>
          </a:p>
        </p:txBody>
      </p:sp>
      <p:sp>
        <p:nvSpPr>
          <p:cNvPr id="1300" name="Google Shape;1300;p83"/>
          <p:cNvSpPr/>
          <p:nvPr/>
        </p:nvSpPr>
        <p:spPr>
          <a:xfrm rot="10800000">
            <a:off x="4839150" y="1018950"/>
            <a:ext cx="3008700" cy="6807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83"/>
          <p:cNvSpPr/>
          <p:nvPr/>
        </p:nvSpPr>
        <p:spPr>
          <a:xfrm rot="10800000">
            <a:off x="5066445" y="168801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83"/>
          <p:cNvSpPr txBox="1"/>
          <p:nvPr/>
        </p:nvSpPr>
        <p:spPr>
          <a:xfrm>
            <a:off x="4980875" y="1101618"/>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“Yo me he apoyado en eso, en la experiencia de la psicóloga que tiene experiencia en otra residencia, que está a años luz de esta, y yo me he apoyado harto en ella."</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(Josefa, directora de residencia, 3 años de experiencia, 2020)</a:t>
            </a:r>
            <a:endParaRPr sz="600">
              <a:solidFill>
                <a:srgbClr val="414140"/>
              </a:solidFill>
              <a:latin typeface="Montserrat"/>
              <a:ea typeface="Montserrat"/>
              <a:cs typeface="Montserrat"/>
              <a:sym typeface="Montserrat"/>
            </a:endParaRPr>
          </a:p>
        </p:txBody>
      </p:sp>
      <p:sp>
        <p:nvSpPr>
          <p:cNvPr id="1303" name="Google Shape;1303;p83"/>
          <p:cNvSpPr/>
          <p:nvPr/>
        </p:nvSpPr>
        <p:spPr>
          <a:xfrm rot="10800000">
            <a:off x="4845350" y="2071175"/>
            <a:ext cx="3085200" cy="7626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83"/>
          <p:cNvSpPr/>
          <p:nvPr/>
        </p:nvSpPr>
        <p:spPr>
          <a:xfrm rot="10800000">
            <a:off x="5066458" y="283000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83"/>
          <p:cNvSpPr txBox="1"/>
          <p:nvPr/>
        </p:nvSpPr>
        <p:spPr>
          <a:xfrm>
            <a:off x="4987200" y="2221418"/>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“Y fin de semana, siempre hay un profesional de turno.(...)  Ayuda que estén cuando hay una descompensación, teníamos un psicólogo que nos ayudaba mucho."</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(Dominga, ETD, 10 años de experiencia, 2020)</a:t>
            </a:r>
            <a:endParaRPr sz="600">
              <a:solidFill>
                <a:srgbClr val="414140"/>
              </a:solidFill>
              <a:latin typeface="Montserrat"/>
              <a:ea typeface="Montserrat"/>
              <a:cs typeface="Montserrat"/>
              <a:sym typeface="Montserrat"/>
            </a:endParaRPr>
          </a:p>
        </p:txBody>
      </p:sp>
      <p:sp>
        <p:nvSpPr>
          <p:cNvPr id="1306" name="Google Shape;1306;p83"/>
          <p:cNvSpPr/>
          <p:nvPr/>
        </p:nvSpPr>
        <p:spPr>
          <a:xfrm rot="10800000">
            <a:off x="4845350" y="3223825"/>
            <a:ext cx="3085200" cy="12291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83"/>
          <p:cNvSpPr/>
          <p:nvPr/>
        </p:nvSpPr>
        <p:spPr>
          <a:xfrm rot="10800000">
            <a:off x="5066458" y="444915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83"/>
          <p:cNvSpPr txBox="1"/>
          <p:nvPr/>
        </p:nvSpPr>
        <p:spPr>
          <a:xfrm>
            <a:off x="4987200" y="3330091"/>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"Desde mi postura, al inicio es un arduo trabajo, porque desde lo administrativo, es harto. Entonces de repente el tiempo para poder interactuar con las adolescentes se hace super corto. Y esto es una debilidad. Siento que el trabajo de la dupla es super importante, pero son tantas las exigencias de todos lados que falta tiempo. Entonces ahí es donde cuesta poder mantener el equilibrio. Tenemos que realizar otras labores también que pueden no ser del psicólogo, que se dan por la cotidianeidad en la contingencia."</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(Náyade, trabajadora social, 7 años de experiencia,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309" name="Google Shape;1309;p83"/>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13" name="Shape 1313"/>
        <p:cNvGrpSpPr/>
        <p:nvPr/>
      </p:nvGrpSpPr>
      <p:grpSpPr>
        <a:xfrm>
          <a:off x="0" y="0"/>
          <a:ext cx="0" cy="0"/>
          <a:chOff x="0" y="0"/>
          <a:chExt cx="0" cy="0"/>
        </a:xfrm>
      </p:grpSpPr>
      <p:sp>
        <p:nvSpPr>
          <p:cNvPr id="1314" name="Google Shape;1314;p84"/>
          <p:cNvSpPr/>
          <p:nvPr/>
        </p:nvSpPr>
        <p:spPr>
          <a:xfrm>
            <a:off x="643275" y="898126"/>
            <a:ext cx="559500" cy="559500"/>
          </a:xfrm>
          <a:prstGeom prst="ellipse">
            <a:avLst/>
          </a:prstGeom>
          <a:solidFill>
            <a:srgbClr val="FFFFFF"/>
          </a:solidFill>
          <a:ln>
            <a:noFill/>
          </a:ln>
          <a:effectLst>
            <a:outerShdw blurRad="57150" rotWithShape="0" algn="bl" dir="5400000" dist="19050">
              <a:srgbClr val="111111">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84"/>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316" name="Google Shape;1316;p84"/>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62</a:t>
            </a:r>
            <a:endParaRPr sz="1500">
              <a:latin typeface="Bitter"/>
              <a:ea typeface="Bitter"/>
              <a:cs typeface="Bitter"/>
              <a:sym typeface="Bitter"/>
            </a:endParaRPr>
          </a:p>
        </p:txBody>
      </p:sp>
      <p:sp>
        <p:nvSpPr>
          <p:cNvPr id="1317" name="Google Shape;1317;p84"/>
          <p:cNvSpPr txBox="1"/>
          <p:nvPr/>
        </p:nvSpPr>
        <p:spPr>
          <a:xfrm>
            <a:off x="643275" y="2237400"/>
            <a:ext cx="3488100" cy="11316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Cuando existe un buen ambiente de trabajo, las educadoras suelen compartir buenas prácticas entre sí de manera informal, desde las más experimentadas y que logran resultados visibles con los NNA, hacia las con menos experiencia. Mucho de lo que saben y aplican actualmente en su función, lo aprendieron de una colega que las recibió al comienzo de su trayectoria en la residencia. Esto hace que se muestren abiertas y expectantes por contar con instancias de aprendizaje y mentoría entre colegas.</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Cuando no existe un buen ambiente de trabajo, las educadoras suelen recibir con desconfianza y resistencia a las nuevas ETD que intentan practicar otras formas de trabajo a las que ya están acostumbradas en la residencia.</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318" name="Google Shape;1318;p84"/>
          <p:cNvSpPr/>
          <p:nvPr/>
        </p:nvSpPr>
        <p:spPr>
          <a:xfrm>
            <a:off x="-130425" y="1604675"/>
            <a:ext cx="4549500" cy="4665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84"/>
          <p:cNvSpPr txBox="1"/>
          <p:nvPr/>
        </p:nvSpPr>
        <p:spPr>
          <a:xfrm>
            <a:off x="584174" y="1566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Hay disposición por aprendizaje y mentoría </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entre educadoras</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p:txBody>
      </p:sp>
      <p:sp>
        <p:nvSpPr>
          <p:cNvPr id="1320" name="Google Shape;1320;p84"/>
          <p:cNvSpPr txBox="1"/>
          <p:nvPr/>
        </p:nvSpPr>
        <p:spPr>
          <a:xfrm>
            <a:off x="1284425" y="1119600"/>
            <a:ext cx="9240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414140"/>
                </a:solidFill>
                <a:latin typeface="Bitter"/>
                <a:ea typeface="Bitter"/>
                <a:cs typeface="Bitter"/>
                <a:sym typeface="Bitter"/>
              </a:rPr>
              <a:t>Hallazgo 6:</a:t>
            </a:r>
            <a:endParaRPr sz="1000">
              <a:solidFill>
                <a:srgbClr val="414140"/>
              </a:solidFill>
              <a:latin typeface="Bitter"/>
              <a:ea typeface="Bitter"/>
              <a:cs typeface="Bitter"/>
              <a:sym typeface="Bitter"/>
            </a:endParaRPr>
          </a:p>
        </p:txBody>
      </p:sp>
      <p:sp>
        <p:nvSpPr>
          <p:cNvPr id="1321" name="Google Shape;1321;p84"/>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pic>
        <p:nvPicPr>
          <p:cNvPr id="1322" name="Google Shape;1322;p84"/>
          <p:cNvPicPr preferRelativeResize="0"/>
          <p:nvPr/>
        </p:nvPicPr>
        <p:blipFill>
          <a:blip r:embed="rId4">
            <a:alphaModFix/>
          </a:blip>
          <a:stretch>
            <a:fillRect/>
          </a:stretch>
        </p:blipFill>
        <p:spPr>
          <a:xfrm>
            <a:off x="742294" y="988937"/>
            <a:ext cx="373309" cy="373311"/>
          </a:xfrm>
          <a:prstGeom prst="rect">
            <a:avLst/>
          </a:prstGeom>
          <a:noFill/>
          <a:ln>
            <a:noFill/>
          </a:ln>
        </p:spPr>
      </p:pic>
      <p:sp>
        <p:nvSpPr>
          <p:cNvPr id="1323" name="Google Shape;1323;p84"/>
          <p:cNvSpPr txBox="1"/>
          <p:nvPr/>
        </p:nvSpPr>
        <p:spPr>
          <a:xfrm>
            <a:off x="1284422" y="953875"/>
            <a:ext cx="1716600" cy="165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100">
                <a:solidFill>
                  <a:srgbClr val="FA5936"/>
                </a:solidFill>
                <a:latin typeface="Bitter"/>
                <a:ea typeface="Bitter"/>
                <a:cs typeface="Bitter"/>
                <a:sym typeface="Bitter"/>
              </a:rPr>
              <a:t>Dinámicas de trabajo</a:t>
            </a:r>
            <a:endParaRPr b="1" sz="1100">
              <a:solidFill>
                <a:srgbClr val="FA5936"/>
              </a:solidFill>
              <a:latin typeface="Bitter"/>
              <a:ea typeface="Bitter"/>
              <a:cs typeface="Bitter"/>
              <a:sym typeface="Bitter"/>
            </a:endParaRPr>
          </a:p>
        </p:txBody>
      </p:sp>
      <p:sp>
        <p:nvSpPr>
          <p:cNvPr id="1324" name="Google Shape;1324;p84"/>
          <p:cNvSpPr/>
          <p:nvPr/>
        </p:nvSpPr>
        <p:spPr>
          <a:xfrm rot="10800000">
            <a:off x="4839150" y="686550"/>
            <a:ext cx="3008700" cy="9369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84"/>
          <p:cNvSpPr/>
          <p:nvPr/>
        </p:nvSpPr>
        <p:spPr>
          <a:xfrm rot="10800000">
            <a:off x="5066445" y="161181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84"/>
          <p:cNvSpPr txBox="1"/>
          <p:nvPr/>
        </p:nvSpPr>
        <p:spPr>
          <a:xfrm>
            <a:off x="4980875" y="736469"/>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“Lo ideal es que nadie trabaje que no tiene el perfil, que una mamá antigua acompañe a una mamá nueva, así la que entra se siente acompañada. Esto permite que sea tanto en la teoría y en la práctica. Ha sido un buen proceso, han comparado las que lo reciben con las que no lo reciben. Lo malo es que también aprenden las malas prácticas de las personas más antiguas.”</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(Maricel, encargada de capacitación OCA,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327" name="Google Shape;1327;p84"/>
          <p:cNvSpPr/>
          <p:nvPr/>
        </p:nvSpPr>
        <p:spPr>
          <a:xfrm rot="10800000">
            <a:off x="4845600" y="1913825"/>
            <a:ext cx="1468200" cy="15297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84"/>
          <p:cNvSpPr/>
          <p:nvPr/>
        </p:nvSpPr>
        <p:spPr>
          <a:xfrm rot="10800000">
            <a:off x="5066461" y="3443523"/>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84"/>
          <p:cNvSpPr txBox="1"/>
          <p:nvPr/>
        </p:nvSpPr>
        <p:spPr>
          <a:xfrm>
            <a:off x="4967850" y="1945589"/>
            <a:ext cx="1223700" cy="11316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“Cuenta que las otras tías se dan cuenta que sus métodos funcionan con los niños, porque niños que antes se portaban muy mal, ahora están mejor. Así, le empiezan a pedir consejo de cómo educar a los NNA”</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(Andrea, egresada y ETD, vivió 18 años en residencia y es ETD hace 8 meses, 2020)</a:t>
            </a:r>
            <a:endParaRPr sz="5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330" name="Google Shape;1330;p84"/>
          <p:cNvSpPr/>
          <p:nvPr/>
        </p:nvSpPr>
        <p:spPr>
          <a:xfrm rot="10800000">
            <a:off x="6454425" y="1893425"/>
            <a:ext cx="1468200" cy="15501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84"/>
          <p:cNvSpPr/>
          <p:nvPr/>
        </p:nvSpPr>
        <p:spPr>
          <a:xfrm rot="10800000">
            <a:off x="6710375" y="3443523"/>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84"/>
          <p:cNvSpPr txBox="1"/>
          <p:nvPr/>
        </p:nvSpPr>
        <p:spPr>
          <a:xfrm>
            <a:off x="6576675" y="1953275"/>
            <a:ext cx="1223700" cy="11316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“Cuando llegué aprendí mucho de mi colega, me enseñó muchas cosas que yo no sabía. (...) Nos falta aunar criterios como equipo de vida cotidiana, en los detalles que marcan la vida de las niñas. Nos haría super bien trabajarlo en lo práctico, por ejemplo, qué harías en esta situación, adelantarse a lo que pueda pasar.” </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(Consuelo, ETD,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333" name="Google Shape;1333;p84"/>
          <p:cNvSpPr/>
          <p:nvPr/>
        </p:nvSpPr>
        <p:spPr>
          <a:xfrm rot="10800000">
            <a:off x="4845350" y="3682175"/>
            <a:ext cx="3085200" cy="8316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84"/>
          <p:cNvSpPr/>
          <p:nvPr/>
        </p:nvSpPr>
        <p:spPr>
          <a:xfrm rot="10800000">
            <a:off x="5066458" y="451000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84"/>
          <p:cNvSpPr txBox="1"/>
          <p:nvPr/>
        </p:nvSpPr>
        <p:spPr>
          <a:xfrm>
            <a:off x="4987200" y="3764869"/>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None/>
            </a:pPr>
            <a:r>
              <a:rPr b="1" lang="es" sz="600">
                <a:solidFill>
                  <a:srgbClr val="414140"/>
                </a:solidFill>
                <a:latin typeface="Montserrat"/>
                <a:ea typeface="Montserrat"/>
                <a:cs typeface="Montserrat"/>
                <a:sym typeface="Montserrat"/>
              </a:rPr>
              <a:t>"Trabajamos con personas y son todos diferentes. Compartir las buenas prácticas, sirve mucho. Imagínese yo que vengo llegando, a lo mejor puedo aportar, y siempre abierta a aprender(...) Por ejemplo yo puedo decir, aquí cuando no se quieren bañar, yo les digo así, o hay tal página, que les gusta a los chicos" </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None/>
            </a:pPr>
            <a:r>
              <a:rPr lang="es" sz="500">
                <a:solidFill>
                  <a:srgbClr val="414140"/>
                </a:solidFill>
                <a:latin typeface="Montserrat"/>
                <a:ea typeface="Montserrat"/>
                <a:cs typeface="Montserrat"/>
                <a:sym typeface="Montserrat"/>
              </a:rPr>
              <a:t>(Pamela, ETD, 2 meses de experiencia)</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None/>
            </a:pPr>
            <a:r>
              <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336" name="Google Shape;1336;p84"/>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40" name="Shape 1340"/>
        <p:cNvGrpSpPr/>
        <p:nvPr/>
      </p:nvGrpSpPr>
      <p:grpSpPr>
        <a:xfrm>
          <a:off x="0" y="0"/>
          <a:ext cx="0" cy="0"/>
          <a:chOff x="0" y="0"/>
          <a:chExt cx="0" cy="0"/>
        </a:xfrm>
      </p:grpSpPr>
      <p:sp>
        <p:nvSpPr>
          <p:cNvPr id="1341" name="Google Shape;1341;p85"/>
          <p:cNvSpPr/>
          <p:nvPr/>
        </p:nvSpPr>
        <p:spPr>
          <a:xfrm>
            <a:off x="643275" y="898126"/>
            <a:ext cx="559500" cy="559500"/>
          </a:xfrm>
          <a:prstGeom prst="ellipse">
            <a:avLst/>
          </a:prstGeom>
          <a:solidFill>
            <a:srgbClr val="FFFFFF"/>
          </a:solidFill>
          <a:ln>
            <a:noFill/>
          </a:ln>
          <a:effectLst>
            <a:outerShdw blurRad="57150" rotWithShape="0" algn="bl" dir="5400000" dist="19050">
              <a:srgbClr val="111111">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85"/>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343" name="Google Shape;1343;p85"/>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63</a:t>
            </a:r>
            <a:endParaRPr sz="1500">
              <a:latin typeface="Bitter"/>
              <a:ea typeface="Bitter"/>
              <a:cs typeface="Bitter"/>
              <a:sym typeface="Bitter"/>
            </a:endParaRPr>
          </a:p>
        </p:txBody>
      </p:sp>
      <p:sp>
        <p:nvSpPr>
          <p:cNvPr id="1344" name="Google Shape;1344;p85"/>
          <p:cNvSpPr txBox="1"/>
          <p:nvPr/>
        </p:nvSpPr>
        <p:spPr>
          <a:xfrm>
            <a:off x="643275" y="2085000"/>
            <a:ext cx="3488100" cy="11316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Los profesionales de las residencias destacan el rol de las ETD como muy relevante en el bienestar de los NNA, por encargarse del cuidado y las rutinas diarias, y ser las figuras de vinculación constante con los niños y niñas.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Cuando se involucra a las educadoras en la intervención de los niños, se produce un círculo virtuoso, donde ellas pueden brindar aportes más concretos de lo que ocurre en el día a día, con herramientas técnicas que les permiten implementar diferentes estrategias de cuidado y educación en lo cotidiano. Así, se realza el rol y trabajo de las ETD.</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A la vez, ellas muchas veces se sienten excluidas, menospreciadas, desautorizadas e incluso estigmatizadas dentro de la misma residencia. En este sentido, se destaca una falta de soporte y acompañamiento histórica al rol que cumplen las educadoras.</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345" name="Google Shape;1345;p85"/>
          <p:cNvSpPr/>
          <p:nvPr/>
        </p:nvSpPr>
        <p:spPr>
          <a:xfrm>
            <a:off x="-130425" y="1604675"/>
            <a:ext cx="4549500" cy="2403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85"/>
          <p:cNvSpPr txBox="1"/>
          <p:nvPr/>
        </p:nvSpPr>
        <p:spPr>
          <a:xfrm>
            <a:off x="584174" y="1566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Doble discurso respecto a figura de las ETD</a:t>
            </a:r>
            <a:endParaRPr b="1" sz="1200">
              <a:solidFill>
                <a:srgbClr val="FFFFFF"/>
              </a:solidFill>
              <a:latin typeface="Bitter"/>
              <a:ea typeface="Bitter"/>
              <a:cs typeface="Bitter"/>
              <a:sym typeface="Bitter"/>
            </a:endParaRPr>
          </a:p>
        </p:txBody>
      </p:sp>
      <p:sp>
        <p:nvSpPr>
          <p:cNvPr id="1347" name="Google Shape;1347;p85"/>
          <p:cNvSpPr txBox="1"/>
          <p:nvPr/>
        </p:nvSpPr>
        <p:spPr>
          <a:xfrm>
            <a:off x="1284425" y="1119600"/>
            <a:ext cx="9240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414140"/>
                </a:solidFill>
                <a:latin typeface="Bitter"/>
                <a:ea typeface="Bitter"/>
                <a:cs typeface="Bitter"/>
                <a:sym typeface="Bitter"/>
              </a:rPr>
              <a:t>Hallazgo 7:</a:t>
            </a:r>
            <a:endParaRPr sz="1000">
              <a:solidFill>
                <a:srgbClr val="414140"/>
              </a:solidFill>
              <a:latin typeface="Bitter"/>
              <a:ea typeface="Bitter"/>
              <a:cs typeface="Bitter"/>
              <a:sym typeface="Bitter"/>
            </a:endParaRPr>
          </a:p>
        </p:txBody>
      </p:sp>
      <p:sp>
        <p:nvSpPr>
          <p:cNvPr id="1348" name="Google Shape;1348;p85"/>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pic>
        <p:nvPicPr>
          <p:cNvPr id="1349" name="Google Shape;1349;p85"/>
          <p:cNvPicPr preferRelativeResize="0"/>
          <p:nvPr/>
        </p:nvPicPr>
        <p:blipFill>
          <a:blip r:embed="rId4">
            <a:alphaModFix/>
          </a:blip>
          <a:stretch>
            <a:fillRect/>
          </a:stretch>
        </p:blipFill>
        <p:spPr>
          <a:xfrm>
            <a:off x="742294" y="988937"/>
            <a:ext cx="373309" cy="373311"/>
          </a:xfrm>
          <a:prstGeom prst="rect">
            <a:avLst/>
          </a:prstGeom>
          <a:noFill/>
          <a:ln>
            <a:noFill/>
          </a:ln>
        </p:spPr>
      </p:pic>
      <p:sp>
        <p:nvSpPr>
          <p:cNvPr id="1350" name="Google Shape;1350;p85"/>
          <p:cNvSpPr txBox="1"/>
          <p:nvPr/>
        </p:nvSpPr>
        <p:spPr>
          <a:xfrm>
            <a:off x="1284422" y="953875"/>
            <a:ext cx="1716600" cy="165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100">
                <a:solidFill>
                  <a:srgbClr val="FA5936"/>
                </a:solidFill>
                <a:latin typeface="Bitter"/>
                <a:ea typeface="Bitter"/>
                <a:cs typeface="Bitter"/>
                <a:sym typeface="Bitter"/>
              </a:rPr>
              <a:t>Dinámicas de trabajo</a:t>
            </a:r>
            <a:endParaRPr b="1" sz="1100">
              <a:solidFill>
                <a:srgbClr val="FA5936"/>
              </a:solidFill>
              <a:latin typeface="Bitter"/>
              <a:ea typeface="Bitter"/>
              <a:cs typeface="Bitter"/>
              <a:sym typeface="Bitter"/>
            </a:endParaRPr>
          </a:p>
        </p:txBody>
      </p:sp>
      <p:sp>
        <p:nvSpPr>
          <p:cNvPr id="1351" name="Google Shape;1351;p85"/>
          <p:cNvSpPr/>
          <p:nvPr/>
        </p:nvSpPr>
        <p:spPr>
          <a:xfrm rot="10800000">
            <a:off x="4839150" y="545850"/>
            <a:ext cx="3008700" cy="7728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85"/>
          <p:cNvSpPr/>
          <p:nvPr/>
        </p:nvSpPr>
        <p:spPr>
          <a:xfrm rot="10800000">
            <a:off x="5066445" y="130701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85"/>
          <p:cNvSpPr txBox="1"/>
          <p:nvPr/>
        </p:nvSpPr>
        <p:spPr>
          <a:xfrm>
            <a:off x="4980875" y="652344"/>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"Se nos hace mucho más fácil porque las ETD tienen que tener información del niño para poder entender por qué reacciona así, o de otra forma y para poder abordarlo también (...) Ellas ya no tienen temor a proponer cosas que incluso ya hemos implementado.”</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(Ema, directora de residencia, 21 años de experiencia, 2020)</a:t>
            </a:r>
            <a:endParaRPr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354" name="Google Shape;1354;p85"/>
          <p:cNvSpPr/>
          <p:nvPr/>
        </p:nvSpPr>
        <p:spPr>
          <a:xfrm rot="10800000">
            <a:off x="4845600" y="1543925"/>
            <a:ext cx="1468200" cy="17472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85"/>
          <p:cNvSpPr/>
          <p:nvPr/>
        </p:nvSpPr>
        <p:spPr>
          <a:xfrm rot="10800000">
            <a:off x="5066461" y="3291123"/>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85"/>
          <p:cNvSpPr txBox="1"/>
          <p:nvPr/>
        </p:nvSpPr>
        <p:spPr>
          <a:xfrm>
            <a:off x="4967850" y="1564589"/>
            <a:ext cx="1223700" cy="11316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"Es un arduo trabajo, y admiro mucho el rol de las ETD, es un trabajo que requiere de mucho esfuerzo y es un trabajo que no está bien valorado, en términos administrativos, ellas se enfrentan a situaciones muy difíciles y eso no se valora. Mayor valoración del trabajo que se hace en las residencias, que sean más reconocidas."</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(Náyade, trabajadora social, 7 años de experiencia,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357" name="Google Shape;1357;p85"/>
          <p:cNvSpPr/>
          <p:nvPr/>
        </p:nvSpPr>
        <p:spPr>
          <a:xfrm rot="10800000">
            <a:off x="6454425" y="1520825"/>
            <a:ext cx="1468200" cy="17703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85"/>
          <p:cNvSpPr/>
          <p:nvPr/>
        </p:nvSpPr>
        <p:spPr>
          <a:xfrm rot="10800000">
            <a:off x="6710375" y="3291123"/>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85"/>
          <p:cNvSpPr txBox="1"/>
          <p:nvPr/>
        </p:nvSpPr>
        <p:spPr>
          <a:xfrm>
            <a:off x="6576675" y="1572275"/>
            <a:ext cx="1223700" cy="11316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“A veces a la educadora la desautorizan, y vienen los choques. (...) Hoy las ETD nos enteramos de cosas a grandes rasgos, uno escucha, pero la información la tiene la dupla. (...) Antes había un ambiente complicado, más bien de desconfianza, había amenazas entre las tías cuando hablaban con la directora.”</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(Ema, directora de residencia, 21 años de experiencia, 2020)</a:t>
            </a:r>
            <a:endParaRPr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360" name="Google Shape;1360;p85"/>
          <p:cNvSpPr/>
          <p:nvPr/>
        </p:nvSpPr>
        <p:spPr>
          <a:xfrm rot="10800000">
            <a:off x="4845350" y="3594575"/>
            <a:ext cx="3085200" cy="10716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85"/>
          <p:cNvSpPr/>
          <p:nvPr/>
        </p:nvSpPr>
        <p:spPr>
          <a:xfrm rot="10800000">
            <a:off x="5066458" y="466240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85"/>
          <p:cNvSpPr txBox="1"/>
          <p:nvPr/>
        </p:nvSpPr>
        <p:spPr>
          <a:xfrm>
            <a:off x="4987200" y="3653920"/>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“Se realza la pega de la cuidadora, validarlos, reconocerlos. Esto es un círculo de confianza, un complemento con los psicólogos. hemos llevado a la cuidadora a los espacios de análisis de casos, es la que pueda dar un aporte mucho más rico de cómo puede ayudarla. he visto que pasa en otros espacios que el cotidiano se considera poco técnico. (...) Son los detalles del cotidiano lo que debiera importarnos para solucionar las cosas”</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(Daniel, psicólogo, 3 años de experiencia, 2020)</a:t>
            </a:r>
            <a:endParaRPr sz="500">
              <a:solidFill>
                <a:srgbClr val="414140"/>
              </a:solidFill>
              <a:latin typeface="Montserrat"/>
              <a:ea typeface="Montserrat"/>
              <a:cs typeface="Montserrat"/>
              <a:sym typeface="Montserrat"/>
            </a:endParaRPr>
          </a:p>
        </p:txBody>
      </p:sp>
      <p:sp>
        <p:nvSpPr>
          <p:cNvPr id="1363" name="Google Shape;1363;p85"/>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67" name="Shape 1367"/>
        <p:cNvGrpSpPr/>
        <p:nvPr/>
      </p:nvGrpSpPr>
      <p:grpSpPr>
        <a:xfrm>
          <a:off x="0" y="0"/>
          <a:ext cx="0" cy="0"/>
          <a:chOff x="0" y="0"/>
          <a:chExt cx="0" cy="0"/>
        </a:xfrm>
      </p:grpSpPr>
      <p:sp>
        <p:nvSpPr>
          <p:cNvPr id="1368" name="Google Shape;1368;p86"/>
          <p:cNvSpPr/>
          <p:nvPr/>
        </p:nvSpPr>
        <p:spPr>
          <a:xfrm>
            <a:off x="643275" y="898126"/>
            <a:ext cx="559500" cy="559500"/>
          </a:xfrm>
          <a:prstGeom prst="ellipse">
            <a:avLst/>
          </a:prstGeom>
          <a:solidFill>
            <a:srgbClr val="FFFFFF"/>
          </a:solidFill>
          <a:ln>
            <a:noFill/>
          </a:ln>
          <a:effectLst>
            <a:outerShdw blurRad="57150" rotWithShape="0" algn="bl" dir="5400000" dist="19050">
              <a:srgbClr val="111111">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86"/>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370" name="Google Shape;1370;p86"/>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64</a:t>
            </a:r>
            <a:endParaRPr sz="1500">
              <a:latin typeface="Bitter"/>
              <a:ea typeface="Bitter"/>
              <a:cs typeface="Bitter"/>
              <a:sym typeface="Bitter"/>
            </a:endParaRPr>
          </a:p>
        </p:txBody>
      </p:sp>
      <p:sp>
        <p:nvSpPr>
          <p:cNvPr id="1371" name="Google Shape;1371;p86"/>
          <p:cNvSpPr txBox="1"/>
          <p:nvPr/>
        </p:nvSpPr>
        <p:spPr>
          <a:xfrm>
            <a:off x="643275" y="2380600"/>
            <a:ext cx="3602100" cy="11316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Independiente del rango que tengan esos cargos, se destacan las funciones de apoyo que cumplen.</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279400" lvl="0" marL="360000" rtl="0" algn="l">
              <a:lnSpc>
                <a:spcPct val="100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Apoyo técnico: guía para saber qué hacer y a quién acudir para poder resolver las situaciones que acontecen de la manera más apropiada.</a:t>
            </a:r>
            <a:endParaRPr sz="800">
              <a:solidFill>
                <a:srgbClr val="414140"/>
              </a:solidFill>
              <a:latin typeface="Montserrat"/>
              <a:ea typeface="Montserrat"/>
              <a:cs typeface="Montserrat"/>
              <a:sym typeface="Montserrat"/>
            </a:endParaRPr>
          </a:p>
          <a:p>
            <a:pPr indent="-279400" lvl="0" marL="360000" rtl="0" algn="l">
              <a:lnSpc>
                <a:spcPct val="100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Apoyo en educación: para lograr mantener la motivación de los NNA por asistir al colegio y formar hábitos de estudio en la residencia.</a:t>
            </a:r>
            <a:endParaRPr sz="800">
              <a:solidFill>
                <a:srgbClr val="414140"/>
              </a:solidFill>
              <a:latin typeface="Montserrat"/>
              <a:ea typeface="Montserrat"/>
              <a:cs typeface="Montserrat"/>
              <a:sym typeface="Montserrat"/>
            </a:endParaRPr>
          </a:p>
          <a:p>
            <a:pPr indent="-279400" lvl="0" marL="360000" rtl="0" algn="l">
              <a:lnSpc>
                <a:spcPct val="100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Apoyo en salud: guía y maneja la administración de medicamentos, así como las relaciones con los servicios de salud. </a:t>
            </a:r>
            <a:endParaRPr sz="800">
              <a:solidFill>
                <a:srgbClr val="414140"/>
              </a:solidFill>
              <a:latin typeface="Montserrat"/>
              <a:ea typeface="Montserrat"/>
              <a:cs typeface="Montserrat"/>
              <a:sym typeface="Montserrat"/>
            </a:endParaRPr>
          </a:p>
          <a:p>
            <a:pPr indent="-279400" lvl="0" marL="360000" rtl="0" algn="l">
              <a:lnSpc>
                <a:spcPct val="100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Apoyo administrativo: se agilizan las labores administrativas, lo que permite liberar el tiempo de la directora disponible para el trabajo directo con los NNA.</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372" name="Google Shape;1372;p86"/>
          <p:cNvSpPr/>
          <p:nvPr/>
        </p:nvSpPr>
        <p:spPr>
          <a:xfrm>
            <a:off x="-130425" y="1604675"/>
            <a:ext cx="4549500" cy="7365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86"/>
          <p:cNvSpPr txBox="1"/>
          <p:nvPr/>
        </p:nvSpPr>
        <p:spPr>
          <a:xfrm>
            <a:off x="584174" y="1566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Los cargos de apoyo en áreas especializadas cumplen una función esencial de soporte en la residencia</a:t>
            </a:r>
            <a:endParaRPr b="1" sz="1200">
              <a:solidFill>
                <a:srgbClr val="FFFFFF"/>
              </a:solidFill>
              <a:latin typeface="Bitter"/>
              <a:ea typeface="Bitter"/>
              <a:cs typeface="Bitter"/>
              <a:sym typeface="Bitter"/>
            </a:endParaRPr>
          </a:p>
        </p:txBody>
      </p:sp>
      <p:sp>
        <p:nvSpPr>
          <p:cNvPr id="1374" name="Google Shape;1374;p86"/>
          <p:cNvSpPr txBox="1"/>
          <p:nvPr/>
        </p:nvSpPr>
        <p:spPr>
          <a:xfrm>
            <a:off x="1284425" y="1119600"/>
            <a:ext cx="8289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414140"/>
                </a:solidFill>
                <a:latin typeface="Bitter"/>
                <a:ea typeface="Bitter"/>
                <a:cs typeface="Bitter"/>
                <a:sym typeface="Bitter"/>
              </a:rPr>
              <a:t>Hallazgo 8:</a:t>
            </a:r>
            <a:endParaRPr sz="1000">
              <a:solidFill>
                <a:srgbClr val="414140"/>
              </a:solidFill>
              <a:latin typeface="Bitter"/>
              <a:ea typeface="Bitter"/>
              <a:cs typeface="Bitter"/>
              <a:sym typeface="Bitter"/>
            </a:endParaRPr>
          </a:p>
        </p:txBody>
      </p:sp>
      <p:sp>
        <p:nvSpPr>
          <p:cNvPr id="1375" name="Google Shape;1375;p86"/>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pic>
        <p:nvPicPr>
          <p:cNvPr id="1376" name="Google Shape;1376;p86"/>
          <p:cNvPicPr preferRelativeResize="0"/>
          <p:nvPr/>
        </p:nvPicPr>
        <p:blipFill>
          <a:blip r:embed="rId4">
            <a:alphaModFix/>
          </a:blip>
          <a:stretch>
            <a:fillRect/>
          </a:stretch>
        </p:blipFill>
        <p:spPr>
          <a:xfrm>
            <a:off x="742294" y="988937"/>
            <a:ext cx="373309" cy="373311"/>
          </a:xfrm>
          <a:prstGeom prst="rect">
            <a:avLst/>
          </a:prstGeom>
          <a:noFill/>
          <a:ln>
            <a:noFill/>
          </a:ln>
        </p:spPr>
      </p:pic>
      <p:sp>
        <p:nvSpPr>
          <p:cNvPr id="1377" name="Google Shape;1377;p86"/>
          <p:cNvSpPr txBox="1"/>
          <p:nvPr/>
        </p:nvSpPr>
        <p:spPr>
          <a:xfrm>
            <a:off x="1284422" y="953875"/>
            <a:ext cx="1716600" cy="165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100">
                <a:solidFill>
                  <a:srgbClr val="FA5936"/>
                </a:solidFill>
                <a:latin typeface="Bitter"/>
                <a:ea typeface="Bitter"/>
                <a:cs typeface="Bitter"/>
                <a:sym typeface="Bitter"/>
              </a:rPr>
              <a:t>Dinámicas de trabajo</a:t>
            </a:r>
            <a:endParaRPr b="1" sz="1100">
              <a:solidFill>
                <a:srgbClr val="FA5936"/>
              </a:solidFill>
              <a:latin typeface="Bitter"/>
              <a:ea typeface="Bitter"/>
              <a:cs typeface="Bitter"/>
              <a:sym typeface="Bitter"/>
            </a:endParaRPr>
          </a:p>
        </p:txBody>
      </p:sp>
      <p:sp>
        <p:nvSpPr>
          <p:cNvPr id="1378" name="Google Shape;1378;p86"/>
          <p:cNvSpPr/>
          <p:nvPr/>
        </p:nvSpPr>
        <p:spPr>
          <a:xfrm rot="10800000">
            <a:off x="4839150" y="676950"/>
            <a:ext cx="3008700" cy="8703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86"/>
          <p:cNvSpPr/>
          <p:nvPr/>
        </p:nvSpPr>
        <p:spPr>
          <a:xfrm rot="10800000">
            <a:off x="5066445" y="153561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86"/>
          <p:cNvSpPr txBox="1"/>
          <p:nvPr/>
        </p:nvSpPr>
        <p:spPr>
          <a:xfrm>
            <a:off x="4980875" y="796818"/>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“Es clave para que la directora tenga tiempo, el apoyo de equipo administrativo y técnico. Hay que visualizar temas administrativos que tiene que hacer el director. Es importante delegar la pega administrativa, después se revisa y se manda.”</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(María, directora de residencia,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381" name="Google Shape;1381;p86"/>
          <p:cNvSpPr/>
          <p:nvPr/>
        </p:nvSpPr>
        <p:spPr>
          <a:xfrm rot="10800000">
            <a:off x="4845600" y="1959425"/>
            <a:ext cx="1468200" cy="10269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86"/>
          <p:cNvSpPr/>
          <p:nvPr/>
        </p:nvSpPr>
        <p:spPr>
          <a:xfrm rot="10800000">
            <a:off x="5066461" y="2986323"/>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86"/>
          <p:cNvSpPr txBox="1"/>
          <p:nvPr/>
        </p:nvSpPr>
        <p:spPr>
          <a:xfrm>
            <a:off x="4967850" y="2037648"/>
            <a:ext cx="1223700" cy="8643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“[la tens] ella resuelve la vida con temas de salud. (...) Funcionamos estupendo con la dupla del Cesfam, todos conocen a nuestra TENS”</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(Paola, directora de residencia, 5 años de experiencia, 2020)</a:t>
            </a:r>
            <a:endParaRPr sz="5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384" name="Google Shape;1384;p86"/>
          <p:cNvSpPr/>
          <p:nvPr/>
        </p:nvSpPr>
        <p:spPr>
          <a:xfrm rot="10800000">
            <a:off x="6454425" y="1945625"/>
            <a:ext cx="1468200" cy="10407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86"/>
          <p:cNvSpPr/>
          <p:nvPr/>
        </p:nvSpPr>
        <p:spPr>
          <a:xfrm rot="10800000">
            <a:off x="6710375" y="2986323"/>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86"/>
          <p:cNvSpPr txBox="1"/>
          <p:nvPr/>
        </p:nvSpPr>
        <p:spPr>
          <a:xfrm>
            <a:off x="6576675" y="2043520"/>
            <a:ext cx="1223700" cy="8643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“La psicopedagoga, ella enfoca al intervención según los intereses de los jóvenes para tener más adherencia al sistema escolar.”</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(Scarlett, trabajadora social, 6 años de experiencia, 2020)</a:t>
            </a:r>
            <a:endParaRPr sz="500">
              <a:solidFill>
                <a:srgbClr val="414140"/>
              </a:solidFill>
              <a:latin typeface="Montserrat"/>
              <a:ea typeface="Montserrat"/>
              <a:cs typeface="Montserrat"/>
              <a:sym typeface="Montserrat"/>
            </a:endParaRPr>
          </a:p>
        </p:txBody>
      </p:sp>
      <p:sp>
        <p:nvSpPr>
          <p:cNvPr id="1387" name="Google Shape;1387;p86"/>
          <p:cNvSpPr/>
          <p:nvPr/>
        </p:nvSpPr>
        <p:spPr>
          <a:xfrm rot="10800000">
            <a:off x="4845350" y="3498875"/>
            <a:ext cx="3085200" cy="7863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86"/>
          <p:cNvSpPr/>
          <p:nvPr/>
        </p:nvSpPr>
        <p:spPr>
          <a:xfrm rot="10800000">
            <a:off x="5066458" y="426555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86"/>
          <p:cNvSpPr txBox="1"/>
          <p:nvPr/>
        </p:nvSpPr>
        <p:spPr>
          <a:xfrm>
            <a:off x="4987200" y="3561393"/>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"Falta en la parte de salud: siento que debiese haber un equipo instalado en salud. Yo se que hay una tía pero no es una persona que está capacitada en el área de salud. Porque hay niñas que son diferentes entonces necesitan esa atención más personalizada."</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(Paulina, 22 años, egresada, vivió 15 años en residencia, 2020)</a:t>
            </a:r>
            <a:endParaRPr sz="5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390" name="Google Shape;1390;p86"/>
          <p:cNvSpPr txBox="1"/>
          <p:nvPr/>
        </p:nvSpPr>
        <p:spPr>
          <a:xfrm>
            <a:off x="8019075" y="1953275"/>
            <a:ext cx="1223700" cy="11316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391" name="Google Shape;1391;p86"/>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95" name="Shape 1395"/>
        <p:cNvGrpSpPr/>
        <p:nvPr/>
      </p:nvGrpSpPr>
      <p:grpSpPr>
        <a:xfrm>
          <a:off x="0" y="0"/>
          <a:ext cx="0" cy="0"/>
          <a:chOff x="0" y="0"/>
          <a:chExt cx="0" cy="0"/>
        </a:xfrm>
      </p:grpSpPr>
      <p:sp>
        <p:nvSpPr>
          <p:cNvPr id="1396" name="Google Shape;1396;p87"/>
          <p:cNvSpPr/>
          <p:nvPr/>
        </p:nvSpPr>
        <p:spPr>
          <a:xfrm>
            <a:off x="643275" y="898126"/>
            <a:ext cx="559500" cy="559500"/>
          </a:xfrm>
          <a:prstGeom prst="ellipse">
            <a:avLst/>
          </a:prstGeom>
          <a:solidFill>
            <a:srgbClr val="FFFFFF"/>
          </a:solidFill>
          <a:ln>
            <a:noFill/>
          </a:ln>
          <a:effectLst>
            <a:outerShdw blurRad="57150" rotWithShape="0" algn="bl" dir="5400000" dist="19050">
              <a:srgbClr val="111111">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87"/>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398" name="Google Shape;1398;p87"/>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65</a:t>
            </a:r>
            <a:endParaRPr sz="1500">
              <a:latin typeface="Bitter"/>
              <a:ea typeface="Bitter"/>
              <a:cs typeface="Bitter"/>
              <a:sym typeface="Bitter"/>
            </a:endParaRPr>
          </a:p>
        </p:txBody>
      </p:sp>
      <p:sp>
        <p:nvSpPr>
          <p:cNvPr id="1399" name="Google Shape;1399;p87"/>
          <p:cNvSpPr txBox="1"/>
          <p:nvPr/>
        </p:nvSpPr>
        <p:spPr>
          <a:xfrm>
            <a:off x="643275" y="2237400"/>
            <a:ext cx="3594000" cy="9666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A pesar de la alta carga laboral y la desesperanza de los/as trabajadores/as, manifiestan sentirse realizados en su trabajo debido a la importancia e influencia que se puede tener en la vida de los NNA. Lograr pequeños y/o grandes cambios respecto a las situaciones de vulneración de los niños, niñas y adolescentes genera grandes gratificaciones para los equipos.</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400" name="Google Shape;1400;p87"/>
          <p:cNvSpPr/>
          <p:nvPr/>
        </p:nvSpPr>
        <p:spPr>
          <a:xfrm>
            <a:off x="-130425" y="1604675"/>
            <a:ext cx="4549500" cy="4665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87"/>
          <p:cNvSpPr txBox="1"/>
          <p:nvPr/>
        </p:nvSpPr>
        <p:spPr>
          <a:xfrm>
            <a:off x="584174" y="1566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Ser “agentes de cambio” en los NNA otorga gratificación y realización en el trabajo</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p:txBody>
      </p:sp>
      <p:sp>
        <p:nvSpPr>
          <p:cNvPr id="1402" name="Google Shape;1402;p87"/>
          <p:cNvSpPr txBox="1"/>
          <p:nvPr/>
        </p:nvSpPr>
        <p:spPr>
          <a:xfrm>
            <a:off x="1284425" y="1119600"/>
            <a:ext cx="9240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414140"/>
                </a:solidFill>
                <a:latin typeface="Bitter"/>
                <a:ea typeface="Bitter"/>
                <a:cs typeface="Bitter"/>
                <a:sym typeface="Bitter"/>
              </a:rPr>
              <a:t>Hallazgo 9:</a:t>
            </a:r>
            <a:endParaRPr sz="1000">
              <a:solidFill>
                <a:srgbClr val="414140"/>
              </a:solidFill>
              <a:latin typeface="Bitter"/>
              <a:ea typeface="Bitter"/>
              <a:cs typeface="Bitter"/>
              <a:sym typeface="Bitter"/>
            </a:endParaRPr>
          </a:p>
        </p:txBody>
      </p:sp>
      <p:sp>
        <p:nvSpPr>
          <p:cNvPr id="1403" name="Google Shape;1403;p87"/>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404" name="Google Shape;1404;p87"/>
          <p:cNvSpPr txBox="1"/>
          <p:nvPr/>
        </p:nvSpPr>
        <p:spPr>
          <a:xfrm>
            <a:off x="1284427" y="953875"/>
            <a:ext cx="2712600" cy="165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000">
                <a:solidFill>
                  <a:srgbClr val="F20A66"/>
                </a:solidFill>
                <a:latin typeface="Bitter"/>
                <a:ea typeface="Bitter"/>
                <a:cs typeface="Bitter"/>
                <a:sym typeface="Bitter"/>
              </a:rPr>
              <a:t>Características propias de los trabajadores</a:t>
            </a:r>
            <a:endParaRPr b="1" sz="1000">
              <a:solidFill>
                <a:srgbClr val="F20A66"/>
              </a:solidFill>
              <a:latin typeface="Bitter"/>
              <a:ea typeface="Bitter"/>
              <a:cs typeface="Bitter"/>
              <a:sym typeface="Bitter"/>
            </a:endParaRPr>
          </a:p>
        </p:txBody>
      </p:sp>
      <p:sp>
        <p:nvSpPr>
          <p:cNvPr id="1405" name="Google Shape;1405;p87"/>
          <p:cNvSpPr/>
          <p:nvPr/>
        </p:nvSpPr>
        <p:spPr>
          <a:xfrm rot="10800000">
            <a:off x="4839150" y="1587150"/>
            <a:ext cx="3008700" cy="6459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87"/>
          <p:cNvSpPr/>
          <p:nvPr/>
        </p:nvSpPr>
        <p:spPr>
          <a:xfrm rot="10800000">
            <a:off x="5066445" y="222141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87"/>
          <p:cNvSpPr txBox="1"/>
          <p:nvPr/>
        </p:nvSpPr>
        <p:spPr>
          <a:xfrm>
            <a:off x="4980875" y="1650869"/>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“Uno como profesional tiene la posibilidad de impactar realmente en la vida de un ser humano, el servicio es como un tesoro, uno tiene que ser muy consciente de lo que puede impulsar.” </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(Valentina, directora regional, más de 6 años de experiencia,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408" name="Google Shape;1408;p87"/>
          <p:cNvSpPr/>
          <p:nvPr/>
        </p:nvSpPr>
        <p:spPr>
          <a:xfrm rot="10800000">
            <a:off x="727425" y="3481900"/>
            <a:ext cx="3684300" cy="11901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87"/>
          <p:cNvSpPr/>
          <p:nvPr/>
        </p:nvSpPr>
        <p:spPr>
          <a:xfrm rot="10800000">
            <a:off x="948533" y="4668226"/>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87"/>
          <p:cNvSpPr txBox="1"/>
          <p:nvPr/>
        </p:nvSpPr>
        <p:spPr>
          <a:xfrm>
            <a:off x="869275" y="3542100"/>
            <a:ext cx="33681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"Dentro de la parte buena es el trabajo y la intervención con los niños. Cuando hay cosas malas, el hecho de estar con tus niños, trabajar con ellos, ver que puedes hacer un cambio aunque sea poquito, eso a mi me hace feliz, y me hace todos los días trabajar en esto. (...) Cambiar algo en los NNA, visualizar otras realidades a las que ellos se han enfrentado, compartir con ellos ver que están compartiendo de manera positiva, que se ríen con uno. A pesar de que a veces el sistema no te permite llegar más allá, a veces uno deposita esa lucecita de esperanza que te hace hacer bien tu trabajo y te dan ganas de seguir."</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(Monica, trabajadora social, 3 años de experiencia,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pic>
        <p:nvPicPr>
          <p:cNvPr id="1411" name="Google Shape;1411;p87"/>
          <p:cNvPicPr preferRelativeResize="0"/>
          <p:nvPr/>
        </p:nvPicPr>
        <p:blipFill>
          <a:blip r:embed="rId4">
            <a:alphaModFix/>
          </a:blip>
          <a:stretch>
            <a:fillRect/>
          </a:stretch>
        </p:blipFill>
        <p:spPr>
          <a:xfrm>
            <a:off x="727425" y="982275"/>
            <a:ext cx="391200" cy="391200"/>
          </a:xfrm>
          <a:prstGeom prst="rect">
            <a:avLst/>
          </a:prstGeom>
          <a:noFill/>
          <a:ln>
            <a:noFill/>
          </a:ln>
        </p:spPr>
      </p:pic>
      <p:sp>
        <p:nvSpPr>
          <p:cNvPr id="1412" name="Google Shape;1412;p87"/>
          <p:cNvSpPr/>
          <p:nvPr/>
        </p:nvSpPr>
        <p:spPr>
          <a:xfrm rot="10800000">
            <a:off x="4839150" y="2652125"/>
            <a:ext cx="3008700" cy="9081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87"/>
          <p:cNvSpPr/>
          <p:nvPr/>
        </p:nvSpPr>
        <p:spPr>
          <a:xfrm rot="10800000">
            <a:off x="5066445" y="3548586"/>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87"/>
          <p:cNvSpPr txBox="1"/>
          <p:nvPr/>
        </p:nvSpPr>
        <p:spPr>
          <a:xfrm>
            <a:off x="4980875" y="2749444"/>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"Ver a un niño contento, o que tu llegaste y el chico te dice, hola tia te extrañamos, los chicos te reciben con ese cariño y ahi tu te das cuenta que estas haciendo algo por ellos. (...) Me gusta lo que hago, yo creo que para estar aquí, te tiene que gustar. (..) Estar con los niños me llena, me llena lo que hago."</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(Dominga, ETD, 10 años de experiencia,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415" name="Google Shape;1415;p87"/>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19" name="Shape 1419"/>
        <p:cNvGrpSpPr/>
        <p:nvPr/>
      </p:nvGrpSpPr>
      <p:grpSpPr>
        <a:xfrm>
          <a:off x="0" y="0"/>
          <a:ext cx="0" cy="0"/>
          <a:chOff x="0" y="0"/>
          <a:chExt cx="0" cy="0"/>
        </a:xfrm>
      </p:grpSpPr>
      <p:sp>
        <p:nvSpPr>
          <p:cNvPr id="1420" name="Google Shape;1420;p88"/>
          <p:cNvSpPr/>
          <p:nvPr/>
        </p:nvSpPr>
        <p:spPr>
          <a:xfrm>
            <a:off x="643275" y="898126"/>
            <a:ext cx="559500" cy="559500"/>
          </a:xfrm>
          <a:prstGeom prst="ellipse">
            <a:avLst/>
          </a:prstGeom>
          <a:solidFill>
            <a:srgbClr val="FFFFFF"/>
          </a:solidFill>
          <a:ln>
            <a:noFill/>
          </a:ln>
          <a:effectLst>
            <a:outerShdw blurRad="57150" rotWithShape="0" algn="bl" dir="5400000" dist="19050">
              <a:srgbClr val="111111">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88"/>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422" name="Google Shape;1422;p88"/>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66</a:t>
            </a:r>
            <a:endParaRPr sz="1500">
              <a:latin typeface="Bitter"/>
              <a:ea typeface="Bitter"/>
              <a:cs typeface="Bitter"/>
              <a:sym typeface="Bitter"/>
            </a:endParaRPr>
          </a:p>
        </p:txBody>
      </p:sp>
      <p:sp>
        <p:nvSpPr>
          <p:cNvPr id="1423" name="Google Shape;1423;p88"/>
          <p:cNvSpPr txBox="1"/>
          <p:nvPr/>
        </p:nvSpPr>
        <p:spPr>
          <a:xfrm>
            <a:off x="643275" y="2237400"/>
            <a:ext cx="3594000" cy="9666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El trabajo en las residencias implica una alta carga laboral para todos los cargos, lo que los hace sentirse agotados y frustrados. Muchas veces, esto puede derivar en mucha rotación y alto porcentaje de licencias.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Respecto a la carga las ETD destacan el estrés y carga psicológica que implica el lidiar con las contingencias y urgencias diarias.</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Las duplas se refieren a la carga burocrática y administrativa y el tiempo requerido para las visitas en territorios muy dispersos, que los privan de compartir en las dinámicas cotidianas de la residencia con los NNA y las educadoras.</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Las directoras se refieren a que se ven obligadas a recibir perfiles y cantidad de NNA que no corresponde, lo que dificulta el trabajo con los NNA, y a el tiempo que se gasta en las gestiones para lidiar con la escasez de recursos y la falta de compromiso de la red intersectorial.</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424" name="Google Shape;1424;p88"/>
          <p:cNvSpPr/>
          <p:nvPr/>
        </p:nvSpPr>
        <p:spPr>
          <a:xfrm>
            <a:off x="-130425" y="1604675"/>
            <a:ext cx="4549500" cy="4665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88"/>
          <p:cNvSpPr txBox="1"/>
          <p:nvPr/>
        </p:nvSpPr>
        <p:spPr>
          <a:xfrm>
            <a:off x="584174" y="1566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Los/as trabajadores/as de las residencias perciben una sobrecarga laboral</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p:txBody>
      </p:sp>
      <p:sp>
        <p:nvSpPr>
          <p:cNvPr id="1426" name="Google Shape;1426;p88"/>
          <p:cNvSpPr txBox="1"/>
          <p:nvPr/>
        </p:nvSpPr>
        <p:spPr>
          <a:xfrm>
            <a:off x="1284425" y="1119600"/>
            <a:ext cx="9240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414140"/>
                </a:solidFill>
                <a:latin typeface="Bitter"/>
                <a:ea typeface="Bitter"/>
                <a:cs typeface="Bitter"/>
                <a:sym typeface="Bitter"/>
              </a:rPr>
              <a:t>Hallazgo 10:</a:t>
            </a:r>
            <a:endParaRPr sz="1000">
              <a:solidFill>
                <a:srgbClr val="414140"/>
              </a:solidFill>
              <a:latin typeface="Bitter"/>
              <a:ea typeface="Bitter"/>
              <a:cs typeface="Bitter"/>
              <a:sym typeface="Bitter"/>
            </a:endParaRPr>
          </a:p>
        </p:txBody>
      </p:sp>
      <p:sp>
        <p:nvSpPr>
          <p:cNvPr id="1427" name="Google Shape;1427;p88"/>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428" name="Google Shape;1428;p88"/>
          <p:cNvSpPr txBox="1"/>
          <p:nvPr/>
        </p:nvSpPr>
        <p:spPr>
          <a:xfrm>
            <a:off x="1284427" y="953875"/>
            <a:ext cx="2712600" cy="165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000">
                <a:solidFill>
                  <a:srgbClr val="F20A66"/>
                </a:solidFill>
                <a:latin typeface="Bitter"/>
                <a:ea typeface="Bitter"/>
                <a:cs typeface="Bitter"/>
                <a:sym typeface="Bitter"/>
              </a:rPr>
              <a:t>Características propias de los trabajadores</a:t>
            </a:r>
            <a:endParaRPr b="1" sz="1000">
              <a:solidFill>
                <a:srgbClr val="F20A66"/>
              </a:solidFill>
              <a:latin typeface="Bitter"/>
              <a:ea typeface="Bitter"/>
              <a:cs typeface="Bitter"/>
              <a:sym typeface="Bitter"/>
            </a:endParaRPr>
          </a:p>
        </p:txBody>
      </p:sp>
      <p:sp>
        <p:nvSpPr>
          <p:cNvPr id="1429" name="Google Shape;1429;p88"/>
          <p:cNvSpPr/>
          <p:nvPr/>
        </p:nvSpPr>
        <p:spPr>
          <a:xfrm rot="10800000">
            <a:off x="4839150" y="540450"/>
            <a:ext cx="3008700" cy="9306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88"/>
          <p:cNvSpPr/>
          <p:nvPr/>
        </p:nvSpPr>
        <p:spPr>
          <a:xfrm rot="10800000">
            <a:off x="5066445" y="145941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88"/>
          <p:cNvSpPr txBox="1"/>
          <p:nvPr/>
        </p:nvSpPr>
        <p:spPr>
          <a:xfrm>
            <a:off x="4980875" y="584069"/>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“Siento que a uno no lo alcanza el tiempo para nada. Desde el servicio requieren muchas cosas, mandan protocolos, piden informes, supervisión financiera. No hay tiempo para nada, nos pillan los plazos. Hay que tener protocolos socializados, pero hay que comprar las cosas para el colegio. El servicio no te perdona nada, nada.”</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(Paola, directora de residencia, 5 años de experiencia, 2020)</a:t>
            </a:r>
            <a:endParaRPr sz="500">
              <a:solidFill>
                <a:srgbClr val="414140"/>
              </a:solidFill>
              <a:latin typeface="Montserrat"/>
              <a:ea typeface="Montserrat"/>
              <a:cs typeface="Montserrat"/>
              <a:sym typeface="Montserrat"/>
            </a:endParaRPr>
          </a:p>
        </p:txBody>
      </p:sp>
      <p:pic>
        <p:nvPicPr>
          <p:cNvPr id="1432" name="Google Shape;1432;p88"/>
          <p:cNvPicPr preferRelativeResize="0"/>
          <p:nvPr/>
        </p:nvPicPr>
        <p:blipFill>
          <a:blip r:embed="rId4">
            <a:alphaModFix/>
          </a:blip>
          <a:stretch>
            <a:fillRect/>
          </a:stretch>
        </p:blipFill>
        <p:spPr>
          <a:xfrm>
            <a:off x="727425" y="982275"/>
            <a:ext cx="391200" cy="391200"/>
          </a:xfrm>
          <a:prstGeom prst="rect">
            <a:avLst/>
          </a:prstGeom>
          <a:noFill/>
          <a:ln>
            <a:noFill/>
          </a:ln>
        </p:spPr>
      </p:pic>
      <p:sp>
        <p:nvSpPr>
          <p:cNvPr id="1433" name="Google Shape;1433;p88"/>
          <p:cNvSpPr/>
          <p:nvPr/>
        </p:nvSpPr>
        <p:spPr>
          <a:xfrm rot="10800000">
            <a:off x="4839150" y="1836425"/>
            <a:ext cx="3008700" cy="6570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88"/>
          <p:cNvSpPr/>
          <p:nvPr/>
        </p:nvSpPr>
        <p:spPr>
          <a:xfrm rot="10800000">
            <a:off x="5066445" y="2481786"/>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88"/>
          <p:cNvSpPr txBox="1"/>
          <p:nvPr/>
        </p:nvSpPr>
        <p:spPr>
          <a:xfrm>
            <a:off x="4980875" y="1911244"/>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"En una fundación con este tipo de niñas, no es fácil trabajar, yo creo que si hubiese entrado otra persona, habría durado una semana"</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(Josefa, directora de residencia, 3 años de experiencia, 2020)</a:t>
            </a:r>
            <a:endParaRPr sz="500">
              <a:solidFill>
                <a:srgbClr val="414140"/>
              </a:solidFill>
              <a:latin typeface="Montserrat"/>
              <a:ea typeface="Montserrat"/>
              <a:cs typeface="Montserrat"/>
              <a:sym typeface="Montserrat"/>
            </a:endParaRPr>
          </a:p>
        </p:txBody>
      </p:sp>
      <p:sp>
        <p:nvSpPr>
          <p:cNvPr id="1436" name="Google Shape;1436;p88"/>
          <p:cNvSpPr/>
          <p:nvPr/>
        </p:nvSpPr>
        <p:spPr>
          <a:xfrm rot="10800000">
            <a:off x="4839150" y="2891200"/>
            <a:ext cx="3008700" cy="13104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88"/>
          <p:cNvSpPr/>
          <p:nvPr/>
        </p:nvSpPr>
        <p:spPr>
          <a:xfrm rot="10800000">
            <a:off x="5066445" y="418996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88"/>
          <p:cNvSpPr txBox="1"/>
          <p:nvPr/>
        </p:nvSpPr>
        <p:spPr>
          <a:xfrm>
            <a:off x="4980875" y="2993968"/>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“Carga laboral: de 1 a 5, te diria que un 4. Alta carga, porque también tenemos que ver, por ejemplo, como la residencia abarca Ovallle y alrededores, tenemos niñas de lugares bien lejos. Eso dificulta porque tenemos que viajar y de repente no podemos hacer todas las visitas en un dia. A veces surgen situaciones de contingencia que tenemos que mandar oficio, que hay que mandar los informes de avance… Visitas a poblaciones de alto riesgo, tenemos que exponernos. Los viajes largos para las visitas y las audiencias. Eso cansa.”</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(Monica, trabajadora social, 3 años de experiencia, 2020)</a:t>
            </a:r>
            <a:endParaRPr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439" name="Google Shape;1439;p88"/>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43" name="Shape 1443"/>
        <p:cNvGrpSpPr/>
        <p:nvPr/>
      </p:nvGrpSpPr>
      <p:grpSpPr>
        <a:xfrm>
          <a:off x="0" y="0"/>
          <a:ext cx="0" cy="0"/>
          <a:chOff x="0" y="0"/>
          <a:chExt cx="0" cy="0"/>
        </a:xfrm>
      </p:grpSpPr>
      <p:sp>
        <p:nvSpPr>
          <p:cNvPr id="1444" name="Google Shape;1444;p89"/>
          <p:cNvSpPr/>
          <p:nvPr/>
        </p:nvSpPr>
        <p:spPr>
          <a:xfrm>
            <a:off x="643275" y="898126"/>
            <a:ext cx="559500" cy="559500"/>
          </a:xfrm>
          <a:prstGeom prst="ellipse">
            <a:avLst/>
          </a:prstGeom>
          <a:solidFill>
            <a:srgbClr val="FFFFFF"/>
          </a:solidFill>
          <a:ln>
            <a:noFill/>
          </a:ln>
          <a:effectLst>
            <a:outerShdw blurRad="57150" rotWithShape="0" algn="bl" dir="5400000" dist="19050">
              <a:srgbClr val="111111">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89"/>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446" name="Google Shape;1446;p89"/>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67</a:t>
            </a:r>
            <a:endParaRPr sz="1500">
              <a:latin typeface="Bitter"/>
              <a:ea typeface="Bitter"/>
              <a:cs typeface="Bitter"/>
              <a:sym typeface="Bitter"/>
            </a:endParaRPr>
          </a:p>
        </p:txBody>
      </p:sp>
      <p:sp>
        <p:nvSpPr>
          <p:cNvPr id="1447" name="Google Shape;1447;p89"/>
          <p:cNvSpPr txBox="1"/>
          <p:nvPr/>
        </p:nvSpPr>
        <p:spPr>
          <a:xfrm>
            <a:off x="643275" y="2237400"/>
            <a:ext cx="3594000" cy="9666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Una de las mayores carencias para los trabajadores de las residencias es la falta de apoyo en general. Esto se observa, dentro de las residencias en la ausencia de apoyo de sus pares y jefaturas. Tampoco se encuentra soporte fuera de la residencia, en sus supervisores, en las organizaciones de las que son parte, en Sename en general, el resto de la red, y la sociedad en su conjunto. Debido a esto los trabajadores se sienten olvidados y estigmatizados, lo que los lleva a mostrarse desesperanzados ante posibles mejoras y cambios en el sistema.</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448" name="Google Shape;1448;p89"/>
          <p:cNvSpPr/>
          <p:nvPr/>
        </p:nvSpPr>
        <p:spPr>
          <a:xfrm>
            <a:off x="-130425" y="1604675"/>
            <a:ext cx="4549500" cy="4665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89"/>
          <p:cNvSpPr txBox="1"/>
          <p:nvPr/>
        </p:nvSpPr>
        <p:spPr>
          <a:xfrm>
            <a:off x="584174" y="1566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Los trabajadores de las residencias se sienten olvidados y estigmatizados</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p:txBody>
      </p:sp>
      <p:sp>
        <p:nvSpPr>
          <p:cNvPr id="1450" name="Google Shape;1450;p89"/>
          <p:cNvSpPr txBox="1"/>
          <p:nvPr/>
        </p:nvSpPr>
        <p:spPr>
          <a:xfrm>
            <a:off x="1284425" y="1119600"/>
            <a:ext cx="9240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414140"/>
                </a:solidFill>
                <a:latin typeface="Bitter"/>
                <a:ea typeface="Bitter"/>
                <a:cs typeface="Bitter"/>
                <a:sym typeface="Bitter"/>
              </a:rPr>
              <a:t>Hallazgo 11:</a:t>
            </a:r>
            <a:endParaRPr sz="1000">
              <a:solidFill>
                <a:srgbClr val="414140"/>
              </a:solidFill>
              <a:latin typeface="Bitter"/>
              <a:ea typeface="Bitter"/>
              <a:cs typeface="Bitter"/>
              <a:sym typeface="Bitter"/>
            </a:endParaRPr>
          </a:p>
        </p:txBody>
      </p:sp>
      <p:sp>
        <p:nvSpPr>
          <p:cNvPr id="1451" name="Google Shape;1451;p89"/>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452" name="Google Shape;1452;p89"/>
          <p:cNvSpPr txBox="1"/>
          <p:nvPr/>
        </p:nvSpPr>
        <p:spPr>
          <a:xfrm>
            <a:off x="1284427" y="953875"/>
            <a:ext cx="2712600" cy="165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000">
                <a:solidFill>
                  <a:srgbClr val="F20A66"/>
                </a:solidFill>
                <a:latin typeface="Bitter"/>
                <a:ea typeface="Bitter"/>
                <a:cs typeface="Bitter"/>
                <a:sym typeface="Bitter"/>
              </a:rPr>
              <a:t>Características propias de los trabajadores</a:t>
            </a:r>
            <a:endParaRPr b="1" sz="1000">
              <a:solidFill>
                <a:srgbClr val="F20A66"/>
              </a:solidFill>
              <a:latin typeface="Bitter"/>
              <a:ea typeface="Bitter"/>
              <a:cs typeface="Bitter"/>
              <a:sym typeface="Bitter"/>
            </a:endParaRPr>
          </a:p>
        </p:txBody>
      </p:sp>
      <p:sp>
        <p:nvSpPr>
          <p:cNvPr id="1453" name="Google Shape;1453;p89"/>
          <p:cNvSpPr/>
          <p:nvPr/>
        </p:nvSpPr>
        <p:spPr>
          <a:xfrm rot="10800000">
            <a:off x="4839150" y="840150"/>
            <a:ext cx="3008700" cy="10881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89"/>
          <p:cNvSpPr/>
          <p:nvPr/>
        </p:nvSpPr>
        <p:spPr>
          <a:xfrm rot="10800000">
            <a:off x="5066445" y="191661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89"/>
          <p:cNvSpPr txBox="1"/>
          <p:nvPr/>
        </p:nvSpPr>
        <p:spPr>
          <a:xfrm>
            <a:off x="4980875" y="928495"/>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“Siento que las residencias son el último pelo de la cola del gato, siento que no se nos da la importancia que nos merecemos y a la hora de las exigencias estamos en primerísimo lugar. Ha sido super grato compartir con ustedes [a entrevistadoras] porque uno no se siente escuchada, a nosotros no nos había felicitado nadie nunca por nada, no hay reconocimiento por nada de este trabajo, siempre se ve lo negativo, no se ve desde lo positivo”</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(Paola, directora de residencia, 5 años de experiencia,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pic>
        <p:nvPicPr>
          <p:cNvPr id="1456" name="Google Shape;1456;p89"/>
          <p:cNvPicPr preferRelativeResize="0"/>
          <p:nvPr/>
        </p:nvPicPr>
        <p:blipFill>
          <a:blip r:embed="rId4">
            <a:alphaModFix/>
          </a:blip>
          <a:stretch>
            <a:fillRect/>
          </a:stretch>
        </p:blipFill>
        <p:spPr>
          <a:xfrm>
            <a:off x="727425" y="982275"/>
            <a:ext cx="391200" cy="391200"/>
          </a:xfrm>
          <a:prstGeom prst="rect">
            <a:avLst/>
          </a:prstGeom>
          <a:noFill/>
          <a:ln>
            <a:noFill/>
          </a:ln>
        </p:spPr>
      </p:pic>
      <p:sp>
        <p:nvSpPr>
          <p:cNvPr id="1457" name="Google Shape;1457;p89"/>
          <p:cNvSpPr/>
          <p:nvPr/>
        </p:nvSpPr>
        <p:spPr>
          <a:xfrm rot="10800000">
            <a:off x="4839150" y="2301425"/>
            <a:ext cx="3008700" cy="5730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89"/>
          <p:cNvSpPr/>
          <p:nvPr/>
        </p:nvSpPr>
        <p:spPr>
          <a:xfrm rot="10800000">
            <a:off x="5066445" y="2862786"/>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89"/>
          <p:cNvSpPr txBox="1"/>
          <p:nvPr/>
        </p:nvSpPr>
        <p:spPr>
          <a:xfrm>
            <a:off x="4980875" y="2368444"/>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“No sé cómo abordar a las adolescentes, ya lo informé [a la dirección] y no ha pasado nada.” </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(Consuelo, ETD,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460" name="Google Shape;1460;p89"/>
          <p:cNvSpPr/>
          <p:nvPr/>
        </p:nvSpPr>
        <p:spPr>
          <a:xfrm rot="10800000">
            <a:off x="4839150" y="3272800"/>
            <a:ext cx="3008700" cy="10050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89"/>
          <p:cNvSpPr/>
          <p:nvPr/>
        </p:nvSpPr>
        <p:spPr>
          <a:xfrm rot="10800000">
            <a:off x="5066445" y="426616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89"/>
          <p:cNvSpPr txBox="1"/>
          <p:nvPr/>
        </p:nvSpPr>
        <p:spPr>
          <a:xfrm>
            <a:off x="4980875" y="3374968"/>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"Presión del sename, cuando no respetan nuestros lineamientos, cuando no me siento escuchada, te pasan a llevar. (...) Necesitamos ser escuchados, o sea nosotros tenemos un convenio firmado y eso tienen que respetar. De repente te mandan y te mandan, y los jueces se creen como omnipotentes pero nosotros tenemos voz y voto y eso es lo que podemos ofrecer y a veces te pasan a llevar."</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(Ema, directora de residencia, 21 años de experiencia,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463" name="Google Shape;1463;p89"/>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67" name="Shape 1467"/>
        <p:cNvGrpSpPr/>
        <p:nvPr/>
      </p:nvGrpSpPr>
      <p:grpSpPr>
        <a:xfrm>
          <a:off x="0" y="0"/>
          <a:ext cx="0" cy="0"/>
          <a:chOff x="0" y="0"/>
          <a:chExt cx="0" cy="0"/>
        </a:xfrm>
      </p:grpSpPr>
      <p:sp>
        <p:nvSpPr>
          <p:cNvPr id="1468" name="Google Shape;1468;p90"/>
          <p:cNvSpPr/>
          <p:nvPr/>
        </p:nvSpPr>
        <p:spPr>
          <a:xfrm>
            <a:off x="643275" y="898126"/>
            <a:ext cx="559500" cy="559500"/>
          </a:xfrm>
          <a:prstGeom prst="ellipse">
            <a:avLst/>
          </a:prstGeom>
          <a:solidFill>
            <a:srgbClr val="FFFFFF"/>
          </a:solidFill>
          <a:ln>
            <a:noFill/>
          </a:ln>
          <a:effectLst>
            <a:outerShdw blurRad="57150" rotWithShape="0" algn="bl" dir="5400000" dist="19050">
              <a:srgbClr val="111111">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90"/>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470" name="Google Shape;1470;p90"/>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68</a:t>
            </a:r>
            <a:endParaRPr sz="1500">
              <a:latin typeface="Bitter"/>
              <a:ea typeface="Bitter"/>
              <a:cs typeface="Bitter"/>
              <a:sym typeface="Bitter"/>
            </a:endParaRPr>
          </a:p>
        </p:txBody>
      </p:sp>
      <p:sp>
        <p:nvSpPr>
          <p:cNvPr id="1471" name="Google Shape;1471;p90"/>
          <p:cNvSpPr txBox="1"/>
          <p:nvPr/>
        </p:nvSpPr>
        <p:spPr>
          <a:xfrm>
            <a:off x="643275" y="2380600"/>
            <a:ext cx="3602100" cy="11316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Los perfiles de los NNA han variado en las últimas décadas, volviéndose perfiles más complejos (debido a sufrir diversos tipos de vulneraciones de derechos) y que requieren de mayor especialización para su acompañamiento y atención. La complejidad se relaciona con el impacto que tiene la vivencia de experiencias traumáticas desde temprana edad, lo que afecta a distintos ámbitos del desarrollo. Lo manifestado por los equipos, principalmente hace referencia a una mayor prevalencia de trastornos de salud mental, especialmente los que se relacionan con una hiperactivación de la respuesta del estrés que conlleva expresiones  impulsivas y/o desreguladas, dificultades de atención y concentración, consumo de sustancias, entre otras consecuencias. Lo anterior, se agudiza en la medida que no se cuente con suficientes redes especializadas para atender este tipo de impacto en los NNA.</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472" name="Google Shape;1472;p90"/>
          <p:cNvSpPr/>
          <p:nvPr/>
        </p:nvSpPr>
        <p:spPr>
          <a:xfrm>
            <a:off x="-130425" y="1604675"/>
            <a:ext cx="4549500" cy="6150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90"/>
          <p:cNvSpPr txBox="1"/>
          <p:nvPr/>
        </p:nvSpPr>
        <p:spPr>
          <a:xfrm>
            <a:off x="584175" y="1566475"/>
            <a:ext cx="39069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000">
                <a:solidFill>
                  <a:srgbClr val="FFFFFF"/>
                </a:solidFill>
                <a:latin typeface="Bitter"/>
                <a:ea typeface="Bitter"/>
                <a:cs typeface="Bitter"/>
                <a:sym typeface="Bitter"/>
              </a:rPr>
              <a:t>Los perfiles de los NNA hoy en día requieren de mayor</a:t>
            </a:r>
            <a:r>
              <a:rPr b="1" lang="es" sz="1000">
                <a:solidFill>
                  <a:srgbClr val="FFFFFF"/>
                </a:solidFill>
                <a:latin typeface="Bitter"/>
                <a:ea typeface="Bitter"/>
                <a:cs typeface="Bitter"/>
                <a:sym typeface="Bitter"/>
              </a:rPr>
              <a:t> </a:t>
            </a:r>
            <a:r>
              <a:rPr b="1" lang="es" sz="1000">
                <a:solidFill>
                  <a:srgbClr val="FFFFFF"/>
                </a:solidFill>
                <a:latin typeface="Bitter"/>
                <a:ea typeface="Bitter"/>
                <a:cs typeface="Bitter"/>
                <a:sym typeface="Bitter"/>
              </a:rPr>
              <a:t>especialización en los equipos, para así favorecer la comprensión y abordaje de ellos/as en el contexto residencial</a:t>
            </a:r>
            <a:endParaRPr b="1" sz="1000">
              <a:solidFill>
                <a:srgbClr val="FFFFFF"/>
              </a:solidFill>
              <a:latin typeface="Bitter"/>
              <a:ea typeface="Bitter"/>
              <a:cs typeface="Bitter"/>
              <a:sym typeface="Bitter"/>
            </a:endParaRPr>
          </a:p>
        </p:txBody>
      </p:sp>
      <p:sp>
        <p:nvSpPr>
          <p:cNvPr id="1474" name="Google Shape;1474;p90"/>
          <p:cNvSpPr txBox="1"/>
          <p:nvPr/>
        </p:nvSpPr>
        <p:spPr>
          <a:xfrm>
            <a:off x="1284425" y="1119600"/>
            <a:ext cx="1042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414140"/>
                </a:solidFill>
                <a:latin typeface="Bitter"/>
                <a:ea typeface="Bitter"/>
                <a:cs typeface="Bitter"/>
                <a:sym typeface="Bitter"/>
              </a:rPr>
              <a:t>Hallazgo 12:</a:t>
            </a:r>
            <a:endParaRPr sz="1000">
              <a:solidFill>
                <a:srgbClr val="414140"/>
              </a:solidFill>
              <a:latin typeface="Bitter"/>
              <a:ea typeface="Bitter"/>
              <a:cs typeface="Bitter"/>
              <a:sym typeface="Bitter"/>
            </a:endParaRPr>
          </a:p>
        </p:txBody>
      </p:sp>
      <p:sp>
        <p:nvSpPr>
          <p:cNvPr id="1475" name="Google Shape;1475;p90"/>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476" name="Google Shape;1476;p90"/>
          <p:cNvSpPr/>
          <p:nvPr/>
        </p:nvSpPr>
        <p:spPr>
          <a:xfrm rot="10800000">
            <a:off x="4839150" y="676950"/>
            <a:ext cx="3008700" cy="8703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90"/>
          <p:cNvSpPr/>
          <p:nvPr/>
        </p:nvSpPr>
        <p:spPr>
          <a:xfrm rot="10800000">
            <a:off x="5066445" y="153561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90"/>
          <p:cNvSpPr txBox="1"/>
          <p:nvPr/>
        </p:nvSpPr>
        <p:spPr>
          <a:xfrm>
            <a:off x="4980875" y="796818"/>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“En el tiempo que yo estuve, había una niña muy problemática y estaban trabajando con ella, pero era nada más que eso, era muy impulsiva, y como las tías no podían hacer nada, ella se aprovechaba.”</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(Paulina, 22 años, egresada, vivió 15 años en residencia,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479" name="Google Shape;1479;p90"/>
          <p:cNvSpPr/>
          <p:nvPr/>
        </p:nvSpPr>
        <p:spPr>
          <a:xfrm rot="10800000">
            <a:off x="4845600" y="1904525"/>
            <a:ext cx="1468200" cy="11580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90"/>
          <p:cNvSpPr/>
          <p:nvPr/>
        </p:nvSpPr>
        <p:spPr>
          <a:xfrm rot="10800000">
            <a:off x="5066461" y="3062523"/>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90"/>
          <p:cNvSpPr txBox="1"/>
          <p:nvPr/>
        </p:nvSpPr>
        <p:spPr>
          <a:xfrm>
            <a:off x="4967850" y="1961448"/>
            <a:ext cx="1223700" cy="8643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“Un 69,1% de los NNA institucionalizados tiene trastornos mentales, habiendo un psiquiatra por cada 470 niños/as”</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(Comité de los Derechos del Niño, 2018)</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482" name="Google Shape;1482;p90"/>
          <p:cNvSpPr/>
          <p:nvPr/>
        </p:nvSpPr>
        <p:spPr>
          <a:xfrm rot="10800000">
            <a:off x="6454425" y="1888925"/>
            <a:ext cx="1468200" cy="11736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90"/>
          <p:cNvSpPr/>
          <p:nvPr/>
        </p:nvSpPr>
        <p:spPr>
          <a:xfrm rot="10800000">
            <a:off x="6710375" y="3062523"/>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90"/>
          <p:cNvSpPr txBox="1"/>
          <p:nvPr/>
        </p:nvSpPr>
        <p:spPr>
          <a:xfrm>
            <a:off x="6576675" y="1967320"/>
            <a:ext cx="1223700" cy="8643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“Son múltiples las problemáticas de los NNA y sus familias: Drogas, alcohol, abuso, papas en la cárcel, abandono, maltrato, etc. Por lo que se necesitan equipos multidisciplinarios.”</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(Marco, 51 años, egresado, vivió 17 años en residencia)</a:t>
            </a:r>
            <a:endParaRPr sz="600">
              <a:solidFill>
                <a:srgbClr val="414140"/>
              </a:solidFill>
              <a:latin typeface="Montserrat"/>
              <a:ea typeface="Montserrat"/>
              <a:cs typeface="Montserrat"/>
              <a:sym typeface="Montserrat"/>
            </a:endParaRPr>
          </a:p>
        </p:txBody>
      </p:sp>
      <p:sp>
        <p:nvSpPr>
          <p:cNvPr id="1485" name="Google Shape;1485;p90"/>
          <p:cNvSpPr/>
          <p:nvPr/>
        </p:nvSpPr>
        <p:spPr>
          <a:xfrm rot="10800000">
            <a:off x="4845350" y="3422675"/>
            <a:ext cx="3085200" cy="7863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90"/>
          <p:cNvSpPr/>
          <p:nvPr/>
        </p:nvSpPr>
        <p:spPr>
          <a:xfrm rot="10800000">
            <a:off x="5066458" y="418935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90"/>
          <p:cNvSpPr txBox="1"/>
          <p:nvPr/>
        </p:nvSpPr>
        <p:spPr>
          <a:xfrm>
            <a:off x="4987200" y="3545543"/>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"El perfil de los niños de ahora no tiene nada que ver con el de hace 5 años… antes había uno con problemas de salud mental ahora son más de 20”</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(Equipo residencia: directora, encargada de educación, jefa técnica, y trabajadora social, 2020)</a:t>
            </a:r>
            <a:endParaRPr sz="500">
              <a:solidFill>
                <a:srgbClr val="414140"/>
              </a:solidFill>
              <a:latin typeface="Montserrat"/>
              <a:ea typeface="Montserrat"/>
              <a:cs typeface="Montserrat"/>
              <a:sym typeface="Montserrat"/>
            </a:endParaRPr>
          </a:p>
        </p:txBody>
      </p:sp>
      <p:sp>
        <p:nvSpPr>
          <p:cNvPr id="1488" name="Google Shape;1488;p90"/>
          <p:cNvSpPr txBox="1"/>
          <p:nvPr/>
        </p:nvSpPr>
        <p:spPr>
          <a:xfrm>
            <a:off x="1284427" y="953875"/>
            <a:ext cx="2712600" cy="165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000">
                <a:solidFill>
                  <a:srgbClr val="FCD608"/>
                </a:solidFill>
                <a:latin typeface="Bitter"/>
                <a:ea typeface="Bitter"/>
                <a:cs typeface="Bitter"/>
                <a:sym typeface="Bitter"/>
              </a:rPr>
              <a:t>Intervención y relación con los NNA</a:t>
            </a:r>
            <a:endParaRPr b="1" sz="1000">
              <a:solidFill>
                <a:srgbClr val="FCD608"/>
              </a:solidFill>
              <a:latin typeface="Bitter"/>
              <a:ea typeface="Bitter"/>
              <a:cs typeface="Bitter"/>
              <a:sym typeface="Bitter"/>
            </a:endParaRPr>
          </a:p>
        </p:txBody>
      </p:sp>
      <p:pic>
        <p:nvPicPr>
          <p:cNvPr id="1489" name="Google Shape;1489;p90"/>
          <p:cNvPicPr preferRelativeResize="0"/>
          <p:nvPr/>
        </p:nvPicPr>
        <p:blipFill>
          <a:blip r:embed="rId4">
            <a:alphaModFix/>
          </a:blip>
          <a:stretch>
            <a:fillRect/>
          </a:stretch>
        </p:blipFill>
        <p:spPr>
          <a:xfrm>
            <a:off x="727425" y="982281"/>
            <a:ext cx="391200" cy="391200"/>
          </a:xfrm>
          <a:prstGeom prst="rect">
            <a:avLst/>
          </a:prstGeom>
          <a:noFill/>
          <a:ln>
            <a:noFill/>
          </a:ln>
        </p:spPr>
      </p:pic>
      <p:sp>
        <p:nvSpPr>
          <p:cNvPr id="1490" name="Google Shape;1490;p90"/>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94" name="Shape 1494"/>
        <p:cNvGrpSpPr/>
        <p:nvPr/>
      </p:nvGrpSpPr>
      <p:grpSpPr>
        <a:xfrm>
          <a:off x="0" y="0"/>
          <a:ext cx="0" cy="0"/>
          <a:chOff x="0" y="0"/>
          <a:chExt cx="0" cy="0"/>
        </a:xfrm>
      </p:grpSpPr>
      <p:sp>
        <p:nvSpPr>
          <p:cNvPr id="1495" name="Google Shape;1495;p91"/>
          <p:cNvSpPr/>
          <p:nvPr/>
        </p:nvSpPr>
        <p:spPr>
          <a:xfrm>
            <a:off x="643275" y="898126"/>
            <a:ext cx="559500" cy="559500"/>
          </a:xfrm>
          <a:prstGeom prst="ellipse">
            <a:avLst/>
          </a:prstGeom>
          <a:solidFill>
            <a:srgbClr val="FFFFFF"/>
          </a:solidFill>
          <a:ln>
            <a:noFill/>
          </a:ln>
          <a:effectLst>
            <a:outerShdw blurRad="57150" rotWithShape="0" algn="bl" dir="5400000" dist="19050">
              <a:srgbClr val="111111">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91"/>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497" name="Google Shape;1497;p91"/>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69</a:t>
            </a:r>
            <a:endParaRPr sz="1500">
              <a:latin typeface="Bitter"/>
              <a:ea typeface="Bitter"/>
              <a:cs typeface="Bitter"/>
              <a:sym typeface="Bitter"/>
            </a:endParaRPr>
          </a:p>
        </p:txBody>
      </p:sp>
      <p:sp>
        <p:nvSpPr>
          <p:cNvPr id="1498" name="Google Shape;1498;p91"/>
          <p:cNvSpPr txBox="1"/>
          <p:nvPr/>
        </p:nvSpPr>
        <p:spPr>
          <a:xfrm>
            <a:off x="643275" y="2380600"/>
            <a:ext cx="3602100" cy="11316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De manera transversal, todos los cargos de la residencia, manifiestan la necesidad de contar con mayores conocimientos y herramientas que les permitan elaborar diagnósticos integrales que puedan ser actualizados en base al desarrollo del plan de intervención y el trabajo con las familias, que posibilite una retroalimentación entre los distintos instrumentos y adecuar metodologías de intervención.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La falta de éstas competencias influye en la calidad de los diagnósticos y en que no todos cuentan con diagnósticos certeros en sus carpetas, y esto conlleva serias dificultades para formular planes de intervención personalizados y fijar objetivos que puedan medirse en el seguimiento de la intervención.</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499" name="Google Shape;1499;p91"/>
          <p:cNvSpPr/>
          <p:nvPr/>
        </p:nvSpPr>
        <p:spPr>
          <a:xfrm>
            <a:off x="-130425" y="1604675"/>
            <a:ext cx="4549500" cy="7365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91"/>
          <p:cNvSpPr txBox="1"/>
          <p:nvPr/>
        </p:nvSpPr>
        <p:spPr>
          <a:xfrm>
            <a:off x="584174" y="1566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Existe una necesidad transversal de competencias para diagnosticar, formular y dar seguimiento a planes de intervención</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p:txBody>
      </p:sp>
      <p:sp>
        <p:nvSpPr>
          <p:cNvPr id="1501" name="Google Shape;1501;p91"/>
          <p:cNvSpPr txBox="1"/>
          <p:nvPr/>
        </p:nvSpPr>
        <p:spPr>
          <a:xfrm>
            <a:off x="1284425" y="1118875"/>
            <a:ext cx="10350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414140"/>
                </a:solidFill>
                <a:latin typeface="Bitter"/>
                <a:ea typeface="Bitter"/>
                <a:cs typeface="Bitter"/>
                <a:sym typeface="Bitter"/>
              </a:rPr>
              <a:t>Hallazgo 13:</a:t>
            </a:r>
            <a:endParaRPr sz="1000">
              <a:solidFill>
                <a:srgbClr val="414140"/>
              </a:solidFill>
              <a:latin typeface="Bitter"/>
              <a:ea typeface="Bitter"/>
              <a:cs typeface="Bitter"/>
              <a:sym typeface="Bitter"/>
            </a:endParaRPr>
          </a:p>
        </p:txBody>
      </p:sp>
      <p:sp>
        <p:nvSpPr>
          <p:cNvPr id="1502" name="Google Shape;1502;p91"/>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503" name="Google Shape;1503;p91"/>
          <p:cNvSpPr/>
          <p:nvPr/>
        </p:nvSpPr>
        <p:spPr>
          <a:xfrm rot="10800000">
            <a:off x="4839150" y="1619998"/>
            <a:ext cx="3008700" cy="8703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91"/>
          <p:cNvSpPr/>
          <p:nvPr/>
        </p:nvSpPr>
        <p:spPr>
          <a:xfrm rot="10800000">
            <a:off x="5066445" y="2478660"/>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91"/>
          <p:cNvSpPr txBox="1"/>
          <p:nvPr/>
        </p:nvSpPr>
        <p:spPr>
          <a:xfrm>
            <a:off x="4980875" y="1739867"/>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“Respecto a los diagnósticos, indispensables para luego diseñar un plan de intervención individual y con los/as adultos significativos, se aprecia una falta de diagnósticos en un 29% en OCAS y un 4,7% en AADD de las carpetas de las residencias, aún cuando los ingresos no fuesen recientes.”</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(Auditoría Social SENAME, 2019).</a:t>
            </a:r>
            <a:endParaRPr sz="500">
              <a:solidFill>
                <a:srgbClr val="414140"/>
              </a:solidFill>
              <a:latin typeface="Montserrat"/>
              <a:ea typeface="Montserrat"/>
              <a:cs typeface="Montserrat"/>
              <a:sym typeface="Montserrat"/>
            </a:endParaRPr>
          </a:p>
        </p:txBody>
      </p:sp>
      <p:sp>
        <p:nvSpPr>
          <p:cNvPr id="1506" name="Google Shape;1506;p91"/>
          <p:cNvSpPr/>
          <p:nvPr/>
        </p:nvSpPr>
        <p:spPr>
          <a:xfrm rot="10800000">
            <a:off x="4845350" y="2874024"/>
            <a:ext cx="3085200" cy="9381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91"/>
          <p:cNvSpPr/>
          <p:nvPr/>
        </p:nvSpPr>
        <p:spPr>
          <a:xfrm rot="10800000">
            <a:off x="5066458" y="3792500"/>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91"/>
          <p:cNvSpPr txBox="1"/>
          <p:nvPr/>
        </p:nvSpPr>
        <p:spPr>
          <a:xfrm>
            <a:off x="4987200" y="2935949"/>
            <a:ext cx="28131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“En la Encuesta Nacional de Necesidades de Capacitación de Trabajadores/as de Residencias, se levanta como aspectos prioritarios técnicos de los directores, ETDs y otros profesionales/auxiliares el contar con mayor conocimiento y habilidades para el diagnóstico y abordaje  de niños/as con necesidades complejas, así como de las familias.”</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(2019)</a:t>
            </a:r>
            <a:endParaRPr sz="500">
              <a:solidFill>
                <a:srgbClr val="414140"/>
              </a:solidFill>
              <a:latin typeface="Montserrat"/>
              <a:ea typeface="Montserrat"/>
              <a:cs typeface="Montserrat"/>
              <a:sym typeface="Montserrat"/>
            </a:endParaRPr>
          </a:p>
        </p:txBody>
      </p:sp>
      <p:sp>
        <p:nvSpPr>
          <p:cNvPr id="1509" name="Google Shape;1509;p91"/>
          <p:cNvSpPr txBox="1"/>
          <p:nvPr/>
        </p:nvSpPr>
        <p:spPr>
          <a:xfrm>
            <a:off x="1284427" y="953875"/>
            <a:ext cx="2712600" cy="165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000">
                <a:solidFill>
                  <a:srgbClr val="FCD608"/>
                </a:solidFill>
                <a:latin typeface="Bitter"/>
                <a:ea typeface="Bitter"/>
                <a:cs typeface="Bitter"/>
                <a:sym typeface="Bitter"/>
              </a:rPr>
              <a:t>Intervención y relación con los NNA</a:t>
            </a:r>
            <a:endParaRPr b="1" sz="1000">
              <a:solidFill>
                <a:srgbClr val="FCD608"/>
              </a:solidFill>
              <a:latin typeface="Bitter"/>
              <a:ea typeface="Bitter"/>
              <a:cs typeface="Bitter"/>
              <a:sym typeface="Bitter"/>
            </a:endParaRPr>
          </a:p>
        </p:txBody>
      </p:sp>
      <p:pic>
        <p:nvPicPr>
          <p:cNvPr id="1510" name="Google Shape;1510;p91"/>
          <p:cNvPicPr preferRelativeResize="0"/>
          <p:nvPr/>
        </p:nvPicPr>
        <p:blipFill>
          <a:blip r:embed="rId4">
            <a:alphaModFix/>
          </a:blip>
          <a:stretch>
            <a:fillRect/>
          </a:stretch>
        </p:blipFill>
        <p:spPr>
          <a:xfrm>
            <a:off x="727425" y="982281"/>
            <a:ext cx="391200" cy="391200"/>
          </a:xfrm>
          <a:prstGeom prst="rect">
            <a:avLst/>
          </a:prstGeom>
          <a:noFill/>
          <a:ln>
            <a:noFill/>
          </a:ln>
        </p:spPr>
      </p:pic>
      <p:sp>
        <p:nvSpPr>
          <p:cNvPr id="1511" name="Google Shape;1511;p91"/>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3" name="Shape 173"/>
        <p:cNvGrpSpPr/>
        <p:nvPr/>
      </p:nvGrpSpPr>
      <p:grpSpPr>
        <a:xfrm>
          <a:off x="0" y="0"/>
          <a:ext cx="0" cy="0"/>
          <a:chOff x="0" y="0"/>
          <a:chExt cx="0" cy="0"/>
        </a:xfrm>
      </p:grpSpPr>
      <p:sp>
        <p:nvSpPr>
          <p:cNvPr id="174" name="Google Shape;174;p29"/>
          <p:cNvSpPr/>
          <p:nvPr/>
        </p:nvSpPr>
        <p:spPr>
          <a:xfrm>
            <a:off x="290375" y="943125"/>
            <a:ext cx="3365700" cy="36459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9"/>
          <p:cNvSpPr/>
          <p:nvPr/>
        </p:nvSpPr>
        <p:spPr>
          <a:xfrm>
            <a:off x="5446025" y="3996300"/>
            <a:ext cx="32700" cy="483300"/>
          </a:xfrm>
          <a:prstGeom prst="rect">
            <a:avLst/>
          </a:prstGeom>
          <a:solidFill>
            <a:srgbClr val="FCD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9"/>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77" name="Google Shape;177;p29"/>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Proyecto y desafío:</a:t>
            </a:r>
            <a:endParaRPr b="1" i="1" sz="1200">
              <a:solidFill>
                <a:srgbClr val="055CF2"/>
              </a:solidFill>
              <a:latin typeface="Bitter"/>
              <a:ea typeface="Bitter"/>
              <a:cs typeface="Bitter"/>
              <a:sym typeface="Bitter"/>
            </a:endParaRPr>
          </a:p>
        </p:txBody>
      </p:sp>
      <p:sp>
        <p:nvSpPr>
          <p:cNvPr id="178" name="Google Shape;178;p29"/>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20A66"/>
                </a:solidFill>
                <a:latin typeface="Bitter"/>
                <a:ea typeface="Bitter"/>
                <a:cs typeface="Bitter"/>
                <a:sym typeface="Bitter"/>
              </a:rPr>
              <a:t>7</a:t>
            </a:r>
            <a:endParaRPr sz="1500">
              <a:solidFill>
                <a:srgbClr val="F20A66"/>
              </a:solidFill>
              <a:latin typeface="Bitter"/>
              <a:ea typeface="Bitter"/>
              <a:cs typeface="Bitter"/>
              <a:sym typeface="Bitter"/>
            </a:endParaRPr>
          </a:p>
        </p:txBody>
      </p:sp>
      <p:sp>
        <p:nvSpPr>
          <p:cNvPr id="179" name="Google Shape;179;p29"/>
          <p:cNvSpPr/>
          <p:nvPr/>
        </p:nvSpPr>
        <p:spPr>
          <a:xfrm>
            <a:off x="8761375" y="254600"/>
            <a:ext cx="57300" cy="57300"/>
          </a:xfrm>
          <a:prstGeom prst="ellipse">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9"/>
          <p:cNvSpPr txBox="1"/>
          <p:nvPr/>
        </p:nvSpPr>
        <p:spPr>
          <a:xfrm>
            <a:off x="559400" y="1257475"/>
            <a:ext cx="2867400" cy="3091200"/>
          </a:xfrm>
          <a:prstGeom prst="rect">
            <a:avLst/>
          </a:prstGeom>
          <a:noFill/>
          <a:ln>
            <a:noFill/>
          </a:ln>
        </p:spPr>
        <p:txBody>
          <a:bodyPr anchorCtr="0" anchor="t" bIns="75575" lIns="75575" spcFirstLastPara="1" rIns="75575" wrap="square" tIns="75575">
            <a:noAutofit/>
          </a:bodyPr>
          <a:lstStyle/>
          <a:p>
            <a:pPr indent="0" lvl="0" marL="0" rtl="0" algn="l">
              <a:lnSpc>
                <a:spcPct val="150000"/>
              </a:lnSpc>
              <a:spcBef>
                <a:spcPts val="0"/>
              </a:spcBef>
              <a:spcAft>
                <a:spcPts val="0"/>
              </a:spcAft>
              <a:buNone/>
            </a:pPr>
            <a:r>
              <a:rPr lang="es" sz="900">
                <a:solidFill>
                  <a:schemeClr val="lt1"/>
                </a:solidFill>
                <a:latin typeface="Montserrat"/>
                <a:ea typeface="Montserrat"/>
                <a:cs typeface="Montserrat"/>
                <a:sym typeface="Montserrat"/>
              </a:rPr>
              <a:t>La Mesa 4 se enfrentó en primera instancia al desafío acerca de ¿cómo mejoramos la calidad de vida de los NNA? Para esto se definió un modelo de calidad de vida basado en el enfoque de derechos, con 13 dimensiones que incluyen elementos de seguridad como la seguridad física, habitabilidad, y salud física y mental; elementos individuales como la identidad y autonomía; elementos de desarrollo como la educación, habilidades sociales y el proyecto de vida; y finalmente los relacionales, como el buen trato, el cariño, la vida en familia y la pertenencia a la sociedad. (Compromiso País, 2019).</a:t>
            </a:r>
            <a:endParaRPr sz="900">
              <a:solidFill>
                <a:schemeClr val="lt1"/>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900">
              <a:solidFill>
                <a:schemeClr val="lt1"/>
              </a:solidFill>
              <a:latin typeface="Montserrat"/>
              <a:ea typeface="Montserrat"/>
              <a:cs typeface="Montserrat"/>
              <a:sym typeface="Montserrat"/>
            </a:endParaRPr>
          </a:p>
        </p:txBody>
      </p:sp>
      <p:sp>
        <p:nvSpPr>
          <p:cNvPr id="181" name="Google Shape;181;p29"/>
          <p:cNvSpPr/>
          <p:nvPr/>
        </p:nvSpPr>
        <p:spPr>
          <a:xfrm>
            <a:off x="5459019" y="1807107"/>
            <a:ext cx="1449600" cy="1449600"/>
          </a:xfrm>
          <a:prstGeom prst="flowChartConnector">
            <a:avLst/>
          </a:prstGeom>
          <a:solidFill>
            <a:srgbClr val="FA59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EA9FF"/>
              </a:solidFill>
            </a:endParaRPr>
          </a:p>
        </p:txBody>
      </p:sp>
      <p:sp>
        <p:nvSpPr>
          <p:cNvPr id="182" name="Google Shape;182;p29"/>
          <p:cNvSpPr txBox="1"/>
          <p:nvPr/>
        </p:nvSpPr>
        <p:spPr>
          <a:xfrm>
            <a:off x="5622844" y="2247657"/>
            <a:ext cx="1122000" cy="56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solidFill>
                  <a:srgbClr val="FFFFFF"/>
                </a:solidFill>
                <a:latin typeface="Bitter"/>
                <a:ea typeface="Bitter"/>
                <a:cs typeface="Bitter"/>
                <a:sym typeface="Bitter"/>
              </a:rPr>
              <a:t>Dimensiones de calidad de vida para todos los NNA de Chile</a:t>
            </a:r>
            <a:endParaRPr sz="1100">
              <a:solidFill>
                <a:srgbClr val="FFFFFF"/>
              </a:solidFill>
              <a:latin typeface="Bitter"/>
              <a:ea typeface="Bitter"/>
              <a:cs typeface="Bitter"/>
              <a:sym typeface="Bitter"/>
            </a:endParaRPr>
          </a:p>
        </p:txBody>
      </p:sp>
      <p:sp>
        <p:nvSpPr>
          <p:cNvPr id="183" name="Google Shape;183;p29"/>
          <p:cNvSpPr txBox="1"/>
          <p:nvPr/>
        </p:nvSpPr>
        <p:spPr>
          <a:xfrm>
            <a:off x="4786131" y="1503650"/>
            <a:ext cx="827400" cy="3069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1.</a:t>
            </a:r>
            <a:endParaRPr b="1" sz="700">
              <a:solidFill>
                <a:srgbClr val="2EA9FF"/>
              </a:solidFill>
              <a:latin typeface="Montserrat"/>
              <a:ea typeface="Montserrat"/>
              <a:cs typeface="Montserrat"/>
              <a:sym typeface="Montserrat"/>
            </a:endParaRPr>
          </a:p>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Habitabilidad y seguridad</a:t>
            </a:r>
            <a:endParaRPr b="1" sz="700">
              <a:solidFill>
                <a:srgbClr val="2EA9FF"/>
              </a:solidFill>
              <a:latin typeface="Montserrat"/>
              <a:ea typeface="Montserrat"/>
              <a:cs typeface="Montserrat"/>
              <a:sym typeface="Montserrat"/>
            </a:endParaRPr>
          </a:p>
        </p:txBody>
      </p:sp>
      <p:sp>
        <p:nvSpPr>
          <p:cNvPr id="184" name="Google Shape;184;p29"/>
          <p:cNvSpPr txBox="1"/>
          <p:nvPr/>
        </p:nvSpPr>
        <p:spPr>
          <a:xfrm>
            <a:off x="5478724" y="1193224"/>
            <a:ext cx="784500" cy="3069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2.</a:t>
            </a:r>
            <a:endParaRPr b="1" sz="700">
              <a:solidFill>
                <a:srgbClr val="2EA9FF"/>
              </a:solidFill>
              <a:latin typeface="Montserrat"/>
              <a:ea typeface="Montserrat"/>
              <a:cs typeface="Montserrat"/>
              <a:sym typeface="Montserrat"/>
            </a:endParaRPr>
          </a:p>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Salud física y mental</a:t>
            </a:r>
            <a:endParaRPr b="1" sz="700">
              <a:solidFill>
                <a:srgbClr val="2EA9FF"/>
              </a:solidFill>
              <a:latin typeface="Montserrat"/>
              <a:ea typeface="Montserrat"/>
              <a:cs typeface="Montserrat"/>
              <a:sym typeface="Montserrat"/>
            </a:endParaRPr>
          </a:p>
        </p:txBody>
      </p:sp>
      <p:sp>
        <p:nvSpPr>
          <p:cNvPr id="185" name="Google Shape;185;p29"/>
          <p:cNvSpPr txBox="1"/>
          <p:nvPr/>
        </p:nvSpPr>
        <p:spPr>
          <a:xfrm>
            <a:off x="6266728" y="1223849"/>
            <a:ext cx="741900" cy="3069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3.</a:t>
            </a:r>
            <a:endParaRPr b="1" sz="700">
              <a:solidFill>
                <a:srgbClr val="2EA9FF"/>
              </a:solidFill>
              <a:latin typeface="Montserrat"/>
              <a:ea typeface="Montserrat"/>
              <a:cs typeface="Montserrat"/>
              <a:sym typeface="Montserrat"/>
            </a:endParaRPr>
          </a:p>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Educación y talentos</a:t>
            </a:r>
            <a:endParaRPr b="1" sz="700">
              <a:solidFill>
                <a:srgbClr val="2EA9FF"/>
              </a:solidFill>
              <a:latin typeface="Montserrat"/>
              <a:ea typeface="Montserrat"/>
              <a:cs typeface="Montserrat"/>
              <a:sym typeface="Montserrat"/>
            </a:endParaRPr>
          </a:p>
        </p:txBody>
      </p:sp>
      <p:sp>
        <p:nvSpPr>
          <p:cNvPr id="186" name="Google Shape;186;p29"/>
          <p:cNvSpPr txBox="1"/>
          <p:nvPr/>
        </p:nvSpPr>
        <p:spPr>
          <a:xfrm>
            <a:off x="6824506" y="1540502"/>
            <a:ext cx="827400" cy="3069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4.</a:t>
            </a:r>
            <a:endParaRPr b="1" sz="700">
              <a:solidFill>
                <a:srgbClr val="2EA9FF"/>
              </a:solidFill>
              <a:latin typeface="Montserrat"/>
              <a:ea typeface="Montserrat"/>
              <a:cs typeface="Montserrat"/>
              <a:sym typeface="Montserrat"/>
            </a:endParaRPr>
          </a:p>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Habilidades emocionales y sociales</a:t>
            </a:r>
            <a:endParaRPr b="1" sz="700">
              <a:solidFill>
                <a:srgbClr val="2EA9FF"/>
              </a:solidFill>
              <a:latin typeface="Montserrat"/>
              <a:ea typeface="Montserrat"/>
              <a:cs typeface="Montserrat"/>
              <a:sym typeface="Montserrat"/>
            </a:endParaRPr>
          </a:p>
        </p:txBody>
      </p:sp>
      <p:sp>
        <p:nvSpPr>
          <p:cNvPr id="187" name="Google Shape;187;p29"/>
          <p:cNvSpPr txBox="1"/>
          <p:nvPr/>
        </p:nvSpPr>
        <p:spPr>
          <a:xfrm>
            <a:off x="7005746" y="2099317"/>
            <a:ext cx="784500" cy="3069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5.</a:t>
            </a:r>
            <a:endParaRPr b="1" sz="700">
              <a:solidFill>
                <a:srgbClr val="2EA9FF"/>
              </a:solidFill>
              <a:latin typeface="Montserrat"/>
              <a:ea typeface="Montserrat"/>
              <a:cs typeface="Montserrat"/>
              <a:sym typeface="Montserrat"/>
            </a:endParaRPr>
          </a:p>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Gozo y juego</a:t>
            </a:r>
            <a:endParaRPr b="1" sz="700">
              <a:solidFill>
                <a:srgbClr val="2EA9FF"/>
              </a:solidFill>
              <a:latin typeface="Montserrat"/>
              <a:ea typeface="Montserrat"/>
              <a:cs typeface="Montserrat"/>
              <a:sym typeface="Montserrat"/>
            </a:endParaRPr>
          </a:p>
        </p:txBody>
      </p:sp>
      <p:sp>
        <p:nvSpPr>
          <p:cNvPr id="188" name="Google Shape;188;p29"/>
          <p:cNvSpPr txBox="1"/>
          <p:nvPr/>
        </p:nvSpPr>
        <p:spPr>
          <a:xfrm>
            <a:off x="6948435" y="2516953"/>
            <a:ext cx="917400" cy="3069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6.</a:t>
            </a:r>
            <a:endParaRPr b="1" sz="700">
              <a:solidFill>
                <a:srgbClr val="2EA9FF"/>
              </a:solidFill>
              <a:latin typeface="Montserrat"/>
              <a:ea typeface="Montserrat"/>
              <a:cs typeface="Montserrat"/>
              <a:sym typeface="Montserrat"/>
            </a:endParaRPr>
          </a:p>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Autonomía </a:t>
            </a:r>
            <a:endParaRPr b="1" sz="700">
              <a:solidFill>
                <a:srgbClr val="2EA9FF"/>
              </a:solidFill>
              <a:latin typeface="Montserrat"/>
              <a:ea typeface="Montserrat"/>
              <a:cs typeface="Montserrat"/>
              <a:sym typeface="Montserrat"/>
            </a:endParaRPr>
          </a:p>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y participación</a:t>
            </a:r>
            <a:endParaRPr b="1" sz="700">
              <a:solidFill>
                <a:srgbClr val="2EA9FF"/>
              </a:solidFill>
              <a:latin typeface="Montserrat"/>
              <a:ea typeface="Montserrat"/>
              <a:cs typeface="Montserrat"/>
              <a:sym typeface="Montserrat"/>
            </a:endParaRPr>
          </a:p>
        </p:txBody>
      </p:sp>
      <p:sp>
        <p:nvSpPr>
          <p:cNvPr id="189" name="Google Shape;189;p29"/>
          <p:cNvSpPr txBox="1"/>
          <p:nvPr/>
        </p:nvSpPr>
        <p:spPr>
          <a:xfrm>
            <a:off x="6855377" y="2970522"/>
            <a:ext cx="741900" cy="3069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7.</a:t>
            </a:r>
            <a:endParaRPr b="1" sz="700">
              <a:solidFill>
                <a:srgbClr val="2EA9FF"/>
              </a:solidFill>
              <a:latin typeface="Montserrat"/>
              <a:ea typeface="Montserrat"/>
              <a:cs typeface="Montserrat"/>
              <a:sym typeface="Montserrat"/>
            </a:endParaRPr>
          </a:p>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Intimidad e identidad</a:t>
            </a:r>
            <a:endParaRPr b="1" sz="700">
              <a:solidFill>
                <a:srgbClr val="2EA9FF"/>
              </a:solidFill>
              <a:latin typeface="Montserrat"/>
              <a:ea typeface="Montserrat"/>
              <a:cs typeface="Montserrat"/>
              <a:sym typeface="Montserrat"/>
            </a:endParaRPr>
          </a:p>
        </p:txBody>
      </p:sp>
      <p:sp>
        <p:nvSpPr>
          <p:cNvPr id="190" name="Google Shape;190;p29"/>
          <p:cNvSpPr txBox="1"/>
          <p:nvPr/>
        </p:nvSpPr>
        <p:spPr>
          <a:xfrm>
            <a:off x="6415572" y="3273337"/>
            <a:ext cx="661800" cy="3069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8.</a:t>
            </a:r>
            <a:endParaRPr b="1" sz="700">
              <a:solidFill>
                <a:srgbClr val="2EA9FF"/>
              </a:solidFill>
              <a:latin typeface="Montserrat"/>
              <a:ea typeface="Montserrat"/>
              <a:cs typeface="Montserrat"/>
              <a:sym typeface="Montserrat"/>
            </a:endParaRPr>
          </a:p>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Proyecto de vida</a:t>
            </a:r>
            <a:endParaRPr b="1" sz="700">
              <a:solidFill>
                <a:srgbClr val="2EA9FF"/>
              </a:solidFill>
              <a:latin typeface="Montserrat"/>
              <a:ea typeface="Montserrat"/>
              <a:cs typeface="Montserrat"/>
              <a:sym typeface="Montserrat"/>
            </a:endParaRPr>
          </a:p>
        </p:txBody>
      </p:sp>
      <p:sp>
        <p:nvSpPr>
          <p:cNvPr id="191" name="Google Shape;191;p29"/>
          <p:cNvSpPr txBox="1"/>
          <p:nvPr/>
        </p:nvSpPr>
        <p:spPr>
          <a:xfrm>
            <a:off x="5916577" y="3385012"/>
            <a:ext cx="619200" cy="3069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9.</a:t>
            </a:r>
            <a:endParaRPr b="1" sz="700">
              <a:solidFill>
                <a:srgbClr val="2EA9FF"/>
              </a:solidFill>
              <a:latin typeface="Montserrat"/>
              <a:ea typeface="Montserrat"/>
              <a:cs typeface="Montserrat"/>
              <a:sym typeface="Montserrat"/>
            </a:endParaRPr>
          </a:p>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Buen trato</a:t>
            </a:r>
            <a:endParaRPr b="1" sz="700">
              <a:solidFill>
                <a:srgbClr val="2EA9FF"/>
              </a:solidFill>
              <a:latin typeface="Montserrat"/>
              <a:ea typeface="Montserrat"/>
              <a:cs typeface="Montserrat"/>
              <a:sym typeface="Montserrat"/>
            </a:endParaRPr>
          </a:p>
        </p:txBody>
      </p:sp>
      <p:sp>
        <p:nvSpPr>
          <p:cNvPr id="192" name="Google Shape;192;p29"/>
          <p:cNvSpPr txBox="1"/>
          <p:nvPr/>
        </p:nvSpPr>
        <p:spPr>
          <a:xfrm>
            <a:off x="5286253" y="3283998"/>
            <a:ext cx="784500" cy="3069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10.</a:t>
            </a:r>
            <a:endParaRPr b="1" sz="700">
              <a:solidFill>
                <a:srgbClr val="2EA9FF"/>
              </a:solidFill>
              <a:latin typeface="Montserrat"/>
              <a:ea typeface="Montserrat"/>
              <a:cs typeface="Montserrat"/>
              <a:sym typeface="Montserrat"/>
            </a:endParaRPr>
          </a:p>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Sentirse querido</a:t>
            </a:r>
            <a:endParaRPr b="1" sz="700">
              <a:solidFill>
                <a:srgbClr val="2EA9FF"/>
              </a:solidFill>
              <a:latin typeface="Montserrat"/>
              <a:ea typeface="Montserrat"/>
              <a:cs typeface="Montserrat"/>
              <a:sym typeface="Montserrat"/>
            </a:endParaRPr>
          </a:p>
        </p:txBody>
      </p:sp>
      <p:sp>
        <p:nvSpPr>
          <p:cNvPr id="193" name="Google Shape;193;p29"/>
          <p:cNvSpPr txBox="1"/>
          <p:nvPr/>
        </p:nvSpPr>
        <p:spPr>
          <a:xfrm>
            <a:off x="4875613" y="2950589"/>
            <a:ext cx="661800" cy="3069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11.</a:t>
            </a:r>
            <a:endParaRPr b="1" sz="700">
              <a:solidFill>
                <a:srgbClr val="2EA9FF"/>
              </a:solidFill>
              <a:latin typeface="Montserrat"/>
              <a:ea typeface="Montserrat"/>
              <a:cs typeface="Montserrat"/>
              <a:sym typeface="Montserrat"/>
            </a:endParaRPr>
          </a:p>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Vínculos adultos</a:t>
            </a:r>
            <a:endParaRPr b="1" sz="700">
              <a:solidFill>
                <a:srgbClr val="2EA9FF"/>
              </a:solidFill>
              <a:latin typeface="Montserrat"/>
              <a:ea typeface="Montserrat"/>
              <a:cs typeface="Montserrat"/>
              <a:sym typeface="Montserrat"/>
            </a:endParaRPr>
          </a:p>
        </p:txBody>
      </p:sp>
      <p:sp>
        <p:nvSpPr>
          <p:cNvPr id="194" name="Google Shape;194;p29"/>
          <p:cNvSpPr txBox="1"/>
          <p:nvPr/>
        </p:nvSpPr>
        <p:spPr>
          <a:xfrm>
            <a:off x="4615971" y="2519935"/>
            <a:ext cx="741900" cy="3069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12.</a:t>
            </a:r>
            <a:endParaRPr b="1" sz="700">
              <a:solidFill>
                <a:srgbClr val="2EA9FF"/>
              </a:solidFill>
              <a:latin typeface="Montserrat"/>
              <a:ea typeface="Montserrat"/>
              <a:cs typeface="Montserrat"/>
              <a:sym typeface="Montserrat"/>
            </a:endParaRPr>
          </a:p>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Ser parte de una familia</a:t>
            </a:r>
            <a:endParaRPr b="1" sz="700">
              <a:solidFill>
                <a:srgbClr val="2EA9FF"/>
              </a:solidFill>
              <a:latin typeface="Montserrat"/>
              <a:ea typeface="Montserrat"/>
              <a:cs typeface="Montserrat"/>
              <a:sym typeface="Montserrat"/>
            </a:endParaRPr>
          </a:p>
        </p:txBody>
      </p:sp>
      <p:sp>
        <p:nvSpPr>
          <p:cNvPr id="195" name="Google Shape;195;p29"/>
          <p:cNvSpPr txBox="1"/>
          <p:nvPr/>
        </p:nvSpPr>
        <p:spPr>
          <a:xfrm>
            <a:off x="4620941" y="1998699"/>
            <a:ext cx="741900" cy="3069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13.</a:t>
            </a:r>
            <a:endParaRPr b="1" sz="700">
              <a:solidFill>
                <a:srgbClr val="2EA9FF"/>
              </a:solidFill>
              <a:latin typeface="Montserrat"/>
              <a:ea typeface="Montserrat"/>
              <a:cs typeface="Montserrat"/>
              <a:sym typeface="Montserrat"/>
            </a:endParaRPr>
          </a:p>
          <a:p>
            <a:pPr indent="0" lvl="0" marL="0" rtl="0" algn="ctr">
              <a:spcBef>
                <a:spcPts val="0"/>
              </a:spcBef>
              <a:spcAft>
                <a:spcPts val="0"/>
              </a:spcAft>
              <a:buNone/>
            </a:pPr>
            <a:r>
              <a:rPr b="1" lang="es" sz="700">
                <a:solidFill>
                  <a:srgbClr val="2EA9FF"/>
                </a:solidFill>
                <a:latin typeface="Montserrat"/>
                <a:ea typeface="Montserrat"/>
                <a:cs typeface="Montserrat"/>
                <a:sym typeface="Montserrat"/>
              </a:rPr>
              <a:t>Ser parte de la sociedad</a:t>
            </a:r>
            <a:endParaRPr b="1" sz="700">
              <a:solidFill>
                <a:srgbClr val="2EA9FF"/>
              </a:solidFill>
              <a:latin typeface="Montserrat"/>
              <a:ea typeface="Montserrat"/>
              <a:cs typeface="Montserrat"/>
              <a:sym typeface="Montserrat"/>
            </a:endParaRPr>
          </a:p>
        </p:txBody>
      </p:sp>
      <p:sp>
        <p:nvSpPr>
          <p:cNvPr id="196" name="Google Shape;196;p29"/>
          <p:cNvSpPr txBox="1"/>
          <p:nvPr/>
        </p:nvSpPr>
        <p:spPr>
          <a:xfrm>
            <a:off x="5459025" y="3917525"/>
            <a:ext cx="1767600" cy="30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700">
                <a:solidFill>
                  <a:srgbClr val="FCD608"/>
                </a:solidFill>
                <a:latin typeface="Bitter"/>
                <a:ea typeface="Bitter"/>
                <a:cs typeface="Bitter"/>
                <a:sym typeface="Bitter"/>
              </a:rPr>
              <a:t>Figura 1</a:t>
            </a:r>
            <a:endParaRPr b="1" sz="700">
              <a:solidFill>
                <a:srgbClr val="FCD608"/>
              </a:solidFill>
              <a:latin typeface="Bitter"/>
              <a:ea typeface="Bitter"/>
              <a:cs typeface="Bitter"/>
              <a:sym typeface="Bitter"/>
            </a:endParaRPr>
          </a:p>
          <a:p>
            <a:pPr indent="0" lvl="0" marL="0" rtl="0" algn="l">
              <a:lnSpc>
                <a:spcPct val="115000"/>
              </a:lnSpc>
              <a:spcBef>
                <a:spcPts val="0"/>
              </a:spcBef>
              <a:spcAft>
                <a:spcPts val="0"/>
              </a:spcAft>
              <a:buNone/>
            </a:pPr>
            <a:r>
              <a:rPr lang="es" sz="600">
                <a:solidFill>
                  <a:srgbClr val="888888"/>
                </a:solidFill>
                <a:latin typeface="Montserrat"/>
                <a:ea typeface="Montserrat"/>
                <a:cs typeface="Montserrat"/>
                <a:sym typeface="Montserrat"/>
              </a:rPr>
              <a:t>Fuente: Elaboración propia a partir de trabajo realizado por el Directorio del proyecto.</a:t>
            </a:r>
            <a:endParaRPr sz="600">
              <a:solidFill>
                <a:srgbClr val="888888"/>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700">
              <a:solidFill>
                <a:srgbClr val="03286B"/>
              </a:solidFill>
              <a:latin typeface="Montserrat"/>
              <a:ea typeface="Montserrat"/>
              <a:cs typeface="Montserrat"/>
              <a:sym typeface="Montserrat"/>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15" name="Shape 1515"/>
        <p:cNvGrpSpPr/>
        <p:nvPr/>
      </p:nvGrpSpPr>
      <p:grpSpPr>
        <a:xfrm>
          <a:off x="0" y="0"/>
          <a:ext cx="0" cy="0"/>
          <a:chOff x="0" y="0"/>
          <a:chExt cx="0" cy="0"/>
        </a:xfrm>
      </p:grpSpPr>
      <p:sp>
        <p:nvSpPr>
          <p:cNvPr id="1516" name="Google Shape;1516;p92"/>
          <p:cNvSpPr/>
          <p:nvPr/>
        </p:nvSpPr>
        <p:spPr>
          <a:xfrm>
            <a:off x="643275" y="898126"/>
            <a:ext cx="559500" cy="559500"/>
          </a:xfrm>
          <a:prstGeom prst="ellipse">
            <a:avLst/>
          </a:prstGeom>
          <a:solidFill>
            <a:srgbClr val="FFFFFF"/>
          </a:solidFill>
          <a:ln>
            <a:noFill/>
          </a:ln>
          <a:effectLst>
            <a:outerShdw blurRad="57150" rotWithShape="0" algn="bl" dir="5400000" dist="19050">
              <a:srgbClr val="111111">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92"/>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518" name="Google Shape;1518;p92"/>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70</a:t>
            </a:r>
            <a:endParaRPr sz="1500">
              <a:latin typeface="Bitter"/>
              <a:ea typeface="Bitter"/>
              <a:cs typeface="Bitter"/>
              <a:sym typeface="Bitter"/>
            </a:endParaRPr>
          </a:p>
        </p:txBody>
      </p:sp>
      <p:sp>
        <p:nvSpPr>
          <p:cNvPr id="1519" name="Google Shape;1519;p92"/>
          <p:cNvSpPr txBox="1"/>
          <p:nvPr/>
        </p:nvSpPr>
        <p:spPr>
          <a:xfrm>
            <a:off x="643275" y="2456800"/>
            <a:ext cx="3619800" cy="11316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La relación con las familias, estrategias para favorecer la adherencia e intervenciones efectivas con ellos en el marco del diagnóstico y los planes de intervención, es un aspecto muy importante para el bienestar de los NNA, así como para promover la reunificación familiar. A pesar de esto, los equipos que se relacionan con las familias y que realizan las intervenciones con ellas, manifiestan tener pocas herramientas para hacerlo adecuadamente.</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520" name="Google Shape;1520;p92"/>
          <p:cNvSpPr/>
          <p:nvPr/>
        </p:nvSpPr>
        <p:spPr>
          <a:xfrm>
            <a:off x="-130425" y="1604675"/>
            <a:ext cx="4549500" cy="7365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92"/>
          <p:cNvSpPr txBox="1"/>
          <p:nvPr/>
        </p:nvSpPr>
        <p:spPr>
          <a:xfrm>
            <a:off x="584174" y="1566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Los trabajadores requieren competencias específicas para establecer intervenciones efectivas y pertinentes con las familias</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p:txBody>
      </p:sp>
      <p:sp>
        <p:nvSpPr>
          <p:cNvPr id="1522" name="Google Shape;1522;p92"/>
          <p:cNvSpPr txBox="1"/>
          <p:nvPr/>
        </p:nvSpPr>
        <p:spPr>
          <a:xfrm>
            <a:off x="1284425" y="1118875"/>
            <a:ext cx="10350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414140"/>
                </a:solidFill>
                <a:latin typeface="Bitter"/>
                <a:ea typeface="Bitter"/>
                <a:cs typeface="Bitter"/>
                <a:sym typeface="Bitter"/>
              </a:rPr>
              <a:t>Hallazgo 14:</a:t>
            </a:r>
            <a:endParaRPr sz="1000">
              <a:solidFill>
                <a:srgbClr val="414140"/>
              </a:solidFill>
              <a:latin typeface="Bitter"/>
              <a:ea typeface="Bitter"/>
              <a:cs typeface="Bitter"/>
              <a:sym typeface="Bitter"/>
            </a:endParaRPr>
          </a:p>
        </p:txBody>
      </p:sp>
      <p:sp>
        <p:nvSpPr>
          <p:cNvPr id="1523" name="Google Shape;1523;p92"/>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524" name="Google Shape;1524;p92"/>
          <p:cNvSpPr/>
          <p:nvPr/>
        </p:nvSpPr>
        <p:spPr>
          <a:xfrm rot="10800000">
            <a:off x="727575" y="3594050"/>
            <a:ext cx="3691500" cy="10821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92"/>
          <p:cNvSpPr/>
          <p:nvPr/>
        </p:nvSpPr>
        <p:spPr>
          <a:xfrm rot="10800000">
            <a:off x="948533" y="4656525"/>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92"/>
          <p:cNvSpPr txBox="1"/>
          <p:nvPr/>
        </p:nvSpPr>
        <p:spPr>
          <a:xfrm>
            <a:off x="897150" y="3671351"/>
            <a:ext cx="33084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“Se tenía internalizado ver a las familias como agresoras, uno estigmatiza. Ahora es más posible poder ver posibilidades de egreso con esa familia, ha cambiado. El equipo tiene harto ojo ahora con no llegar a eso. Este cambio viene con una nueva camada de profesionales, un nuevo aire. Las familias tienen sus propias historias de vulneraciones, y hay posibilidad de ir reparando esos mismos adultos (...) y es algo difícil de cambiar en profesionales más antiguos. Hay colegas que se han quedado obsoletos.“ </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(Daniel, psicólogo, 3 años de experiencia, 2020)</a:t>
            </a:r>
            <a:endParaRPr sz="5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527" name="Google Shape;1527;p92"/>
          <p:cNvSpPr txBox="1"/>
          <p:nvPr/>
        </p:nvSpPr>
        <p:spPr>
          <a:xfrm>
            <a:off x="1284427" y="953875"/>
            <a:ext cx="2712600" cy="165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000">
                <a:solidFill>
                  <a:srgbClr val="FCD608"/>
                </a:solidFill>
                <a:latin typeface="Bitter"/>
                <a:ea typeface="Bitter"/>
                <a:cs typeface="Bitter"/>
                <a:sym typeface="Bitter"/>
              </a:rPr>
              <a:t>Intervención y relación con los NNA</a:t>
            </a:r>
            <a:endParaRPr b="1" sz="1000">
              <a:solidFill>
                <a:srgbClr val="FCD608"/>
              </a:solidFill>
              <a:latin typeface="Bitter"/>
              <a:ea typeface="Bitter"/>
              <a:cs typeface="Bitter"/>
              <a:sym typeface="Bitter"/>
            </a:endParaRPr>
          </a:p>
        </p:txBody>
      </p:sp>
      <p:pic>
        <p:nvPicPr>
          <p:cNvPr id="1528" name="Google Shape;1528;p92"/>
          <p:cNvPicPr preferRelativeResize="0"/>
          <p:nvPr/>
        </p:nvPicPr>
        <p:blipFill>
          <a:blip r:embed="rId4">
            <a:alphaModFix/>
          </a:blip>
          <a:stretch>
            <a:fillRect/>
          </a:stretch>
        </p:blipFill>
        <p:spPr>
          <a:xfrm>
            <a:off x="727425" y="982281"/>
            <a:ext cx="391200" cy="391200"/>
          </a:xfrm>
          <a:prstGeom prst="rect">
            <a:avLst/>
          </a:prstGeom>
          <a:noFill/>
          <a:ln>
            <a:noFill/>
          </a:ln>
        </p:spPr>
      </p:pic>
      <p:sp>
        <p:nvSpPr>
          <p:cNvPr id="1529" name="Google Shape;1529;p92"/>
          <p:cNvSpPr/>
          <p:nvPr/>
        </p:nvSpPr>
        <p:spPr>
          <a:xfrm rot="10800000">
            <a:off x="4839150" y="1137750"/>
            <a:ext cx="3008700" cy="5619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92"/>
          <p:cNvSpPr/>
          <p:nvPr/>
        </p:nvSpPr>
        <p:spPr>
          <a:xfrm rot="10800000">
            <a:off x="5066445" y="168801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92"/>
          <p:cNvSpPr txBox="1"/>
          <p:nvPr/>
        </p:nvSpPr>
        <p:spPr>
          <a:xfrm>
            <a:off x="4980875" y="1214392"/>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“Finalmente el mundo adulto es lo que te genera más dificultades y hay que tener la capacidad de que esto no afecte a los NNA”</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(María, directora de residencia,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532" name="Google Shape;1532;p92"/>
          <p:cNvSpPr/>
          <p:nvPr/>
        </p:nvSpPr>
        <p:spPr>
          <a:xfrm rot="10800000">
            <a:off x="4845600" y="2055273"/>
            <a:ext cx="1468200" cy="8835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92"/>
          <p:cNvSpPr/>
          <p:nvPr/>
        </p:nvSpPr>
        <p:spPr>
          <a:xfrm rot="10800000">
            <a:off x="5066461" y="293877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92"/>
          <p:cNvSpPr txBox="1"/>
          <p:nvPr/>
        </p:nvSpPr>
        <p:spPr>
          <a:xfrm>
            <a:off x="4967850" y="2142496"/>
            <a:ext cx="1223700" cy="8643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“La falta de trabajo con la familia genera largas permanencias, porque hay familias multiproblemáticas”</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(Viviana, directora regional, 2020)</a:t>
            </a:r>
            <a:endParaRPr sz="5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535" name="Google Shape;1535;p92"/>
          <p:cNvSpPr/>
          <p:nvPr/>
        </p:nvSpPr>
        <p:spPr>
          <a:xfrm rot="10800000">
            <a:off x="6454425" y="2043273"/>
            <a:ext cx="1468200" cy="8955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92"/>
          <p:cNvSpPr/>
          <p:nvPr/>
        </p:nvSpPr>
        <p:spPr>
          <a:xfrm rot="10800000">
            <a:off x="6710375" y="293877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92"/>
          <p:cNvSpPr txBox="1"/>
          <p:nvPr/>
        </p:nvSpPr>
        <p:spPr>
          <a:xfrm>
            <a:off x="6576675" y="2148368"/>
            <a:ext cx="1223700" cy="8643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“Se sataniza mucho a la familia, son el diablo y esto genera conflicto para trabajar con ella.”</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(Valentina, directora regional, 6 años de experiencia, 2020)</a:t>
            </a:r>
            <a:endParaRPr sz="5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538" name="Google Shape;1538;p92"/>
          <p:cNvSpPr/>
          <p:nvPr/>
        </p:nvSpPr>
        <p:spPr>
          <a:xfrm rot="10800000">
            <a:off x="4845350" y="3337373"/>
            <a:ext cx="3085200" cy="6558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92"/>
          <p:cNvSpPr/>
          <p:nvPr/>
        </p:nvSpPr>
        <p:spPr>
          <a:xfrm rot="10800000">
            <a:off x="5066458" y="3973548"/>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92"/>
          <p:cNvSpPr txBox="1"/>
          <p:nvPr/>
        </p:nvSpPr>
        <p:spPr>
          <a:xfrm>
            <a:off x="4987200" y="3405941"/>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"Es importante buscar el acercamiento familiar, porque es muy importante recibir visitas. Hay niños que solo estaban abandonados."</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(Lorna, 23 años, egresada, vivió 15 años en residencia, 2020)</a:t>
            </a:r>
            <a:endParaRPr sz="5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541" name="Google Shape;1541;p92"/>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45" name="Shape 1545"/>
        <p:cNvGrpSpPr/>
        <p:nvPr/>
      </p:nvGrpSpPr>
      <p:grpSpPr>
        <a:xfrm>
          <a:off x="0" y="0"/>
          <a:ext cx="0" cy="0"/>
          <a:chOff x="0" y="0"/>
          <a:chExt cx="0" cy="0"/>
        </a:xfrm>
      </p:grpSpPr>
      <p:sp>
        <p:nvSpPr>
          <p:cNvPr id="1546" name="Google Shape;1546;p93"/>
          <p:cNvSpPr/>
          <p:nvPr/>
        </p:nvSpPr>
        <p:spPr>
          <a:xfrm>
            <a:off x="643275" y="898126"/>
            <a:ext cx="559500" cy="559500"/>
          </a:xfrm>
          <a:prstGeom prst="ellipse">
            <a:avLst/>
          </a:prstGeom>
          <a:solidFill>
            <a:srgbClr val="FFFFFF"/>
          </a:solidFill>
          <a:ln>
            <a:noFill/>
          </a:ln>
          <a:effectLst>
            <a:outerShdw blurRad="57150" rotWithShape="0" algn="bl" dir="5400000" dist="19050">
              <a:srgbClr val="111111">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93"/>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548" name="Google Shape;1548;p93"/>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71</a:t>
            </a:r>
            <a:endParaRPr sz="1500">
              <a:latin typeface="Bitter"/>
              <a:ea typeface="Bitter"/>
              <a:cs typeface="Bitter"/>
              <a:sym typeface="Bitter"/>
            </a:endParaRPr>
          </a:p>
        </p:txBody>
      </p:sp>
      <p:sp>
        <p:nvSpPr>
          <p:cNvPr id="1549" name="Google Shape;1549;p93"/>
          <p:cNvSpPr txBox="1"/>
          <p:nvPr/>
        </p:nvSpPr>
        <p:spPr>
          <a:xfrm>
            <a:off x="643275" y="2237400"/>
            <a:ext cx="3594000" cy="9666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El rol de la dupla se percibe de manera positiva en ciertas ocasiones, y de manera negativa en otras.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Si es percibida con un rol positivo, se transforman en una guía para los otros trabajadores de la residencia y para los NNA, y pueden establecer una relación de confianza que favorecen el trabajo y el bienestar de los NNA.</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Si se perciben con un rol negativo y no se visualizan relaciones significativas con los trabajadores, NNA y familias, no inspiran confianza en ellos, pueden ser fríos, duros y ausentes, lo que afecta negativamente al trabajo.</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550" name="Google Shape;1550;p93"/>
          <p:cNvSpPr/>
          <p:nvPr/>
        </p:nvSpPr>
        <p:spPr>
          <a:xfrm>
            <a:off x="-130425" y="1604675"/>
            <a:ext cx="4549500" cy="4665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93"/>
          <p:cNvSpPr txBox="1"/>
          <p:nvPr/>
        </p:nvSpPr>
        <p:spPr>
          <a:xfrm>
            <a:off x="584174" y="1566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El trabajo de la dupla psicosocial es crítico para la intervención con los NNA y sus familias</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p:txBody>
      </p:sp>
      <p:sp>
        <p:nvSpPr>
          <p:cNvPr id="1552" name="Google Shape;1552;p93"/>
          <p:cNvSpPr txBox="1"/>
          <p:nvPr/>
        </p:nvSpPr>
        <p:spPr>
          <a:xfrm>
            <a:off x="1284425" y="1119600"/>
            <a:ext cx="9240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414140"/>
                </a:solidFill>
                <a:latin typeface="Bitter"/>
                <a:ea typeface="Bitter"/>
                <a:cs typeface="Bitter"/>
                <a:sym typeface="Bitter"/>
              </a:rPr>
              <a:t>Hallazgo 15:</a:t>
            </a:r>
            <a:endParaRPr sz="1000">
              <a:solidFill>
                <a:srgbClr val="414140"/>
              </a:solidFill>
              <a:latin typeface="Bitter"/>
              <a:ea typeface="Bitter"/>
              <a:cs typeface="Bitter"/>
              <a:sym typeface="Bitter"/>
            </a:endParaRPr>
          </a:p>
        </p:txBody>
      </p:sp>
      <p:sp>
        <p:nvSpPr>
          <p:cNvPr id="1553" name="Google Shape;1553;p93"/>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554" name="Google Shape;1554;p93"/>
          <p:cNvSpPr txBox="1"/>
          <p:nvPr/>
        </p:nvSpPr>
        <p:spPr>
          <a:xfrm>
            <a:off x="1284427" y="953875"/>
            <a:ext cx="2712600" cy="165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000">
                <a:solidFill>
                  <a:srgbClr val="FCD608"/>
                </a:solidFill>
                <a:latin typeface="Bitter"/>
                <a:ea typeface="Bitter"/>
                <a:cs typeface="Bitter"/>
                <a:sym typeface="Bitter"/>
              </a:rPr>
              <a:t>Intervención y relación con los NNA</a:t>
            </a:r>
            <a:endParaRPr b="1" sz="1000">
              <a:solidFill>
                <a:srgbClr val="FCD608"/>
              </a:solidFill>
              <a:latin typeface="Bitter"/>
              <a:ea typeface="Bitter"/>
              <a:cs typeface="Bitter"/>
              <a:sym typeface="Bitter"/>
            </a:endParaRPr>
          </a:p>
        </p:txBody>
      </p:sp>
      <p:pic>
        <p:nvPicPr>
          <p:cNvPr id="1555" name="Google Shape;1555;p93"/>
          <p:cNvPicPr preferRelativeResize="0"/>
          <p:nvPr/>
        </p:nvPicPr>
        <p:blipFill>
          <a:blip r:embed="rId4">
            <a:alphaModFix/>
          </a:blip>
          <a:stretch>
            <a:fillRect/>
          </a:stretch>
        </p:blipFill>
        <p:spPr>
          <a:xfrm>
            <a:off x="727425" y="982281"/>
            <a:ext cx="391200" cy="391200"/>
          </a:xfrm>
          <a:prstGeom prst="rect">
            <a:avLst/>
          </a:prstGeom>
          <a:noFill/>
          <a:ln>
            <a:noFill/>
          </a:ln>
        </p:spPr>
      </p:pic>
      <p:sp>
        <p:nvSpPr>
          <p:cNvPr id="1556" name="Google Shape;1556;p93"/>
          <p:cNvSpPr/>
          <p:nvPr/>
        </p:nvSpPr>
        <p:spPr>
          <a:xfrm rot="10800000">
            <a:off x="4839150" y="873849"/>
            <a:ext cx="3008700" cy="8703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93"/>
          <p:cNvSpPr/>
          <p:nvPr/>
        </p:nvSpPr>
        <p:spPr>
          <a:xfrm rot="10800000">
            <a:off x="5066445" y="1732510"/>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93"/>
          <p:cNvSpPr txBox="1"/>
          <p:nvPr/>
        </p:nvSpPr>
        <p:spPr>
          <a:xfrm>
            <a:off x="4980875" y="993717"/>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"Trato muy frío, sientes que te están haciendo un favor, (...) hacía preguntas bruscas, me decía la realidad muy fuerte. Rotaban mucho, no recuerdo la cara de ninguno y nada positivo de ellos. (...) No tenían filtro, no sabían tratar, éramos como basura. Era como si pensaran ‘yo tengo el derecho de tratarte como quiero”</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(Rosario, 36 años, egresada, vivió 15 años en residencia,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559" name="Google Shape;1559;p93"/>
          <p:cNvSpPr/>
          <p:nvPr/>
        </p:nvSpPr>
        <p:spPr>
          <a:xfrm rot="10800000">
            <a:off x="4845600" y="2137473"/>
            <a:ext cx="1468200" cy="9537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93"/>
          <p:cNvSpPr/>
          <p:nvPr/>
        </p:nvSpPr>
        <p:spPr>
          <a:xfrm rot="10800000">
            <a:off x="5066461" y="309117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93"/>
          <p:cNvSpPr txBox="1"/>
          <p:nvPr/>
        </p:nvSpPr>
        <p:spPr>
          <a:xfrm>
            <a:off x="4967850" y="2218696"/>
            <a:ext cx="1223700" cy="8643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"No recuerdo haber tenido atención psicológica, nunca conversaron conmigo mi  situación" </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(Caterina, 24 años, egresada y ETD, vivió 10 años en residencia y  es ETD hace 3 años)</a:t>
            </a:r>
            <a:endParaRPr sz="500">
              <a:solidFill>
                <a:srgbClr val="414140"/>
              </a:solidFill>
              <a:latin typeface="Montserrat"/>
              <a:ea typeface="Montserrat"/>
              <a:cs typeface="Montserrat"/>
              <a:sym typeface="Montserrat"/>
            </a:endParaRPr>
          </a:p>
        </p:txBody>
      </p:sp>
      <p:sp>
        <p:nvSpPr>
          <p:cNvPr id="1562" name="Google Shape;1562;p93"/>
          <p:cNvSpPr/>
          <p:nvPr/>
        </p:nvSpPr>
        <p:spPr>
          <a:xfrm rot="10800000">
            <a:off x="6454425" y="2124573"/>
            <a:ext cx="1468200" cy="9666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93"/>
          <p:cNvSpPr/>
          <p:nvPr/>
        </p:nvSpPr>
        <p:spPr>
          <a:xfrm rot="10800000">
            <a:off x="6710375" y="309117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93"/>
          <p:cNvSpPr txBox="1"/>
          <p:nvPr/>
        </p:nvSpPr>
        <p:spPr>
          <a:xfrm>
            <a:off x="6576675" y="2224568"/>
            <a:ext cx="1223700" cy="8643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"Yo siempre acudía a las tías, yo nunca tuve un no, y recuerdo a las tías de las oficinas que siempre me apoyaban" </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(Lorna, 23 años, egresada, 15 años en residencia, 2020)</a:t>
            </a:r>
            <a:endParaRPr sz="500">
              <a:solidFill>
                <a:srgbClr val="414140"/>
              </a:solidFill>
              <a:latin typeface="Montserrat"/>
              <a:ea typeface="Montserrat"/>
              <a:cs typeface="Montserrat"/>
              <a:sym typeface="Montserrat"/>
            </a:endParaRPr>
          </a:p>
        </p:txBody>
      </p:sp>
      <p:sp>
        <p:nvSpPr>
          <p:cNvPr id="1565" name="Google Shape;1565;p93"/>
          <p:cNvSpPr/>
          <p:nvPr/>
        </p:nvSpPr>
        <p:spPr>
          <a:xfrm rot="10800000">
            <a:off x="4845350" y="3467174"/>
            <a:ext cx="3085200" cy="7863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93"/>
          <p:cNvSpPr/>
          <p:nvPr/>
        </p:nvSpPr>
        <p:spPr>
          <a:xfrm rot="10800000">
            <a:off x="5066458" y="4233850"/>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93"/>
          <p:cNvSpPr txBox="1"/>
          <p:nvPr/>
        </p:nvSpPr>
        <p:spPr>
          <a:xfrm>
            <a:off x="4987200" y="3590042"/>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"Con el psicólogo tenía una buena relación. Porque me escuchaba, y a mi también me gustaba escucharlo. En general me escuchó y yo lo escuché y eso era bueno. Igual hacia cambios, pequeños, pero lo que podía. (...) El psicólogo igual me ayudó a ver, a prepararme..." </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(Antonio, 23 años, egresado, 17 años en residencia, 2020)</a:t>
            </a:r>
            <a:endParaRPr sz="500">
              <a:solidFill>
                <a:srgbClr val="414140"/>
              </a:solidFill>
              <a:latin typeface="Montserrat"/>
              <a:ea typeface="Montserrat"/>
              <a:cs typeface="Montserrat"/>
              <a:sym typeface="Montserrat"/>
            </a:endParaRPr>
          </a:p>
        </p:txBody>
      </p:sp>
      <p:sp>
        <p:nvSpPr>
          <p:cNvPr id="1568" name="Google Shape;1568;p93"/>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72" name="Shape 1572"/>
        <p:cNvGrpSpPr/>
        <p:nvPr/>
      </p:nvGrpSpPr>
      <p:grpSpPr>
        <a:xfrm>
          <a:off x="0" y="0"/>
          <a:ext cx="0" cy="0"/>
          <a:chOff x="0" y="0"/>
          <a:chExt cx="0" cy="0"/>
        </a:xfrm>
      </p:grpSpPr>
      <p:sp>
        <p:nvSpPr>
          <p:cNvPr id="1573" name="Google Shape;1573;p94"/>
          <p:cNvSpPr/>
          <p:nvPr/>
        </p:nvSpPr>
        <p:spPr>
          <a:xfrm>
            <a:off x="643275" y="898126"/>
            <a:ext cx="559500" cy="559500"/>
          </a:xfrm>
          <a:prstGeom prst="ellipse">
            <a:avLst/>
          </a:prstGeom>
          <a:solidFill>
            <a:srgbClr val="FFFFFF"/>
          </a:solidFill>
          <a:ln>
            <a:noFill/>
          </a:ln>
          <a:effectLst>
            <a:outerShdw blurRad="57150" rotWithShape="0" algn="bl" dir="5400000" dist="19050">
              <a:srgbClr val="111111">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94"/>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575" name="Google Shape;1575;p94"/>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72</a:t>
            </a:r>
            <a:endParaRPr sz="1500">
              <a:latin typeface="Bitter"/>
              <a:ea typeface="Bitter"/>
              <a:cs typeface="Bitter"/>
              <a:sym typeface="Bitter"/>
            </a:endParaRPr>
          </a:p>
        </p:txBody>
      </p:sp>
      <p:sp>
        <p:nvSpPr>
          <p:cNvPr id="1576" name="Google Shape;1576;p94"/>
          <p:cNvSpPr txBox="1"/>
          <p:nvPr/>
        </p:nvSpPr>
        <p:spPr>
          <a:xfrm>
            <a:off x="643275" y="2237400"/>
            <a:ext cx="3594000" cy="9666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Las ETDs se enfrentan a situaciones muy difíciles en el cuidado cotidiano, ante lo que se han reportado casos de violencia por parte de los NNA hacia las educadoras, y viceversa.</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Desde de las educadoras esto puede explicarse porque muchas veces actúan en base a hábitos e instintos, al no contar con las herramientas y técnicas adecuadas. También por no tener las competencias para poder establecer vínculos sanos, con límites y normas claras, y una disciplina comprensiva.</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577" name="Google Shape;1577;p94"/>
          <p:cNvSpPr/>
          <p:nvPr/>
        </p:nvSpPr>
        <p:spPr>
          <a:xfrm>
            <a:off x="-130425" y="1604675"/>
            <a:ext cx="4549500" cy="4665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94"/>
          <p:cNvSpPr txBox="1"/>
          <p:nvPr/>
        </p:nvSpPr>
        <p:spPr>
          <a:xfrm>
            <a:off x="584174" y="1566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Se producen situaciones complejas entre los NNA y las educadoras en el cuidado cotidiano</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p:txBody>
      </p:sp>
      <p:sp>
        <p:nvSpPr>
          <p:cNvPr id="1579" name="Google Shape;1579;p94"/>
          <p:cNvSpPr txBox="1"/>
          <p:nvPr/>
        </p:nvSpPr>
        <p:spPr>
          <a:xfrm>
            <a:off x="1284425" y="1119600"/>
            <a:ext cx="9240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414140"/>
                </a:solidFill>
                <a:latin typeface="Bitter"/>
                <a:ea typeface="Bitter"/>
                <a:cs typeface="Bitter"/>
                <a:sym typeface="Bitter"/>
              </a:rPr>
              <a:t>Hallazgo 16:</a:t>
            </a:r>
            <a:endParaRPr sz="1000">
              <a:solidFill>
                <a:srgbClr val="414140"/>
              </a:solidFill>
              <a:latin typeface="Bitter"/>
              <a:ea typeface="Bitter"/>
              <a:cs typeface="Bitter"/>
              <a:sym typeface="Bitter"/>
            </a:endParaRPr>
          </a:p>
        </p:txBody>
      </p:sp>
      <p:sp>
        <p:nvSpPr>
          <p:cNvPr id="1580" name="Google Shape;1580;p94"/>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581" name="Google Shape;1581;p94"/>
          <p:cNvSpPr txBox="1"/>
          <p:nvPr/>
        </p:nvSpPr>
        <p:spPr>
          <a:xfrm>
            <a:off x="1284427" y="953875"/>
            <a:ext cx="2712600" cy="165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000">
                <a:solidFill>
                  <a:srgbClr val="FCD608"/>
                </a:solidFill>
                <a:latin typeface="Bitter"/>
                <a:ea typeface="Bitter"/>
                <a:cs typeface="Bitter"/>
                <a:sym typeface="Bitter"/>
              </a:rPr>
              <a:t>Intervención y relación con los NNA</a:t>
            </a:r>
            <a:endParaRPr b="1" sz="1000">
              <a:solidFill>
                <a:srgbClr val="FCD608"/>
              </a:solidFill>
              <a:latin typeface="Bitter"/>
              <a:ea typeface="Bitter"/>
              <a:cs typeface="Bitter"/>
              <a:sym typeface="Bitter"/>
            </a:endParaRPr>
          </a:p>
        </p:txBody>
      </p:sp>
      <p:pic>
        <p:nvPicPr>
          <p:cNvPr id="1582" name="Google Shape;1582;p94"/>
          <p:cNvPicPr preferRelativeResize="0"/>
          <p:nvPr/>
        </p:nvPicPr>
        <p:blipFill>
          <a:blip r:embed="rId4">
            <a:alphaModFix/>
          </a:blip>
          <a:stretch>
            <a:fillRect/>
          </a:stretch>
        </p:blipFill>
        <p:spPr>
          <a:xfrm>
            <a:off x="727425" y="982281"/>
            <a:ext cx="391200" cy="391200"/>
          </a:xfrm>
          <a:prstGeom prst="rect">
            <a:avLst/>
          </a:prstGeom>
          <a:noFill/>
          <a:ln>
            <a:noFill/>
          </a:ln>
        </p:spPr>
      </p:pic>
      <p:sp>
        <p:nvSpPr>
          <p:cNvPr id="1583" name="Google Shape;1583;p94"/>
          <p:cNvSpPr/>
          <p:nvPr/>
        </p:nvSpPr>
        <p:spPr>
          <a:xfrm rot="10800000">
            <a:off x="4839150" y="641050"/>
            <a:ext cx="3008700" cy="7983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94"/>
          <p:cNvSpPr/>
          <p:nvPr/>
        </p:nvSpPr>
        <p:spPr>
          <a:xfrm rot="10800000">
            <a:off x="5066445" y="1427710"/>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94"/>
          <p:cNvSpPr txBox="1"/>
          <p:nvPr/>
        </p:nvSpPr>
        <p:spPr>
          <a:xfrm>
            <a:off x="4980875" y="765117"/>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“Tenemos niños que son super agresivos, que nos han golpeado y necesitamos saber cómo contenerlos. No cuesta intervenir en crisis al menos con las tías. (...) Les cuesta manejar a los niños a veces. (...) Esto se debe, porque no tienen mucha expertise.”</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(Ema, directora de residencia, 21 años de experiencia, 2020)</a:t>
            </a:r>
            <a:endParaRPr sz="500">
              <a:solidFill>
                <a:srgbClr val="414140"/>
              </a:solidFill>
              <a:latin typeface="Montserrat"/>
              <a:ea typeface="Montserrat"/>
              <a:cs typeface="Montserrat"/>
              <a:sym typeface="Montserrat"/>
            </a:endParaRPr>
          </a:p>
        </p:txBody>
      </p:sp>
      <p:sp>
        <p:nvSpPr>
          <p:cNvPr id="1586" name="Google Shape;1586;p94"/>
          <p:cNvSpPr/>
          <p:nvPr/>
        </p:nvSpPr>
        <p:spPr>
          <a:xfrm rot="10800000">
            <a:off x="4845600" y="1718676"/>
            <a:ext cx="1468200" cy="12201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94"/>
          <p:cNvSpPr/>
          <p:nvPr/>
        </p:nvSpPr>
        <p:spPr>
          <a:xfrm rot="10800000">
            <a:off x="5066461" y="293877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94"/>
          <p:cNvSpPr txBox="1"/>
          <p:nvPr/>
        </p:nvSpPr>
        <p:spPr>
          <a:xfrm>
            <a:off x="4967850" y="1761496"/>
            <a:ext cx="1223700" cy="8643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"Hay mucha violencia contra las tías, bueno hay otros lugares donde se da al revés. Pero las tías se enferman de los nervios, tienen licencias largas y enfermedades profesionales que se han causado ahí mismo"</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(Lorna, 23 años, egresada, vivió 15 años en residencia, 2020</a:t>
            </a:r>
            <a:endParaRPr sz="5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589" name="Google Shape;1589;p94"/>
          <p:cNvSpPr/>
          <p:nvPr/>
        </p:nvSpPr>
        <p:spPr>
          <a:xfrm rot="10800000">
            <a:off x="6454425" y="1702176"/>
            <a:ext cx="1468200" cy="12366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94"/>
          <p:cNvSpPr/>
          <p:nvPr/>
        </p:nvSpPr>
        <p:spPr>
          <a:xfrm rot="10800000">
            <a:off x="6710375" y="293877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94"/>
          <p:cNvSpPr txBox="1"/>
          <p:nvPr/>
        </p:nvSpPr>
        <p:spPr>
          <a:xfrm>
            <a:off x="6576675" y="1767368"/>
            <a:ext cx="1223700" cy="8643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"Siempre trataron de hacer lo mejor posible, pero a cada rato habían peleas, insultos hacia las tías, entonces igual era difícil. A veces se enojaban y como que los niños seguían con lo suyo, siempre era así."</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(Antonio, 23 años, egresado, vivió 17 años en residencia, 2020)</a:t>
            </a:r>
            <a:endParaRPr sz="5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592" name="Google Shape;1592;p94"/>
          <p:cNvSpPr/>
          <p:nvPr/>
        </p:nvSpPr>
        <p:spPr>
          <a:xfrm rot="10800000">
            <a:off x="4845350" y="3236175"/>
            <a:ext cx="3085200" cy="10173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94"/>
          <p:cNvSpPr/>
          <p:nvPr/>
        </p:nvSpPr>
        <p:spPr>
          <a:xfrm rot="10800000">
            <a:off x="5066458" y="4233850"/>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94"/>
          <p:cNvSpPr txBox="1"/>
          <p:nvPr/>
        </p:nvSpPr>
        <p:spPr>
          <a:xfrm>
            <a:off x="4987200" y="3285242"/>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"Yo creo que mas que nada necesitamos capacitación, de repente pa contener a un niño, nos cuesta. Me gustaria que me enseñaran la forma de contener a un niño. Técnicas para calmarlos, conversar con ellos, hablarles, hacerles entender que todo va por medio de conversación, hablando, no peleando. Sí da resultado. En el sentido que los niños de repente no te escuchan, pero de tanto que uno habla con ellos, y se calman. "</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(Dominga, ETD, 10 años de experiencia, 2020)</a:t>
            </a:r>
            <a:endParaRPr sz="500">
              <a:solidFill>
                <a:srgbClr val="414140"/>
              </a:solidFill>
              <a:latin typeface="Montserrat"/>
              <a:ea typeface="Montserrat"/>
              <a:cs typeface="Montserrat"/>
              <a:sym typeface="Montserrat"/>
            </a:endParaRPr>
          </a:p>
        </p:txBody>
      </p:sp>
      <p:sp>
        <p:nvSpPr>
          <p:cNvPr id="1595" name="Google Shape;1595;p94"/>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99" name="Shape 1599"/>
        <p:cNvGrpSpPr/>
        <p:nvPr/>
      </p:nvGrpSpPr>
      <p:grpSpPr>
        <a:xfrm>
          <a:off x="0" y="0"/>
          <a:ext cx="0" cy="0"/>
          <a:chOff x="0" y="0"/>
          <a:chExt cx="0" cy="0"/>
        </a:xfrm>
      </p:grpSpPr>
      <p:sp>
        <p:nvSpPr>
          <p:cNvPr id="1600" name="Google Shape;1600;p95"/>
          <p:cNvSpPr/>
          <p:nvPr/>
        </p:nvSpPr>
        <p:spPr>
          <a:xfrm>
            <a:off x="643275" y="898126"/>
            <a:ext cx="559500" cy="559500"/>
          </a:xfrm>
          <a:prstGeom prst="ellipse">
            <a:avLst/>
          </a:prstGeom>
          <a:solidFill>
            <a:srgbClr val="FFFFFF"/>
          </a:solidFill>
          <a:ln>
            <a:noFill/>
          </a:ln>
          <a:effectLst>
            <a:outerShdw blurRad="57150" rotWithShape="0" algn="bl" dir="5400000" dist="19050">
              <a:srgbClr val="111111">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95"/>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602" name="Google Shape;1602;p95"/>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73</a:t>
            </a:r>
            <a:endParaRPr sz="1500">
              <a:latin typeface="Bitter"/>
              <a:ea typeface="Bitter"/>
              <a:cs typeface="Bitter"/>
              <a:sym typeface="Bitter"/>
            </a:endParaRPr>
          </a:p>
        </p:txBody>
      </p:sp>
      <p:sp>
        <p:nvSpPr>
          <p:cNvPr id="1603" name="Google Shape;1603;p95"/>
          <p:cNvSpPr txBox="1"/>
          <p:nvPr/>
        </p:nvSpPr>
        <p:spPr>
          <a:xfrm>
            <a:off x="643275" y="2237400"/>
            <a:ext cx="3594000" cy="9666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Se aprecia una discrepancia entre lo que los trabajadores dicen saber y lo que luego dicen necesitar. No es posible concluir a qué se debe esta discrepancia, pero se aprecia una necesidad por mostrarse más competentes cuando se les pregunta lo que saben.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Luego dicen necesitar eso mismo que refirieron como parte de su conocimiento, habilidad o actitud.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Esto puede deberse a que no está claro cuál es el nivel deseado o estándar de desarrollo, por tanto tampoco se tienen claridad si lo que saben o manejan es adecuado o no.</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604" name="Google Shape;1604;p95"/>
          <p:cNvSpPr/>
          <p:nvPr/>
        </p:nvSpPr>
        <p:spPr>
          <a:xfrm>
            <a:off x="-130425" y="1604675"/>
            <a:ext cx="4549500" cy="4665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95"/>
          <p:cNvSpPr txBox="1"/>
          <p:nvPr/>
        </p:nvSpPr>
        <p:spPr>
          <a:xfrm>
            <a:off x="584174" y="1566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Discrepancia entre lo que los/as trabajadores/as dicen saber y luego dicen necesitar</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p:txBody>
      </p:sp>
      <p:sp>
        <p:nvSpPr>
          <p:cNvPr id="1606" name="Google Shape;1606;p95"/>
          <p:cNvSpPr txBox="1"/>
          <p:nvPr/>
        </p:nvSpPr>
        <p:spPr>
          <a:xfrm>
            <a:off x="1284425" y="1119600"/>
            <a:ext cx="9240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414140"/>
                </a:solidFill>
                <a:latin typeface="Bitter"/>
                <a:ea typeface="Bitter"/>
                <a:cs typeface="Bitter"/>
                <a:sym typeface="Bitter"/>
              </a:rPr>
              <a:t>Hallazgo 17:</a:t>
            </a:r>
            <a:endParaRPr sz="1000">
              <a:solidFill>
                <a:srgbClr val="414140"/>
              </a:solidFill>
              <a:latin typeface="Bitter"/>
              <a:ea typeface="Bitter"/>
              <a:cs typeface="Bitter"/>
              <a:sym typeface="Bitter"/>
            </a:endParaRPr>
          </a:p>
        </p:txBody>
      </p:sp>
      <p:sp>
        <p:nvSpPr>
          <p:cNvPr id="1607" name="Google Shape;1607;p95"/>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608" name="Google Shape;1608;p95"/>
          <p:cNvSpPr txBox="1"/>
          <p:nvPr/>
        </p:nvSpPr>
        <p:spPr>
          <a:xfrm>
            <a:off x="1284427" y="953875"/>
            <a:ext cx="2712600" cy="165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000">
                <a:solidFill>
                  <a:srgbClr val="9C1FF2"/>
                </a:solidFill>
                <a:latin typeface="Bitter"/>
                <a:ea typeface="Bitter"/>
                <a:cs typeface="Bitter"/>
                <a:sym typeface="Bitter"/>
              </a:rPr>
              <a:t>Necesidades e instancias de capacitación</a:t>
            </a:r>
            <a:endParaRPr b="1" sz="1000">
              <a:solidFill>
                <a:srgbClr val="9C1FF2"/>
              </a:solidFill>
              <a:latin typeface="Bitter"/>
              <a:ea typeface="Bitter"/>
              <a:cs typeface="Bitter"/>
              <a:sym typeface="Bitter"/>
            </a:endParaRPr>
          </a:p>
        </p:txBody>
      </p:sp>
      <p:sp>
        <p:nvSpPr>
          <p:cNvPr id="1609" name="Google Shape;1609;p95"/>
          <p:cNvSpPr/>
          <p:nvPr/>
        </p:nvSpPr>
        <p:spPr>
          <a:xfrm rot="10800000">
            <a:off x="4839150" y="611550"/>
            <a:ext cx="3008700" cy="10881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95"/>
          <p:cNvSpPr/>
          <p:nvPr/>
        </p:nvSpPr>
        <p:spPr>
          <a:xfrm rot="10800000">
            <a:off x="5066445" y="168801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95"/>
          <p:cNvSpPr txBox="1"/>
          <p:nvPr/>
        </p:nvSpPr>
        <p:spPr>
          <a:xfrm>
            <a:off x="4980875" y="699895"/>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“Somos poco eficientes y poco efectivos. Existe poca claridad de qué es un plan de intervención para un niño particular, se estandariza, la dupla hace mucho pero como no está clara la personalización del plan no funciona, agota. Funcionamos muy en cascada. Somos un servicio poco profesionalizado y por mucho tiempo muy político. En las ocas pasa lo mismo: amiguismo, informalidad, etc.”</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(Valentina, directora regional, más de 6 años de experiencia,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612" name="Google Shape;1612;p95"/>
          <p:cNvSpPr/>
          <p:nvPr/>
        </p:nvSpPr>
        <p:spPr>
          <a:xfrm rot="10800000">
            <a:off x="4839150" y="3510400"/>
            <a:ext cx="3008700" cy="8436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95"/>
          <p:cNvSpPr/>
          <p:nvPr/>
        </p:nvSpPr>
        <p:spPr>
          <a:xfrm rot="10800000">
            <a:off x="5066445" y="434236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95"/>
          <p:cNvSpPr txBox="1"/>
          <p:nvPr/>
        </p:nvSpPr>
        <p:spPr>
          <a:xfrm>
            <a:off x="4980875" y="3679768"/>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“Acá solo queda dar lo mejor de uno, no el mínimo, sino que tener un estándar de calidad en términos profesionales. Los niños requieren muchas cosas, el máximo de calidad, tiene que ver con el profesionalismo.”</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(Valentina, directora regional, más de 6 años de experiencia,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pic>
        <p:nvPicPr>
          <p:cNvPr id="1615" name="Google Shape;1615;p95"/>
          <p:cNvPicPr preferRelativeResize="0"/>
          <p:nvPr/>
        </p:nvPicPr>
        <p:blipFill>
          <a:blip r:embed="rId4">
            <a:alphaModFix/>
          </a:blip>
          <a:stretch>
            <a:fillRect/>
          </a:stretch>
        </p:blipFill>
        <p:spPr>
          <a:xfrm>
            <a:off x="758775" y="1013625"/>
            <a:ext cx="328501" cy="328501"/>
          </a:xfrm>
          <a:prstGeom prst="rect">
            <a:avLst/>
          </a:prstGeom>
          <a:noFill/>
          <a:ln>
            <a:noFill/>
          </a:ln>
        </p:spPr>
      </p:pic>
      <p:sp>
        <p:nvSpPr>
          <p:cNvPr id="1616" name="Google Shape;1616;p95"/>
          <p:cNvSpPr/>
          <p:nvPr/>
        </p:nvSpPr>
        <p:spPr>
          <a:xfrm rot="10800000">
            <a:off x="4839150" y="2056475"/>
            <a:ext cx="3008700" cy="10881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95"/>
          <p:cNvSpPr/>
          <p:nvPr/>
        </p:nvSpPr>
        <p:spPr>
          <a:xfrm rot="10800000">
            <a:off x="5066445" y="3132936"/>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95"/>
          <p:cNvSpPr txBox="1"/>
          <p:nvPr/>
        </p:nvSpPr>
        <p:spPr>
          <a:xfrm>
            <a:off x="4980875" y="2144820"/>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“La gran mayoría de los trabajadores se ha capacitado (82%) y en una variedad de temáticas en el ejercicio de su cargo, pero luego cuando se les pregunta por brechas en su conocimiento y herramientas para obtener mejores resultados en la atención de los NNA y poder trabajar con el perfil actual de los NNA y sus familias, todos los encuestados dicen necesitar capacitación”</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(Encuesta Nacional de Necesidades de Capacitación para Trabajadores/as de Residencias de NNA, 2019)</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619" name="Google Shape;1619;p95"/>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23" name="Shape 1623"/>
        <p:cNvGrpSpPr/>
        <p:nvPr/>
      </p:nvGrpSpPr>
      <p:grpSpPr>
        <a:xfrm>
          <a:off x="0" y="0"/>
          <a:ext cx="0" cy="0"/>
          <a:chOff x="0" y="0"/>
          <a:chExt cx="0" cy="0"/>
        </a:xfrm>
      </p:grpSpPr>
      <p:sp>
        <p:nvSpPr>
          <p:cNvPr id="1624" name="Google Shape;1624;p96"/>
          <p:cNvSpPr/>
          <p:nvPr/>
        </p:nvSpPr>
        <p:spPr>
          <a:xfrm rot="10800000">
            <a:off x="4839150" y="2132675"/>
            <a:ext cx="3008700" cy="10881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96"/>
          <p:cNvSpPr/>
          <p:nvPr/>
        </p:nvSpPr>
        <p:spPr>
          <a:xfrm rot="10800000">
            <a:off x="5066445" y="3209136"/>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96"/>
          <p:cNvSpPr/>
          <p:nvPr/>
        </p:nvSpPr>
        <p:spPr>
          <a:xfrm>
            <a:off x="643275" y="898126"/>
            <a:ext cx="559500" cy="559500"/>
          </a:xfrm>
          <a:prstGeom prst="ellipse">
            <a:avLst/>
          </a:prstGeom>
          <a:solidFill>
            <a:srgbClr val="FFFFFF"/>
          </a:solidFill>
          <a:ln>
            <a:noFill/>
          </a:ln>
          <a:effectLst>
            <a:outerShdw blurRad="57150" rotWithShape="0" algn="bl" dir="5400000" dist="19050">
              <a:srgbClr val="111111">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96"/>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628" name="Google Shape;1628;p96"/>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74</a:t>
            </a:r>
            <a:endParaRPr sz="1500">
              <a:latin typeface="Bitter"/>
              <a:ea typeface="Bitter"/>
              <a:cs typeface="Bitter"/>
              <a:sym typeface="Bitter"/>
            </a:endParaRPr>
          </a:p>
        </p:txBody>
      </p:sp>
      <p:sp>
        <p:nvSpPr>
          <p:cNvPr id="1629" name="Google Shape;1629;p96"/>
          <p:cNvSpPr txBox="1"/>
          <p:nvPr/>
        </p:nvSpPr>
        <p:spPr>
          <a:xfrm>
            <a:off x="643275" y="2237400"/>
            <a:ext cx="3594000" cy="9666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Se aprecia una inconsistencia en la necesidad que se manifiesta por obtener más herramientas y competencias para el trabajo, y el compromiso con los cursos de capacitación. En general hay poca adherencia y cierta resistencia a las capacitaciones, generalmente en las no presenciales.</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Ante esto, las posibles explicaciones a la falta de compromiso y adherencia recaen en que la calidad de las capacitaciones recibidas no es la adecuada, en cuanto a poca experiencia de relatores, malas condiciones físicas donde se imparten los cursos, la falta de ejercitación con casos aplicados. En definitiva manifiestan que los cursos tienen mucho conocimiento teórico, poca retroalimentación y seguimiento de la instalación de las nuevas herramientas aprendidas.</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Además, se destaca el poco tiempo que se tiene en la residencia, el trabajo en turnos, las contingencias, y los pocos recursos económicos, como elementos que dificultan la asistencia a capacitaciones y cursos de formación.</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630" name="Google Shape;1630;p96"/>
          <p:cNvSpPr/>
          <p:nvPr/>
        </p:nvSpPr>
        <p:spPr>
          <a:xfrm>
            <a:off x="-130425" y="1604675"/>
            <a:ext cx="4549500" cy="4665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96"/>
          <p:cNvSpPr txBox="1"/>
          <p:nvPr/>
        </p:nvSpPr>
        <p:spPr>
          <a:xfrm>
            <a:off x="584174" y="1566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Inconsistencia entre la necesidad de formación manifestada y la adherencia a las capacitaciones</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p:txBody>
      </p:sp>
      <p:sp>
        <p:nvSpPr>
          <p:cNvPr id="1632" name="Google Shape;1632;p96"/>
          <p:cNvSpPr txBox="1"/>
          <p:nvPr/>
        </p:nvSpPr>
        <p:spPr>
          <a:xfrm>
            <a:off x="1284425" y="1119600"/>
            <a:ext cx="9240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414140"/>
                </a:solidFill>
                <a:latin typeface="Bitter"/>
                <a:ea typeface="Bitter"/>
                <a:cs typeface="Bitter"/>
                <a:sym typeface="Bitter"/>
              </a:rPr>
              <a:t>Hallazgo 18:</a:t>
            </a:r>
            <a:endParaRPr sz="1000">
              <a:solidFill>
                <a:srgbClr val="414140"/>
              </a:solidFill>
              <a:latin typeface="Bitter"/>
              <a:ea typeface="Bitter"/>
              <a:cs typeface="Bitter"/>
              <a:sym typeface="Bitter"/>
            </a:endParaRPr>
          </a:p>
        </p:txBody>
      </p:sp>
      <p:sp>
        <p:nvSpPr>
          <p:cNvPr id="1633" name="Google Shape;1633;p96"/>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634" name="Google Shape;1634;p96"/>
          <p:cNvSpPr txBox="1"/>
          <p:nvPr/>
        </p:nvSpPr>
        <p:spPr>
          <a:xfrm>
            <a:off x="1284427" y="953875"/>
            <a:ext cx="2712600" cy="165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000">
                <a:solidFill>
                  <a:srgbClr val="9C1FF2"/>
                </a:solidFill>
                <a:latin typeface="Bitter"/>
                <a:ea typeface="Bitter"/>
                <a:cs typeface="Bitter"/>
                <a:sym typeface="Bitter"/>
              </a:rPr>
              <a:t>Necesidades e instancias de capacitación</a:t>
            </a:r>
            <a:endParaRPr b="1" sz="1000">
              <a:solidFill>
                <a:srgbClr val="9C1FF2"/>
              </a:solidFill>
              <a:latin typeface="Bitter"/>
              <a:ea typeface="Bitter"/>
              <a:cs typeface="Bitter"/>
              <a:sym typeface="Bitter"/>
            </a:endParaRPr>
          </a:p>
        </p:txBody>
      </p:sp>
      <p:sp>
        <p:nvSpPr>
          <p:cNvPr id="1635" name="Google Shape;1635;p96"/>
          <p:cNvSpPr/>
          <p:nvPr/>
        </p:nvSpPr>
        <p:spPr>
          <a:xfrm rot="10800000">
            <a:off x="4839150" y="847650"/>
            <a:ext cx="3008700" cy="9282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96"/>
          <p:cNvSpPr/>
          <p:nvPr/>
        </p:nvSpPr>
        <p:spPr>
          <a:xfrm rot="10800000">
            <a:off x="5066445" y="176421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96"/>
          <p:cNvSpPr txBox="1"/>
          <p:nvPr/>
        </p:nvSpPr>
        <p:spPr>
          <a:xfrm>
            <a:off x="4980875" y="972994"/>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“Se debe tomar bien en cuenta que hay resistencias. Si invito a los ambulatorios se llena, pero a las residencias les cuesta mucho la asistencia, nunca saben si van a llegar las residencias. No podemos exigir que la universidad vaya a Illapel por ejemplo, pero es difícil el traslado de la gente de la residencia a algo central.”</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(Viviana, directora regional,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638" name="Google Shape;1638;p96"/>
          <p:cNvSpPr/>
          <p:nvPr/>
        </p:nvSpPr>
        <p:spPr>
          <a:xfrm rot="10800000">
            <a:off x="4839150" y="3584800"/>
            <a:ext cx="3008700" cy="7692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96"/>
          <p:cNvSpPr/>
          <p:nvPr/>
        </p:nvSpPr>
        <p:spPr>
          <a:xfrm rot="10800000">
            <a:off x="5066445" y="434236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96"/>
          <p:cNvSpPr txBox="1"/>
          <p:nvPr/>
        </p:nvSpPr>
        <p:spPr>
          <a:xfrm>
            <a:off x="4980875" y="2220681"/>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“Ojalá se recoja la experiencia de los centros para construir los aprendizajes, que no terminen siendo tan distantes. Otra frase clásica de escudo es como ‘es que usted no está acá, otra cosa es con guitarra’, entonces ojalá haya un diálogo colaborativo, que permita incorporar los nudos críticos, situar los aprendizajes en la realidad de la residencia y reconocer los recursos que los mismos equipos tienen.” </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(Ricardo y Sonia, funcionarios DR,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pic>
        <p:nvPicPr>
          <p:cNvPr id="1641" name="Google Shape;1641;p96"/>
          <p:cNvPicPr preferRelativeResize="0"/>
          <p:nvPr/>
        </p:nvPicPr>
        <p:blipFill>
          <a:blip r:embed="rId4">
            <a:alphaModFix/>
          </a:blip>
          <a:stretch>
            <a:fillRect/>
          </a:stretch>
        </p:blipFill>
        <p:spPr>
          <a:xfrm>
            <a:off x="758775" y="1013625"/>
            <a:ext cx="328501" cy="328501"/>
          </a:xfrm>
          <a:prstGeom prst="rect">
            <a:avLst/>
          </a:prstGeom>
          <a:noFill/>
          <a:ln>
            <a:noFill/>
          </a:ln>
        </p:spPr>
      </p:pic>
      <p:sp>
        <p:nvSpPr>
          <p:cNvPr id="1642" name="Google Shape;1642;p96"/>
          <p:cNvSpPr txBox="1"/>
          <p:nvPr/>
        </p:nvSpPr>
        <p:spPr>
          <a:xfrm>
            <a:off x="4980875" y="3745020"/>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“las capacitaciones han sido muy generales (...) es clave la intervención en crisis, pero teniendo en cuenta el sistema residencial, que sea práctico y enfocado a lo cotidiano.”</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(Scarlett, trabajadora social, 6 años de experiencia,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643" name="Google Shape;1643;p96"/>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47" name="Shape 1647"/>
        <p:cNvGrpSpPr/>
        <p:nvPr/>
      </p:nvGrpSpPr>
      <p:grpSpPr>
        <a:xfrm>
          <a:off x="0" y="0"/>
          <a:ext cx="0" cy="0"/>
          <a:chOff x="0" y="0"/>
          <a:chExt cx="0" cy="0"/>
        </a:xfrm>
      </p:grpSpPr>
      <p:sp>
        <p:nvSpPr>
          <p:cNvPr id="1648" name="Google Shape;1648;p97"/>
          <p:cNvSpPr/>
          <p:nvPr/>
        </p:nvSpPr>
        <p:spPr>
          <a:xfrm rot="10800000">
            <a:off x="4839150" y="2132675"/>
            <a:ext cx="3008700" cy="10881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97"/>
          <p:cNvSpPr/>
          <p:nvPr/>
        </p:nvSpPr>
        <p:spPr>
          <a:xfrm rot="10800000">
            <a:off x="5066445" y="3209136"/>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97"/>
          <p:cNvSpPr/>
          <p:nvPr/>
        </p:nvSpPr>
        <p:spPr>
          <a:xfrm>
            <a:off x="643275" y="898126"/>
            <a:ext cx="559500" cy="559500"/>
          </a:xfrm>
          <a:prstGeom prst="ellipse">
            <a:avLst/>
          </a:prstGeom>
          <a:solidFill>
            <a:srgbClr val="FFFFFF"/>
          </a:solidFill>
          <a:ln>
            <a:noFill/>
          </a:ln>
          <a:effectLst>
            <a:outerShdw blurRad="57150" rotWithShape="0" algn="bl" dir="5400000" dist="19050">
              <a:srgbClr val="111111">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97"/>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652" name="Google Shape;1652;p97"/>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75</a:t>
            </a:r>
            <a:endParaRPr sz="1500">
              <a:latin typeface="Bitter"/>
              <a:ea typeface="Bitter"/>
              <a:cs typeface="Bitter"/>
              <a:sym typeface="Bitter"/>
            </a:endParaRPr>
          </a:p>
        </p:txBody>
      </p:sp>
      <p:sp>
        <p:nvSpPr>
          <p:cNvPr id="1653" name="Google Shape;1653;p97"/>
          <p:cNvSpPr txBox="1"/>
          <p:nvPr/>
        </p:nvSpPr>
        <p:spPr>
          <a:xfrm>
            <a:off x="643275" y="2237400"/>
            <a:ext cx="3594000" cy="9666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Existe poca o nula evaluación y sistematización de los resultados e impacto de las instancias de formación, tanto en el desempeño de los trabajadores, como en variables de los NNA. Asimismo, se suele observar que las capacitaciones presentan poca transferencia de lo aprendido al puesto de trabajo y una desarticulación temática entre sí, no hay continuidad.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Esto es un problema grave, ya que no permite determinar qué temáticas y/o metodologías de capacitación y formación tienen resultados efectivos para el trabajo en las residencias. </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654" name="Google Shape;1654;p97"/>
          <p:cNvSpPr/>
          <p:nvPr/>
        </p:nvSpPr>
        <p:spPr>
          <a:xfrm>
            <a:off x="-130425" y="1604675"/>
            <a:ext cx="4549500" cy="4665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97"/>
          <p:cNvSpPr txBox="1"/>
          <p:nvPr/>
        </p:nvSpPr>
        <p:spPr>
          <a:xfrm>
            <a:off x="584174" y="1566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Escasa evaluación de resultados e impacto de las capacitaciones impartidas</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p:txBody>
      </p:sp>
      <p:sp>
        <p:nvSpPr>
          <p:cNvPr id="1656" name="Google Shape;1656;p97"/>
          <p:cNvSpPr txBox="1"/>
          <p:nvPr/>
        </p:nvSpPr>
        <p:spPr>
          <a:xfrm>
            <a:off x="1284425" y="1119600"/>
            <a:ext cx="9240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414140"/>
                </a:solidFill>
                <a:latin typeface="Bitter"/>
                <a:ea typeface="Bitter"/>
                <a:cs typeface="Bitter"/>
                <a:sym typeface="Bitter"/>
              </a:rPr>
              <a:t>Hallazgo 19:</a:t>
            </a:r>
            <a:endParaRPr sz="1000">
              <a:solidFill>
                <a:srgbClr val="414140"/>
              </a:solidFill>
              <a:latin typeface="Bitter"/>
              <a:ea typeface="Bitter"/>
              <a:cs typeface="Bitter"/>
              <a:sym typeface="Bitter"/>
            </a:endParaRPr>
          </a:p>
        </p:txBody>
      </p:sp>
      <p:sp>
        <p:nvSpPr>
          <p:cNvPr id="1657" name="Google Shape;1657;p97"/>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658" name="Google Shape;1658;p97"/>
          <p:cNvSpPr txBox="1"/>
          <p:nvPr/>
        </p:nvSpPr>
        <p:spPr>
          <a:xfrm>
            <a:off x="1284427" y="953875"/>
            <a:ext cx="2712600" cy="165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000">
                <a:solidFill>
                  <a:srgbClr val="9C1FF2"/>
                </a:solidFill>
                <a:latin typeface="Bitter"/>
                <a:ea typeface="Bitter"/>
                <a:cs typeface="Bitter"/>
                <a:sym typeface="Bitter"/>
              </a:rPr>
              <a:t>Necesidades e instancias de capacitación</a:t>
            </a:r>
            <a:endParaRPr b="1" sz="1000">
              <a:solidFill>
                <a:srgbClr val="9C1FF2"/>
              </a:solidFill>
              <a:latin typeface="Bitter"/>
              <a:ea typeface="Bitter"/>
              <a:cs typeface="Bitter"/>
              <a:sym typeface="Bitter"/>
            </a:endParaRPr>
          </a:p>
        </p:txBody>
      </p:sp>
      <p:sp>
        <p:nvSpPr>
          <p:cNvPr id="1659" name="Google Shape;1659;p97"/>
          <p:cNvSpPr/>
          <p:nvPr/>
        </p:nvSpPr>
        <p:spPr>
          <a:xfrm rot="10800000">
            <a:off x="4839150" y="1096350"/>
            <a:ext cx="3008700" cy="6795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97"/>
          <p:cNvSpPr/>
          <p:nvPr/>
        </p:nvSpPr>
        <p:spPr>
          <a:xfrm rot="10800000">
            <a:off x="5066445" y="176421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97"/>
          <p:cNvSpPr txBox="1"/>
          <p:nvPr/>
        </p:nvSpPr>
        <p:spPr>
          <a:xfrm>
            <a:off x="4980875" y="1201594"/>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“Transversalidad del acompañamiento, desarrollo de la capacidad, desde que se entra hasta que se va, de la mano del colaborador, que se acompañe, que se mida, y que sea participativo”</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(Maricel, encargada de capacitación OCA,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662" name="Google Shape;1662;p97"/>
          <p:cNvSpPr/>
          <p:nvPr/>
        </p:nvSpPr>
        <p:spPr>
          <a:xfrm rot="10800000">
            <a:off x="4839150" y="3649600"/>
            <a:ext cx="3008700" cy="4758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97"/>
          <p:cNvSpPr/>
          <p:nvPr/>
        </p:nvSpPr>
        <p:spPr>
          <a:xfrm rot="10800000">
            <a:off x="5066445" y="4113761"/>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97"/>
          <p:cNvSpPr txBox="1"/>
          <p:nvPr/>
        </p:nvSpPr>
        <p:spPr>
          <a:xfrm>
            <a:off x="4980875" y="2220681"/>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“Para que estas capacitaciones puedan tener resultados, es más que la capacitación, se requiere de un acompañamiento permanente, no basta con cursos aislados. Eso a través de capacitaciones, de proyectos donde nos implique trabajar directamente con los equipos, relevar buenas prácticas, desarrollar algunas experiencias que nos permitan evaluar y hacer seguimiento.”</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(Loreto, directora regional,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pic>
        <p:nvPicPr>
          <p:cNvPr id="1665" name="Google Shape;1665;p97"/>
          <p:cNvPicPr preferRelativeResize="0"/>
          <p:nvPr/>
        </p:nvPicPr>
        <p:blipFill>
          <a:blip r:embed="rId4">
            <a:alphaModFix/>
          </a:blip>
          <a:stretch>
            <a:fillRect/>
          </a:stretch>
        </p:blipFill>
        <p:spPr>
          <a:xfrm>
            <a:off x="758775" y="1013625"/>
            <a:ext cx="328501" cy="328501"/>
          </a:xfrm>
          <a:prstGeom prst="rect">
            <a:avLst/>
          </a:prstGeom>
          <a:noFill/>
          <a:ln>
            <a:noFill/>
          </a:ln>
        </p:spPr>
      </p:pic>
      <p:sp>
        <p:nvSpPr>
          <p:cNvPr id="1666" name="Google Shape;1666;p97"/>
          <p:cNvSpPr txBox="1"/>
          <p:nvPr/>
        </p:nvSpPr>
        <p:spPr>
          <a:xfrm>
            <a:off x="4980875" y="3745020"/>
            <a:ext cx="2712600" cy="391200"/>
          </a:xfrm>
          <a:prstGeom prst="rect">
            <a:avLst/>
          </a:prstGeom>
          <a:noFill/>
          <a:ln>
            <a:noFill/>
          </a:ln>
        </p:spPr>
        <p:txBody>
          <a:bodyPr anchorCtr="0" anchor="t" bIns="0" lIns="0" spcFirstLastPara="1" rIns="0" wrap="square" tIns="26550">
            <a:noAutofit/>
          </a:bodyPr>
          <a:lstStyle/>
          <a:p>
            <a:pPr indent="0" lvl="0" marL="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“Incorporar evaluación, si no se evalúa será un curso más.” </a:t>
            </a:r>
            <a:endParaRPr b="1" sz="6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(Valentina, directora regional, más de 6 años de experiencia, 2020)</a:t>
            </a:r>
            <a:endParaRPr sz="5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667" name="Google Shape;1667;p97"/>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71" name="Shape 1671"/>
        <p:cNvGrpSpPr/>
        <p:nvPr/>
      </p:nvGrpSpPr>
      <p:grpSpPr>
        <a:xfrm>
          <a:off x="0" y="0"/>
          <a:ext cx="0" cy="0"/>
          <a:chOff x="0" y="0"/>
          <a:chExt cx="0" cy="0"/>
        </a:xfrm>
      </p:grpSpPr>
      <p:sp>
        <p:nvSpPr>
          <p:cNvPr id="1672" name="Google Shape;1672;p98"/>
          <p:cNvSpPr/>
          <p:nvPr/>
        </p:nvSpPr>
        <p:spPr>
          <a:xfrm>
            <a:off x="643275" y="898126"/>
            <a:ext cx="559500" cy="559500"/>
          </a:xfrm>
          <a:prstGeom prst="ellipse">
            <a:avLst/>
          </a:prstGeom>
          <a:solidFill>
            <a:srgbClr val="FFFFFF"/>
          </a:solidFill>
          <a:ln>
            <a:noFill/>
          </a:ln>
          <a:effectLst>
            <a:outerShdw blurRad="57150" rotWithShape="0" algn="bl" dir="5400000" dist="19050">
              <a:srgbClr val="111111">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98"/>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674" name="Google Shape;1674;p98"/>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76</a:t>
            </a:r>
            <a:endParaRPr sz="1500">
              <a:latin typeface="Bitter"/>
              <a:ea typeface="Bitter"/>
              <a:cs typeface="Bitter"/>
              <a:sym typeface="Bitter"/>
            </a:endParaRPr>
          </a:p>
        </p:txBody>
      </p:sp>
      <p:sp>
        <p:nvSpPr>
          <p:cNvPr id="1675" name="Google Shape;1675;p98"/>
          <p:cNvSpPr txBox="1"/>
          <p:nvPr/>
        </p:nvSpPr>
        <p:spPr>
          <a:xfrm>
            <a:off x="643275" y="2456800"/>
            <a:ext cx="3619800" cy="6558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Con los procesos de formación y capacitación se abren posibilidades de crecimiento y desarrollo de carrera, lo que los trabajadores/as manifiestan podría ser un componente de retención para ellos/as.</a:t>
            </a:r>
            <a:endParaRPr sz="800">
              <a:solidFill>
                <a:srgbClr val="41414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676" name="Google Shape;1676;p98"/>
          <p:cNvSpPr/>
          <p:nvPr/>
        </p:nvSpPr>
        <p:spPr>
          <a:xfrm>
            <a:off x="-130425" y="1604675"/>
            <a:ext cx="4549500" cy="736500"/>
          </a:xfrm>
          <a:prstGeom prst="rect">
            <a:avLst/>
          </a:prstGeom>
          <a:solidFill>
            <a:srgbClr val="4FC9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98"/>
          <p:cNvSpPr txBox="1"/>
          <p:nvPr/>
        </p:nvSpPr>
        <p:spPr>
          <a:xfrm>
            <a:off x="584174" y="1566475"/>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Posibilidad de crecimiento profesional puede constituirse como un elemento de retención para los/as trabajadores/as</a:t>
            </a:r>
            <a:endParaRPr b="1" sz="1200">
              <a:solidFill>
                <a:srgbClr val="FFFFFF"/>
              </a:solidFill>
              <a:latin typeface="Bitter"/>
              <a:ea typeface="Bitter"/>
              <a:cs typeface="Bitter"/>
              <a:sym typeface="Bitter"/>
            </a:endParaRPr>
          </a:p>
        </p:txBody>
      </p:sp>
      <p:sp>
        <p:nvSpPr>
          <p:cNvPr id="1678" name="Google Shape;1678;p98"/>
          <p:cNvSpPr txBox="1"/>
          <p:nvPr/>
        </p:nvSpPr>
        <p:spPr>
          <a:xfrm>
            <a:off x="1284425" y="1118875"/>
            <a:ext cx="10350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414140"/>
                </a:solidFill>
                <a:latin typeface="Bitter"/>
                <a:ea typeface="Bitter"/>
                <a:cs typeface="Bitter"/>
                <a:sym typeface="Bitter"/>
              </a:rPr>
              <a:t>Hallazgo 19:</a:t>
            </a:r>
            <a:endParaRPr sz="1000">
              <a:solidFill>
                <a:srgbClr val="414140"/>
              </a:solidFill>
              <a:latin typeface="Bitter"/>
              <a:ea typeface="Bitter"/>
              <a:cs typeface="Bitter"/>
              <a:sym typeface="Bitter"/>
            </a:endParaRPr>
          </a:p>
        </p:txBody>
      </p:sp>
      <p:sp>
        <p:nvSpPr>
          <p:cNvPr id="1679" name="Google Shape;1679;p98"/>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680" name="Google Shape;1680;p98"/>
          <p:cNvSpPr/>
          <p:nvPr/>
        </p:nvSpPr>
        <p:spPr>
          <a:xfrm rot="10800000">
            <a:off x="727575" y="3216050"/>
            <a:ext cx="3691500" cy="7743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98"/>
          <p:cNvSpPr/>
          <p:nvPr/>
        </p:nvSpPr>
        <p:spPr>
          <a:xfrm rot="10800000">
            <a:off x="948533" y="3970725"/>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98"/>
          <p:cNvSpPr txBox="1"/>
          <p:nvPr/>
        </p:nvSpPr>
        <p:spPr>
          <a:xfrm>
            <a:off x="897150" y="3290351"/>
            <a:ext cx="33084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“Importancia que tienen ellos [el equipo] en el desarrollo de los niños. Como estrategia para retenerlos, relevar el rol. Esto es lo primero que se tiene que hacer, dentro de las primeras acciones que tiene que abordar el sistema [de formación]. Es parte de cómo voy a vender esta capacitación.”</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(Marta, directora regional, 2020)</a:t>
            </a:r>
            <a:endParaRPr sz="5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683" name="Google Shape;1683;p98"/>
          <p:cNvSpPr/>
          <p:nvPr/>
        </p:nvSpPr>
        <p:spPr>
          <a:xfrm rot="10800000">
            <a:off x="4845600" y="2674650"/>
            <a:ext cx="1468200" cy="9420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98"/>
          <p:cNvSpPr/>
          <p:nvPr/>
        </p:nvSpPr>
        <p:spPr>
          <a:xfrm rot="10800000">
            <a:off x="5066461" y="3616646"/>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98"/>
          <p:cNvSpPr txBox="1"/>
          <p:nvPr/>
        </p:nvSpPr>
        <p:spPr>
          <a:xfrm>
            <a:off x="4967850" y="2744171"/>
            <a:ext cx="1223700" cy="8643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“Dado el escenario actual este sistema [de formación] debe contribuir a generar retención de los equipos, y bajar los niveles de rotación.”</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(Focus 1, instituciones de capacitación, 2020)</a:t>
            </a:r>
            <a:endParaRPr sz="5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686" name="Google Shape;1686;p98"/>
          <p:cNvSpPr/>
          <p:nvPr/>
        </p:nvSpPr>
        <p:spPr>
          <a:xfrm rot="10800000">
            <a:off x="6454425" y="2661750"/>
            <a:ext cx="1468200" cy="9549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98"/>
          <p:cNvSpPr/>
          <p:nvPr/>
        </p:nvSpPr>
        <p:spPr>
          <a:xfrm rot="10800000">
            <a:off x="6710375" y="3616646"/>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98"/>
          <p:cNvSpPr txBox="1"/>
          <p:nvPr/>
        </p:nvSpPr>
        <p:spPr>
          <a:xfrm>
            <a:off x="6576675" y="2750043"/>
            <a:ext cx="1223700" cy="8643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"Que todas sean certificadas, que sume al curriculum, que es una cosa atractiva. Es distinto a lo que hacemos, que no se puede certificar.”</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(Pedro, director regional, 2020)</a:t>
            </a:r>
            <a:endParaRPr sz="5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689" name="Google Shape;1689;p98"/>
          <p:cNvSpPr/>
          <p:nvPr/>
        </p:nvSpPr>
        <p:spPr>
          <a:xfrm rot="10800000">
            <a:off x="4845350" y="1631748"/>
            <a:ext cx="3085200" cy="6558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98"/>
          <p:cNvSpPr/>
          <p:nvPr/>
        </p:nvSpPr>
        <p:spPr>
          <a:xfrm rot="10800000">
            <a:off x="5066458" y="2267923"/>
            <a:ext cx="264000" cy="1494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98"/>
          <p:cNvSpPr txBox="1"/>
          <p:nvPr/>
        </p:nvSpPr>
        <p:spPr>
          <a:xfrm>
            <a:off x="4987200" y="1700315"/>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600">
                <a:solidFill>
                  <a:srgbClr val="414140"/>
                </a:solidFill>
                <a:latin typeface="Montserrat"/>
                <a:ea typeface="Montserrat"/>
                <a:cs typeface="Montserrat"/>
                <a:sym typeface="Montserrat"/>
              </a:rPr>
              <a:t>“(...) se valoran más las certificadas, más allá de las capacitaciones que hacen en el centro. Ellos no ganan mucho, tienen cuarto medio, entonces la certificación es importante para el curriculum”</a:t>
            </a:r>
            <a:endParaRPr b="1"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500">
                <a:solidFill>
                  <a:srgbClr val="414140"/>
                </a:solidFill>
                <a:latin typeface="Montserrat"/>
                <a:ea typeface="Montserrat"/>
                <a:cs typeface="Montserrat"/>
                <a:sym typeface="Montserrat"/>
              </a:rPr>
              <a:t>(Scarlett, trabajadora social, 6 años de experiencia, 2020)</a:t>
            </a:r>
            <a:endParaRPr sz="5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600">
              <a:solidFill>
                <a:srgbClr val="414140"/>
              </a:solidFill>
              <a:latin typeface="Montserrat"/>
              <a:ea typeface="Montserrat"/>
              <a:cs typeface="Montserrat"/>
              <a:sym typeface="Montserrat"/>
            </a:endParaRPr>
          </a:p>
        </p:txBody>
      </p:sp>
      <p:sp>
        <p:nvSpPr>
          <p:cNvPr id="1692" name="Google Shape;1692;p98"/>
          <p:cNvSpPr txBox="1"/>
          <p:nvPr/>
        </p:nvSpPr>
        <p:spPr>
          <a:xfrm>
            <a:off x="1284427" y="953875"/>
            <a:ext cx="2712600" cy="1650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000">
                <a:solidFill>
                  <a:srgbClr val="9C1FF2"/>
                </a:solidFill>
                <a:latin typeface="Bitter"/>
                <a:ea typeface="Bitter"/>
                <a:cs typeface="Bitter"/>
                <a:sym typeface="Bitter"/>
              </a:rPr>
              <a:t>Necesidades e instancias de capacitación</a:t>
            </a:r>
            <a:endParaRPr b="1" sz="1000">
              <a:solidFill>
                <a:srgbClr val="9C1FF2"/>
              </a:solidFill>
              <a:latin typeface="Bitter"/>
              <a:ea typeface="Bitter"/>
              <a:cs typeface="Bitter"/>
              <a:sym typeface="Bitter"/>
            </a:endParaRPr>
          </a:p>
        </p:txBody>
      </p:sp>
      <p:pic>
        <p:nvPicPr>
          <p:cNvPr id="1693" name="Google Shape;1693;p98"/>
          <p:cNvPicPr preferRelativeResize="0"/>
          <p:nvPr/>
        </p:nvPicPr>
        <p:blipFill>
          <a:blip r:embed="rId4">
            <a:alphaModFix/>
          </a:blip>
          <a:stretch>
            <a:fillRect/>
          </a:stretch>
        </p:blipFill>
        <p:spPr>
          <a:xfrm>
            <a:off x="758775" y="1013625"/>
            <a:ext cx="328501" cy="328501"/>
          </a:xfrm>
          <a:prstGeom prst="rect">
            <a:avLst/>
          </a:prstGeom>
          <a:noFill/>
          <a:ln>
            <a:noFill/>
          </a:ln>
        </p:spPr>
      </p:pic>
      <p:sp>
        <p:nvSpPr>
          <p:cNvPr id="1694" name="Google Shape;1694;p98"/>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4.3.2 Trabajadores de las residencias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98" name="Shape 1698"/>
        <p:cNvGrpSpPr/>
        <p:nvPr/>
      </p:nvGrpSpPr>
      <p:grpSpPr>
        <a:xfrm>
          <a:off x="0" y="0"/>
          <a:ext cx="0" cy="0"/>
          <a:chOff x="0" y="0"/>
          <a:chExt cx="0" cy="0"/>
        </a:xfrm>
      </p:grpSpPr>
      <p:pic>
        <p:nvPicPr>
          <p:cNvPr id="1699" name="Google Shape;1699;p99"/>
          <p:cNvPicPr preferRelativeResize="0"/>
          <p:nvPr/>
        </p:nvPicPr>
        <p:blipFill rotWithShape="1">
          <a:blip r:embed="rId3">
            <a:alphaModFix/>
          </a:blip>
          <a:srcRect b="2642" l="27627" r="26310" t="2633"/>
          <a:stretch/>
        </p:blipFill>
        <p:spPr>
          <a:xfrm>
            <a:off x="404375" y="620975"/>
            <a:ext cx="3701100" cy="3946800"/>
          </a:xfrm>
          <a:prstGeom prst="rect">
            <a:avLst/>
          </a:prstGeom>
          <a:noFill/>
          <a:ln>
            <a:noFill/>
          </a:ln>
        </p:spPr>
      </p:pic>
      <p:sp>
        <p:nvSpPr>
          <p:cNvPr id="1700" name="Google Shape;1700;p99"/>
          <p:cNvSpPr/>
          <p:nvPr/>
        </p:nvSpPr>
        <p:spPr>
          <a:xfrm>
            <a:off x="8777289" y="295851"/>
            <a:ext cx="66000" cy="660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701" name="Google Shape;1701;p99"/>
          <p:cNvSpPr txBox="1"/>
          <p:nvPr/>
        </p:nvSpPr>
        <p:spPr>
          <a:xfrm>
            <a:off x="4369650" y="1382150"/>
            <a:ext cx="3365700" cy="417300"/>
          </a:xfrm>
          <a:prstGeom prst="rect">
            <a:avLst/>
          </a:prstGeom>
          <a:noFill/>
          <a:ln>
            <a:noFill/>
          </a:ln>
        </p:spPr>
        <p:txBody>
          <a:bodyPr anchorCtr="0" anchor="t" bIns="0" lIns="0" spcFirstLastPara="1" rIns="0" wrap="square" tIns="5775">
            <a:noAutofit/>
          </a:bodyPr>
          <a:lstStyle/>
          <a:p>
            <a:pPr indent="0" lvl="0" marL="0" rtl="0" algn="l">
              <a:lnSpc>
                <a:spcPct val="115000"/>
              </a:lnSpc>
              <a:spcBef>
                <a:spcPts val="100"/>
              </a:spcBef>
              <a:spcAft>
                <a:spcPts val="0"/>
              </a:spcAft>
              <a:buNone/>
            </a:pPr>
            <a:r>
              <a:rPr b="1" lang="es" sz="3000">
                <a:solidFill>
                  <a:srgbClr val="055CF2"/>
                </a:solidFill>
                <a:latin typeface="Bitter"/>
                <a:ea typeface="Bitter"/>
                <a:cs typeface="Bitter"/>
                <a:sym typeface="Bitter"/>
              </a:rPr>
              <a:t>4.4.</a:t>
            </a:r>
            <a:endParaRPr b="1" sz="3000">
              <a:solidFill>
                <a:srgbClr val="055CF2"/>
              </a:solidFill>
              <a:latin typeface="Bitter"/>
              <a:ea typeface="Bitter"/>
              <a:cs typeface="Bitter"/>
              <a:sym typeface="Bitter"/>
            </a:endParaRPr>
          </a:p>
          <a:p>
            <a:pPr indent="0" lvl="0" marL="0" rtl="0" algn="l">
              <a:lnSpc>
                <a:spcPct val="115000"/>
              </a:lnSpc>
              <a:spcBef>
                <a:spcPts val="100"/>
              </a:spcBef>
              <a:spcAft>
                <a:spcPts val="0"/>
              </a:spcAft>
              <a:buClr>
                <a:schemeClr val="dk1"/>
              </a:buClr>
              <a:buFont typeface="Arial"/>
              <a:buNone/>
            </a:pPr>
            <a:r>
              <a:rPr b="1" lang="es" sz="3000">
                <a:solidFill>
                  <a:srgbClr val="055CF2"/>
                </a:solidFill>
                <a:latin typeface="Bitter"/>
                <a:ea typeface="Bitter"/>
                <a:cs typeface="Bitter"/>
                <a:sym typeface="Bitter"/>
              </a:rPr>
              <a:t>Niños, niñas</a:t>
            </a:r>
            <a:endParaRPr b="1" sz="3000">
              <a:solidFill>
                <a:srgbClr val="055CF2"/>
              </a:solidFill>
              <a:latin typeface="Bitter"/>
              <a:ea typeface="Bitter"/>
              <a:cs typeface="Bitter"/>
              <a:sym typeface="Bitter"/>
            </a:endParaRPr>
          </a:p>
          <a:p>
            <a:pPr indent="0" lvl="0" marL="0" rtl="0" algn="l">
              <a:lnSpc>
                <a:spcPct val="115000"/>
              </a:lnSpc>
              <a:spcBef>
                <a:spcPts val="100"/>
              </a:spcBef>
              <a:spcAft>
                <a:spcPts val="0"/>
              </a:spcAft>
              <a:buClr>
                <a:schemeClr val="dk1"/>
              </a:buClr>
              <a:buFont typeface="Arial"/>
              <a:buNone/>
            </a:pPr>
            <a:r>
              <a:rPr b="1" lang="es" sz="3000">
                <a:solidFill>
                  <a:srgbClr val="055CF2"/>
                </a:solidFill>
                <a:latin typeface="Bitter"/>
                <a:ea typeface="Bitter"/>
                <a:cs typeface="Bitter"/>
                <a:sym typeface="Bitter"/>
              </a:rPr>
              <a:t>y adolescentes</a:t>
            </a:r>
            <a:endParaRPr b="1" sz="3000">
              <a:solidFill>
                <a:srgbClr val="055CF2"/>
              </a:solidFill>
              <a:latin typeface="Bitter"/>
              <a:ea typeface="Bitter"/>
              <a:cs typeface="Bitter"/>
              <a:sym typeface="Bitter"/>
            </a:endParaRPr>
          </a:p>
          <a:p>
            <a:pPr indent="0" lvl="0" marL="0" marR="0" rtl="0" algn="l">
              <a:lnSpc>
                <a:spcPct val="100000"/>
              </a:lnSpc>
              <a:spcBef>
                <a:spcPts val="0"/>
              </a:spcBef>
              <a:spcAft>
                <a:spcPts val="0"/>
              </a:spcAft>
              <a:buNone/>
            </a:pPr>
            <a:r>
              <a:t/>
            </a:r>
            <a:endParaRPr i="1" sz="3000">
              <a:solidFill>
                <a:srgbClr val="055CF2"/>
              </a:solidFill>
              <a:latin typeface="Bitter"/>
              <a:ea typeface="Bitter"/>
              <a:cs typeface="Bitter"/>
              <a:sym typeface="Bitter"/>
            </a:endParaRPr>
          </a:p>
        </p:txBody>
      </p:sp>
      <p:sp>
        <p:nvSpPr>
          <p:cNvPr id="1702" name="Google Shape;1702;p99"/>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77</a:t>
            </a:r>
            <a:endParaRPr sz="1500">
              <a:latin typeface="Bitter"/>
              <a:ea typeface="Bitter"/>
              <a:cs typeface="Bitter"/>
              <a:sym typeface="Bitter"/>
            </a:endParaRPr>
          </a:p>
        </p:txBody>
      </p:sp>
      <p:sp>
        <p:nvSpPr>
          <p:cNvPr id="1703" name="Google Shape;1703;p99"/>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704" name="Google Shape;1704;p99"/>
          <p:cNvSpPr/>
          <p:nvPr/>
        </p:nvSpPr>
        <p:spPr>
          <a:xfrm>
            <a:off x="3743325" y="1016876"/>
            <a:ext cx="857818" cy="0"/>
          </a:xfrm>
          <a:custGeom>
            <a:rect b="b" l="l" r="r" t="t"/>
            <a:pathLst>
              <a:path extrusionOk="0" h="120000" w="1885315">
                <a:moveTo>
                  <a:pt x="0" y="0"/>
                </a:moveTo>
                <a:lnTo>
                  <a:pt x="1884759" y="0"/>
                </a:lnTo>
              </a:path>
            </a:pathLst>
          </a:custGeom>
          <a:noFill/>
          <a:ln cap="flat" cmpd="sng" w="83750">
            <a:solidFill>
              <a:srgbClr val="4FC9A3"/>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705" name="Google Shape;1705;p99"/>
          <p:cNvSpPr txBox="1"/>
          <p:nvPr/>
        </p:nvSpPr>
        <p:spPr>
          <a:xfrm>
            <a:off x="4369650" y="3180475"/>
            <a:ext cx="3365700" cy="8124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lang="es" sz="1000">
                <a:solidFill>
                  <a:srgbClr val="888888"/>
                </a:solidFill>
                <a:latin typeface="Bitter"/>
                <a:ea typeface="Bitter"/>
                <a:cs typeface="Bitter"/>
                <a:sym typeface="Bitter"/>
              </a:rPr>
              <a:t>En esta sección se detallan los hallazgos encontrados en el nivel de los/as trabajadores/as a partir del levantamiento de información, junto con los antecedentes que los ponen en contexto y ayudan a entenderlos. </a:t>
            </a:r>
            <a:endParaRPr sz="1000">
              <a:solidFill>
                <a:srgbClr val="888888"/>
              </a:solidFill>
              <a:latin typeface="Bitter"/>
              <a:ea typeface="Bitter"/>
              <a:cs typeface="Bitter"/>
              <a:sym typeface="Bitter"/>
            </a:endParaRPr>
          </a:p>
        </p:txBody>
      </p:sp>
      <p:sp>
        <p:nvSpPr>
          <p:cNvPr id="1706" name="Google Shape;1706;p99"/>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Resultados de la investigación:</a:t>
            </a:r>
            <a:endParaRPr b="1" i="1" sz="1200">
              <a:solidFill>
                <a:srgbClr val="055CF2"/>
              </a:solidFill>
              <a:latin typeface="Bitter"/>
              <a:ea typeface="Bitter"/>
              <a:cs typeface="Bitter"/>
              <a:sym typeface="Bitte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2EA9FF"/>
        </a:solidFill>
      </p:bgPr>
    </p:bg>
    <p:spTree>
      <p:nvGrpSpPr>
        <p:cNvPr id="1710" name="Shape 1710"/>
        <p:cNvGrpSpPr/>
        <p:nvPr/>
      </p:nvGrpSpPr>
      <p:grpSpPr>
        <a:xfrm>
          <a:off x="0" y="0"/>
          <a:ext cx="0" cy="0"/>
          <a:chOff x="0" y="0"/>
          <a:chExt cx="0" cy="0"/>
        </a:xfrm>
      </p:grpSpPr>
      <p:sp>
        <p:nvSpPr>
          <p:cNvPr id="1711" name="Google Shape;1711;p100"/>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FFFFFF"/>
                </a:solidFill>
                <a:latin typeface="Bitter"/>
                <a:ea typeface="Bitter"/>
                <a:cs typeface="Bitter"/>
                <a:sym typeface="Bitter"/>
              </a:rPr>
              <a:t>Resultados de la investigación:</a:t>
            </a:r>
            <a:endParaRPr b="1" i="1" sz="1200">
              <a:solidFill>
                <a:srgbClr val="FFFFFF"/>
              </a:solidFill>
              <a:latin typeface="Bitter"/>
              <a:ea typeface="Bitter"/>
              <a:cs typeface="Bitter"/>
              <a:sym typeface="Bitter"/>
            </a:endParaRPr>
          </a:p>
        </p:txBody>
      </p:sp>
      <p:sp>
        <p:nvSpPr>
          <p:cNvPr id="1712" name="Google Shape;1712;p100"/>
          <p:cNvSpPr txBox="1"/>
          <p:nvPr/>
        </p:nvSpPr>
        <p:spPr>
          <a:xfrm>
            <a:off x="8601499" y="4577325"/>
            <a:ext cx="2706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20A66"/>
                </a:solidFill>
                <a:latin typeface="Bitter"/>
                <a:ea typeface="Bitter"/>
                <a:cs typeface="Bitter"/>
                <a:sym typeface="Bitter"/>
              </a:rPr>
              <a:t>78</a:t>
            </a:r>
            <a:endParaRPr sz="1500">
              <a:solidFill>
                <a:srgbClr val="F20A66"/>
              </a:solidFill>
              <a:latin typeface="Bitter"/>
              <a:ea typeface="Bitter"/>
              <a:cs typeface="Bitter"/>
              <a:sym typeface="Bitter"/>
            </a:endParaRPr>
          </a:p>
        </p:txBody>
      </p:sp>
      <p:sp>
        <p:nvSpPr>
          <p:cNvPr id="1713" name="Google Shape;1713;p100"/>
          <p:cNvSpPr/>
          <p:nvPr/>
        </p:nvSpPr>
        <p:spPr>
          <a:xfrm>
            <a:off x="8761375" y="254600"/>
            <a:ext cx="57300" cy="57300"/>
          </a:xfrm>
          <a:prstGeom prst="ellipse">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100"/>
          <p:cNvSpPr/>
          <p:nvPr/>
        </p:nvSpPr>
        <p:spPr>
          <a:xfrm>
            <a:off x="-634800" y="1047400"/>
            <a:ext cx="3753300" cy="3753300"/>
          </a:xfrm>
          <a:prstGeom prst="ellipse">
            <a:avLst/>
          </a:prstGeom>
          <a:solidFill>
            <a:srgbClr val="2EA9FF"/>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100"/>
          <p:cNvSpPr/>
          <p:nvPr/>
        </p:nvSpPr>
        <p:spPr>
          <a:xfrm>
            <a:off x="-214923" y="1467277"/>
            <a:ext cx="2913600" cy="2913600"/>
          </a:xfrm>
          <a:prstGeom prst="ellipse">
            <a:avLst/>
          </a:prstGeom>
          <a:solidFill>
            <a:srgbClr val="2EA9FF"/>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100"/>
          <p:cNvSpPr/>
          <p:nvPr/>
        </p:nvSpPr>
        <p:spPr>
          <a:xfrm>
            <a:off x="243187" y="1925415"/>
            <a:ext cx="1997400" cy="1997400"/>
          </a:xfrm>
          <a:prstGeom prst="ellipse">
            <a:avLst/>
          </a:prstGeom>
          <a:solidFill>
            <a:srgbClr val="2EA9FF"/>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100"/>
          <p:cNvSpPr/>
          <p:nvPr/>
        </p:nvSpPr>
        <p:spPr>
          <a:xfrm>
            <a:off x="765670" y="2447870"/>
            <a:ext cx="952500" cy="952500"/>
          </a:xfrm>
          <a:prstGeom prst="ellipse">
            <a:avLst/>
          </a:prstGeom>
          <a:solidFill>
            <a:srgbClr val="202F66"/>
          </a:solidFill>
          <a:ln cap="flat" cmpd="sng" w="28575">
            <a:solidFill>
              <a:srgbClr val="202F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100"/>
          <p:cNvSpPr txBox="1"/>
          <p:nvPr/>
        </p:nvSpPr>
        <p:spPr>
          <a:xfrm>
            <a:off x="4071425" y="2203475"/>
            <a:ext cx="3753300" cy="8124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lang="es" sz="1000">
                <a:solidFill>
                  <a:srgbClr val="FFFFFF"/>
                </a:solidFill>
                <a:latin typeface="Bitter"/>
                <a:ea typeface="Bitter"/>
                <a:cs typeface="Bitter"/>
                <a:sym typeface="Bitter"/>
              </a:rPr>
              <a:t>Referido a las características de niños, niñas y adolescentes en su paso por las residencias, considerando sus percepciones y opiniones acerca de sus emociones, comportamiento, relación con los/as trabajadores y servicios prestados por la residencia y red de la misma.</a:t>
            </a:r>
            <a:endParaRPr sz="1000">
              <a:solidFill>
                <a:srgbClr val="FFFFFF"/>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000">
              <a:solidFill>
                <a:srgbClr val="FFFFFF"/>
              </a:solidFill>
              <a:latin typeface="Bitter"/>
              <a:ea typeface="Bitter"/>
              <a:cs typeface="Bitter"/>
              <a:sym typeface="Bitter"/>
            </a:endParaRPr>
          </a:p>
          <a:p>
            <a:pPr indent="0" lvl="0" marL="0" marR="0" rtl="0" algn="l">
              <a:lnSpc>
                <a:spcPct val="115000"/>
              </a:lnSpc>
              <a:spcBef>
                <a:spcPts val="100"/>
              </a:spcBef>
              <a:spcAft>
                <a:spcPts val="0"/>
              </a:spcAft>
              <a:buNone/>
            </a:pPr>
            <a:r>
              <a:rPr lang="es" sz="1000">
                <a:solidFill>
                  <a:srgbClr val="FFFFFF"/>
                </a:solidFill>
                <a:latin typeface="Bitter"/>
                <a:ea typeface="Bitter"/>
                <a:cs typeface="Bitter"/>
                <a:sym typeface="Bitter"/>
              </a:rPr>
              <a:t>En este nivel se observa, desde la perspectiva de los NNA, aspectos relevantes para ellos en cuanto a su experiencia viviendo en una residencia de protección, y cómo esto repercute en su vida adulta.</a:t>
            </a:r>
            <a:endParaRPr sz="1000">
              <a:solidFill>
                <a:srgbClr val="FFFFFF"/>
              </a:solidFill>
              <a:latin typeface="Bitter"/>
              <a:ea typeface="Bitter"/>
              <a:cs typeface="Bitter"/>
              <a:sym typeface="Bitter"/>
            </a:endParaRPr>
          </a:p>
          <a:p>
            <a:pPr indent="0" lvl="0" marL="0" marR="0" rtl="0" algn="l">
              <a:lnSpc>
                <a:spcPct val="115000"/>
              </a:lnSpc>
              <a:spcBef>
                <a:spcPts val="100"/>
              </a:spcBef>
              <a:spcAft>
                <a:spcPts val="0"/>
              </a:spcAft>
              <a:buNone/>
            </a:pPr>
            <a:r>
              <a:t/>
            </a:r>
            <a:endParaRPr sz="1000">
              <a:solidFill>
                <a:srgbClr val="FFFFFF"/>
              </a:solidFill>
              <a:latin typeface="Bitter"/>
              <a:ea typeface="Bitter"/>
              <a:cs typeface="Bitter"/>
              <a:sym typeface="Bitter"/>
            </a:endParaRPr>
          </a:p>
        </p:txBody>
      </p:sp>
      <p:cxnSp>
        <p:nvCxnSpPr>
          <p:cNvPr id="1719" name="Google Shape;1719;p100"/>
          <p:cNvCxnSpPr/>
          <p:nvPr/>
        </p:nvCxnSpPr>
        <p:spPr>
          <a:xfrm>
            <a:off x="1504475" y="2921350"/>
            <a:ext cx="2331000" cy="0"/>
          </a:xfrm>
          <a:prstGeom prst="straightConnector1">
            <a:avLst/>
          </a:prstGeom>
          <a:noFill/>
          <a:ln cap="flat" cmpd="sng" w="19050">
            <a:solidFill>
              <a:srgbClr val="055CF2"/>
            </a:solidFill>
            <a:prstDash val="solid"/>
            <a:round/>
            <a:headEnd len="med" w="med" type="none"/>
            <a:tailEnd len="med" w="med" type="oval"/>
          </a:ln>
        </p:spPr>
      </p:cxnSp>
      <p:sp>
        <p:nvSpPr>
          <p:cNvPr id="1720" name="Google Shape;1720;p100"/>
          <p:cNvSpPr txBox="1"/>
          <p:nvPr/>
        </p:nvSpPr>
        <p:spPr>
          <a:xfrm>
            <a:off x="4071425" y="1963366"/>
            <a:ext cx="2712600" cy="190800"/>
          </a:xfrm>
          <a:prstGeom prst="rect">
            <a:avLst/>
          </a:prstGeom>
          <a:noFill/>
          <a:ln>
            <a:noFill/>
          </a:ln>
        </p:spPr>
        <p:txBody>
          <a:bodyPr anchorCtr="0" anchor="ctr" bIns="0" lIns="0" spcFirstLastPara="1" rIns="0" wrap="square" tIns="26550">
            <a:noAutofit/>
          </a:bodyPr>
          <a:lstStyle/>
          <a:p>
            <a:pPr indent="0" lvl="0" marL="0" marR="0" rtl="0" algn="l">
              <a:lnSpc>
                <a:spcPct val="115000"/>
              </a:lnSpc>
              <a:spcBef>
                <a:spcPts val="100"/>
              </a:spcBef>
              <a:spcAft>
                <a:spcPts val="0"/>
              </a:spcAft>
              <a:buNone/>
            </a:pPr>
            <a:r>
              <a:rPr b="1" lang="es" sz="1500">
                <a:solidFill>
                  <a:srgbClr val="2EA9FF"/>
                </a:solidFill>
                <a:latin typeface="Bitter"/>
                <a:ea typeface="Bitter"/>
                <a:cs typeface="Bitter"/>
                <a:sym typeface="Bitter"/>
              </a:rPr>
              <a:t>Niños, niñas y adolescentes</a:t>
            </a:r>
            <a:endParaRPr b="1" sz="1500">
              <a:solidFill>
                <a:srgbClr val="2EA9FF"/>
              </a:solidFill>
              <a:latin typeface="Bitter"/>
              <a:ea typeface="Bitter"/>
              <a:cs typeface="Bitter"/>
              <a:sym typeface="Bitter"/>
            </a:endParaRPr>
          </a:p>
          <a:p>
            <a:pPr indent="0" lvl="0" marL="0" marR="0" rtl="0" algn="l">
              <a:lnSpc>
                <a:spcPct val="115000"/>
              </a:lnSpc>
              <a:spcBef>
                <a:spcPts val="100"/>
              </a:spcBef>
              <a:spcAft>
                <a:spcPts val="0"/>
              </a:spcAft>
              <a:buNone/>
            </a:pPr>
            <a:r>
              <a:t/>
            </a:r>
            <a:endParaRPr b="1" sz="1500">
              <a:solidFill>
                <a:srgbClr val="F20A66"/>
              </a:solidFill>
              <a:latin typeface="Bitter"/>
              <a:ea typeface="Bitter"/>
              <a:cs typeface="Bitter"/>
              <a:sym typeface="Bitter"/>
            </a:endParaRPr>
          </a:p>
        </p:txBody>
      </p:sp>
      <p:sp>
        <p:nvSpPr>
          <p:cNvPr id="1721" name="Google Shape;1721;p100"/>
          <p:cNvSpPr txBox="1"/>
          <p:nvPr/>
        </p:nvSpPr>
        <p:spPr>
          <a:xfrm>
            <a:off x="4071425" y="1963375"/>
            <a:ext cx="3042300" cy="190800"/>
          </a:xfrm>
          <a:prstGeom prst="rect">
            <a:avLst/>
          </a:prstGeom>
          <a:noFill/>
          <a:ln>
            <a:noFill/>
          </a:ln>
        </p:spPr>
        <p:txBody>
          <a:bodyPr anchorCtr="0" anchor="ctr" bIns="0" lIns="0" spcFirstLastPara="1" rIns="0" wrap="square" tIns="26550">
            <a:noAutofit/>
          </a:bodyPr>
          <a:lstStyle/>
          <a:p>
            <a:pPr indent="0" lvl="0" marL="0" marR="0" rtl="0" algn="l">
              <a:lnSpc>
                <a:spcPct val="115000"/>
              </a:lnSpc>
              <a:spcBef>
                <a:spcPts val="100"/>
              </a:spcBef>
              <a:spcAft>
                <a:spcPts val="0"/>
              </a:spcAft>
              <a:buNone/>
            </a:pPr>
            <a:r>
              <a:rPr b="1" lang="es" sz="1500">
                <a:solidFill>
                  <a:srgbClr val="055CF2"/>
                </a:solidFill>
                <a:latin typeface="Bitter"/>
                <a:ea typeface="Bitter"/>
                <a:cs typeface="Bitter"/>
                <a:sym typeface="Bitter"/>
              </a:rPr>
              <a:t>Niños, niñas y adolescentes</a:t>
            </a:r>
            <a:endParaRPr b="1" sz="1500">
              <a:solidFill>
                <a:srgbClr val="2E86FF"/>
              </a:solidFill>
              <a:latin typeface="Bitter"/>
              <a:ea typeface="Bitter"/>
              <a:cs typeface="Bitter"/>
              <a:sym typeface="Bitter"/>
            </a:endParaRPr>
          </a:p>
        </p:txBody>
      </p:sp>
      <p:sp>
        <p:nvSpPr>
          <p:cNvPr id="1722" name="Google Shape;1722;p100"/>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FFFFFF"/>
                </a:solidFill>
                <a:latin typeface="Montserrat Light"/>
                <a:ea typeface="Montserrat Light"/>
                <a:cs typeface="Montserrat Light"/>
                <a:sym typeface="Montserrat Light"/>
              </a:rPr>
              <a:t>Informe de resultados  Fase Diagnóstico</a:t>
            </a:r>
            <a:endParaRPr sz="700">
              <a:solidFill>
                <a:srgbClr val="FFFFFF"/>
              </a:solidFill>
              <a:latin typeface="Montserrat Light"/>
              <a:ea typeface="Montserrat Light"/>
              <a:cs typeface="Montserrat Light"/>
              <a:sym typeface="Montserrat Light"/>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26" name="Shape 1726"/>
        <p:cNvGrpSpPr/>
        <p:nvPr/>
      </p:nvGrpSpPr>
      <p:grpSpPr>
        <a:xfrm>
          <a:off x="0" y="0"/>
          <a:ext cx="0" cy="0"/>
          <a:chOff x="0" y="0"/>
          <a:chExt cx="0" cy="0"/>
        </a:xfrm>
      </p:grpSpPr>
      <p:sp>
        <p:nvSpPr>
          <p:cNvPr id="1727" name="Google Shape;1727;p101"/>
          <p:cNvSpPr txBox="1"/>
          <p:nvPr/>
        </p:nvSpPr>
        <p:spPr>
          <a:xfrm>
            <a:off x="958607" y="2538305"/>
            <a:ext cx="2880000" cy="5892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900">
                <a:solidFill>
                  <a:srgbClr val="055CF2"/>
                </a:solidFill>
                <a:latin typeface="Montserrat"/>
                <a:ea typeface="Montserrat"/>
                <a:cs typeface="Montserrat"/>
                <a:sym typeface="Montserrat"/>
              </a:rPr>
              <a:t>Niños, niñas y adolescentes están en el sistema residencial</a:t>
            </a:r>
            <a:endParaRPr b="1" sz="900">
              <a:solidFill>
                <a:srgbClr val="055CF2"/>
              </a:solidFill>
              <a:latin typeface="Montserrat"/>
              <a:ea typeface="Montserrat"/>
              <a:cs typeface="Montserrat"/>
              <a:sym typeface="Montserrat"/>
            </a:endParaRPr>
          </a:p>
          <a:p>
            <a:pPr indent="0" lvl="0" marL="0" rtl="0" algn="ctr">
              <a:spcBef>
                <a:spcPts val="0"/>
              </a:spcBef>
              <a:spcAft>
                <a:spcPts val="0"/>
              </a:spcAft>
              <a:buNone/>
            </a:pPr>
            <a:r>
              <a:rPr lang="es" sz="800">
                <a:solidFill>
                  <a:srgbClr val="414140"/>
                </a:solidFill>
                <a:latin typeface="Montserrat"/>
                <a:ea typeface="Montserrat"/>
                <a:cs typeface="Montserrat"/>
                <a:sym typeface="Montserrat"/>
              </a:rPr>
              <a:t>(Mayo 2019)</a:t>
            </a:r>
            <a:endParaRPr sz="800">
              <a:solidFill>
                <a:srgbClr val="414140"/>
              </a:solidFill>
              <a:latin typeface="Montserrat"/>
              <a:ea typeface="Montserrat"/>
              <a:cs typeface="Montserrat"/>
              <a:sym typeface="Montserrat"/>
            </a:endParaRPr>
          </a:p>
        </p:txBody>
      </p:sp>
      <p:sp>
        <p:nvSpPr>
          <p:cNvPr id="1728" name="Google Shape;1728;p101"/>
          <p:cNvSpPr txBox="1"/>
          <p:nvPr/>
        </p:nvSpPr>
        <p:spPr>
          <a:xfrm>
            <a:off x="1787507" y="2199296"/>
            <a:ext cx="1222200" cy="4515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2600">
                <a:solidFill>
                  <a:srgbClr val="2EA9FF"/>
                </a:solidFill>
                <a:latin typeface="Bitter"/>
                <a:ea typeface="Bitter"/>
                <a:cs typeface="Bitter"/>
                <a:sym typeface="Bitter"/>
              </a:rPr>
              <a:t>6.297</a:t>
            </a:r>
            <a:endParaRPr b="1" sz="2600">
              <a:solidFill>
                <a:srgbClr val="2EA9FF"/>
              </a:solidFill>
              <a:latin typeface="Bitter"/>
              <a:ea typeface="Bitter"/>
              <a:cs typeface="Bitter"/>
              <a:sym typeface="Bitter"/>
            </a:endParaRPr>
          </a:p>
        </p:txBody>
      </p:sp>
      <p:sp>
        <p:nvSpPr>
          <p:cNvPr id="1729" name="Google Shape;1729;p101"/>
          <p:cNvSpPr txBox="1"/>
          <p:nvPr/>
        </p:nvSpPr>
        <p:spPr>
          <a:xfrm>
            <a:off x="6279988" y="1272626"/>
            <a:ext cx="2047500" cy="1318800"/>
          </a:xfrm>
          <a:prstGeom prst="rect">
            <a:avLst/>
          </a:prstGeom>
          <a:noFill/>
          <a:ln>
            <a:noFill/>
          </a:ln>
        </p:spPr>
        <p:txBody>
          <a:bodyPr anchorCtr="0" anchor="t" bIns="75575" lIns="75575" spcFirstLastPara="1" rIns="75575" wrap="square" tIns="75575">
            <a:noAutofit/>
          </a:bodyPr>
          <a:lstStyle/>
          <a:p>
            <a:pPr indent="0" lvl="0" marL="0" rtl="0" algn="l">
              <a:lnSpc>
                <a:spcPct val="150000"/>
              </a:lnSpc>
              <a:spcBef>
                <a:spcPts val="0"/>
              </a:spcBef>
              <a:spcAft>
                <a:spcPts val="0"/>
              </a:spcAft>
              <a:buNone/>
            </a:pPr>
            <a:r>
              <a:rPr lang="es" sz="900">
                <a:solidFill>
                  <a:srgbClr val="414140"/>
                </a:solidFill>
                <a:latin typeface="Montserrat"/>
                <a:ea typeface="Montserrat"/>
                <a:cs typeface="Montserrat"/>
                <a:sym typeface="Montserrat"/>
              </a:rPr>
              <a:t>Región Metropolitana</a:t>
            </a:r>
            <a:endParaRPr sz="900">
              <a:solidFill>
                <a:srgbClr val="414140"/>
              </a:solidFill>
              <a:latin typeface="Montserrat"/>
              <a:ea typeface="Montserrat"/>
              <a:cs typeface="Montserrat"/>
              <a:sym typeface="Montserrat"/>
            </a:endParaRPr>
          </a:p>
          <a:p>
            <a:pPr indent="0" lvl="0" marL="0" rtl="0" algn="l">
              <a:lnSpc>
                <a:spcPct val="150000"/>
              </a:lnSpc>
              <a:spcBef>
                <a:spcPts val="0"/>
              </a:spcBef>
              <a:spcAft>
                <a:spcPts val="0"/>
              </a:spcAft>
              <a:buNone/>
            </a:pPr>
            <a:r>
              <a:rPr lang="es" sz="900">
                <a:solidFill>
                  <a:srgbClr val="414140"/>
                </a:solidFill>
                <a:latin typeface="Montserrat"/>
                <a:ea typeface="Montserrat"/>
                <a:cs typeface="Montserrat"/>
                <a:sym typeface="Montserrat"/>
              </a:rPr>
              <a:t>Región del Bío-Bío</a:t>
            </a:r>
            <a:endParaRPr sz="900">
              <a:solidFill>
                <a:srgbClr val="414140"/>
              </a:solidFill>
              <a:latin typeface="Montserrat"/>
              <a:ea typeface="Montserrat"/>
              <a:cs typeface="Montserrat"/>
              <a:sym typeface="Montserrat"/>
            </a:endParaRPr>
          </a:p>
          <a:p>
            <a:pPr indent="0" lvl="0" marL="0" rtl="0" algn="l">
              <a:lnSpc>
                <a:spcPct val="150000"/>
              </a:lnSpc>
              <a:spcBef>
                <a:spcPts val="0"/>
              </a:spcBef>
              <a:spcAft>
                <a:spcPts val="0"/>
              </a:spcAft>
              <a:buNone/>
            </a:pPr>
            <a:r>
              <a:rPr lang="es" sz="900">
                <a:solidFill>
                  <a:srgbClr val="414140"/>
                </a:solidFill>
                <a:latin typeface="Montserrat"/>
                <a:ea typeface="Montserrat"/>
                <a:cs typeface="Montserrat"/>
                <a:sym typeface="Montserrat"/>
              </a:rPr>
              <a:t>Región de Valparaíso</a:t>
            </a:r>
            <a:endParaRPr sz="900">
              <a:solidFill>
                <a:srgbClr val="414140"/>
              </a:solidFill>
              <a:latin typeface="Montserrat"/>
              <a:ea typeface="Montserrat"/>
              <a:cs typeface="Montserrat"/>
              <a:sym typeface="Montserrat"/>
            </a:endParaRPr>
          </a:p>
          <a:p>
            <a:pPr indent="0" lvl="0" marL="0" rtl="0" algn="l">
              <a:lnSpc>
                <a:spcPct val="150000"/>
              </a:lnSpc>
              <a:spcBef>
                <a:spcPts val="0"/>
              </a:spcBef>
              <a:spcAft>
                <a:spcPts val="0"/>
              </a:spcAft>
              <a:buNone/>
            </a:pPr>
            <a:r>
              <a:rPr lang="es" sz="900">
                <a:solidFill>
                  <a:srgbClr val="414140"/>
                </a:solidFill>
                <a:latin typeface="Montserrat"/>
                <a:ea typeface="Montserrat"/>
                <a:cs typeface="Montserrat"/>
                <a:sym typeface="Montserrat"/>
              </a:rPr>
              <a:t>Región del Maule</a:t>
            </a:r>
            <a:endParaRPr sz="900">
              <a:solidFill>
                <a:srgbClr val="414140"/>
              </a:solidFill>
              <a:latin typeface="Montserrat"/>
              <a:ea typeface="Montserrat"/>
              <a:cs typeface="Montserrat"/>
              <a:sym typeface="Montserrat"/>
            </a:endParaRPr>
          </a:p>
          <a:p>
            <a:pPr indent="0" lvl="0" marL="0" rtl="0" algn="l">
              <a:lnSpc>
                <a:spcPct val="150000"/>
              </a:lnSpc>
              <a:spcBef>
                <a:spcPts val="0"/>
              </a:spcBef>
              <a:spcAft>
                <a:spcPts val="0"/>
              </a:spcAft>
              <a:buNone/>
            </a:pPr>
            <a:r>
              <a:rPr lang="es" sz="900">
                <a:solidFill>
                  <a:srgbClr val="414140"/>
                </a:solidFill>
                <a:latin typeface="Montserrat"/>
                <a:ea typeface="Montserrat"/>
                <a:cs typeface="Montserrat"/>
                <a:sym typeface="Montserrat"/>
              </a:rPr>
              <a:t>Región de Los Lagos</a:t>
            </a:r>
            <a:endParaRPr sz="900">
              <a:solidFill>
                <a:srgbClr val="414140"/>
              </a:solidFill>
              <a:latin typeface="Montserrat"/>
              <a:ea typeface="Montserrat"/>
              <a:cs typeface="Montserrat"/>
              <a:sym typeface="Montserrat"/>
            </a:endParaRPr>
          </a:p>
          <a:p>
            <a:pPr indent="0" lvl="0" marL="0" rtl="0" algn="l">
              <a:lnSpc>
                <a:spcPct val="150000"/>
              </a:lnSpc>
              <a:spcBef>
                <a:spcPts val="0"/>
              </a:spcBef>
              <a:spcAft>
                <a:spcPts val="0"/>
              </a:spcAft>
              <a:buNone/>
            </a:pPr>
            <a:r>
              <a:rPr lang="es" sz="900">
                <a:solidFill>
                  <a:srgbClr val="414140"/>
                </a:solidFill>
                <a:latin typeface="Montserrat"/>
                <a:ea typeface="Montserrat"/>
                <a:cs typeface="Montserrat"/>
                <a:sym typeface="Montserrat"/>
              </a:rPr>
              <a:t>Región de la Araucanía </a:t>
            </a:r>
            <a:endParaRPr sz="900">
              <a:solidFill>
                <a:srgbClr val="414140"/>
              </a:solidFill>
              <a:latin typeface="Montserrat"/>
              <a:ea typeface="Montserrat"/>
              <a:cs typeface="Montserrat"/>
              <a:sym typeface="Montserrat"/>
            </a:endParaRPr>
          </a:p>
        </p:txBody>
      </p:sp>
      <p:sp>
        <p:nvSpPr>
          <p:cNvPr id="1730" name="Google Shape;1730;p101"/>
          <p:cNvSpPr txBox="1"/>
          <p:nvPr/>
        </p:nvSpPr>
        <p:spPr>
          <a:xfrm>
            <a:off x="4490227" y="1254209"/>
            <a:ext cx="1083600" cy="13188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055CF2"/>
                </a:solidFill>
                <a:latin typeface="Bitter"/>
                <a:ea typeface="Bitter"/>
                <a:cs typeface="Bitter"/>
                <a:sym typeface="Bitter"/>
              </a:rPr>
              <a:t>30%</a:t>
            </a:r>
            <a:endParaRPr b="1" sz="1200">
              <a:solidFill>
                <a:srgbClr val="055CF2"/>
              </a:solidFill>
              <a:latin typeface="Bitter"/>
              <a:ea typeface="Bitter"/>
              <a:cs typeface="Bitter"/>
              <a:sym typeface="Bitter"/>
            </a:endParaRPr>
          </a:p>
          <a:p>
            <a:pPr indent="0" lvl="0" marL="0" rtl="0" algn="l">
              <a:lnSpc>
                <a:spcPct val="115000"/>
              </a:lnSpc>
              <a:spcBef>
                <a:spcPts val="0"/>
              </a:spcBef>
              <a:spcAft>
                <a:spcPts val="0"/>
              </a:spcAft>
              <a:buNone/>
            </a:pPr>
            <a:r>
              <a:rPr b="1" lang="es" sz="1200">
                <a:solidFill>
                  <a:srgbClr val="055CF2"/>
                </a:solidFill>
                <a:latin typeface="Bitter"/>
                <a:ea typeface="Bitter"/>
                <a:cs typeface="Bitter"/>
                <a:sym typeface="Bitter"/>
              </a:rPr>
              <a:t>13,7%</a:t>
            </a:r>
            <a:endParaRPr b="1" sz="1200">
              <a:solidFill>
                <a:srgbClr val="055CF2"/>
              </a:solidFill>
              <a:latin typeface="Bitter"/>
              <a:ea typeface="Bitter"/>
              <a:cs typeface="Bitter"/>
              <a:sym typeface="Bitter"/>
            </a:endParaRPr>
          </a:p>
          <a:p>
            <a:pPr indent="0" lvl="0" marL="0" rtl="0" algn="l">
              <a:lnSpc>
                <a:spcPct val="115000"/>
              </a:lnSpc>
              <a:spcBef>
                <a:spcPts val="0"/>
              </a:spcBef>
              <a:spcAft>
                <a:spcPts val="0"/>
              </a:spcAft>
              <a:buNone/>
            </a:pPr>
            <a:r>
              <a:rPr b="1" lang="es" sz="1200">
                <a:solidFill>
                  <a:srgbClr val="055CF2"/>
                </a:solidFill>
                <a:latin typeface="Bitter"/>
                <a:ea typeface="Bitter"/>
                <a:cs typeface="Bitter"/>
                <a:sym typeface="Bitter"/>
              </a:rPr>
              <a:t>13,4%</a:t>
            </a:r>
            <a:endParaRPr b="1" sz="1200">
              <a:solidFill>
                <a:srgbClr val="055CF2"/>
              </a:solidFill>
              <a:latin typeface="Bitter"/>
              <a:ea typeface="Bitter"/>
              <a:cs typeface="Bitter"/>
              <a:sym typeface="Bitter"/>
            </a:endParaRPr>
          </a:p>
          <a:p>
            <a:pPr indent="0" lvl="0" marL="0" rtl="0" algn="l">
              <a:lnSpc>
                <a:spcPct val="115000"/>
              </a:lnSpc>
              <a:spcBef>
                <a:spcPts val="0"/>
              </a:spcBef>
              <a:spcAft>
                <a:spcPts val="0"/>
              </a:spcAft>
              <a:buNone/>
            </a:pPr>
            <a:r>
              <a:rPr b="1" lang="es" sz="1200">
                <a:solidFill>
                  <a:srgbClr val="055CF2"/>
                </a:solidFill>
                <a:latin typeface="Bitter"/>
                <a:ea typeface="Bitter"/>
                <a:cs typeface="Bitter"/>
                <a:sym typeface="Bitter"/>
              </a:rPr>
              <a:t>9,5%</a:t>
            </a:r>
            <a:endParaRPr b="1" sz="1200">
              <a:solidFill>
                <a:srgbClr val="055CF2"/>
              </a:solidFill>
              <a:latin typeface="Bitter"/>
              <a:ea typeface="Bitter"/>
              <a:cs typeface="Bitter"/>
              <a:sym typeface="Bitter"/>
            </a:endParaRPr>
          </a:p>
          <a:p>
            <a:pPr indent="0" lvl="0" marL="0" rtl="0" algn="l">
              <a:lnSpc>
                <a:spcPct val="115000"/>
              </a:lnSpc>
              <a:spcBef>
                <a:spcPts val="0"/>
              </a:spcBef>
              <a:spcAft>
                <a:spcPts val="0"/>
              </a:spcAft>
              <a:buNone/>
            </a:pPr>
            <a:r>
              <a:rPr b="1" lang="es" sz="1200">
                <a:solidFill>
                  <a:srgbClr val="055CF2"/>
                </a:solidFill>
                <a:latin typeface="Bitter"/>
                <a:ea typeface="Bitter"/>
                <a:cs typeface="Bitter"/>
                <a:sym typeface="Bitter"/>
              </a:rPr>
              <a:t>6,4%</a:t>
            </a:r>
            <a:endParaRPr b="1" sz="1200">
              <a:solidFill>
                <a:srgbClr val="055CF2"/>
              </a:solidFill>
              <a:latin typeface="Bitter"/>
              <a:ea typeface="Bitter"/>
              <a:cs typeface="Bitter"/>
              <a:sym typeface="Bitter"/>
            </a:endParaRPr>
          </a:p>
          <a:p>
            <a:pPr indent="0" lvl="0" marL="0" rtl="0" algn="l">
              <a:lnSpc>
                <a:spcPct val="115000"/>
              </a:lnSpc>
              <a:spcBef>
                <a:spcPts val="0"/>
              </a:spcBef>
              <a:spcAft>
                <a:spcPts val="0"/>
              </a:spcAft>
              <a:buNone/>
            </a:pPr>
            <a:r>
              <a:rPr b="1" lang="es" sz="1200">
                <a:solidFill>
                  <a:srgbClr val="055CF2"/>
                </a:solidFill>
                <a:latin typeface="Bitter"/>
                <a:ea typeface="Bitter"/>
                <a:cs typeface="Bitter"/>
                <a:sym typeface="Bitter"/>
              </a:rPr>
              <a:t>6,3%</a:t>
            </a:r>
            <a:endParaRPr b="1" sz="1200">
              <a:solidFill>
                <a:srgbClr val="055CF2"/>
              </a:solidFill>
              <a:latin typeface="Bitter"/>
              <a:ea typeface="Bitter"/>
              <a:cs typeface="Bitter"/>
              <a:sym typeface="Bitter"/>
            </a:endParaRPr>
          </a:p>
        </p:txBody>
      </p:sp>
      <p:sp>
        <p:nvSpPr>
          <p:cNvPr id="1731" name="Google Shape;1731;p101"/>
          <p:cNvSpPr txBox="1"/>
          <p:nvPr/>
        </p:nvSpPr>
        <p:spPr>
          <a:xfrm>
            <a:off x="4448213" y="936177"/>
            <a:ext cx="3381000" cy="353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000">
                <a:solidFill>
                  <a:srgbClr val="2EA9FF"/>
                </a:solidFill>
                <a:latin typeface="Bitter"/>
                <a:ea typeface="Bitter"/>
                <a:cs typeface="Bitter"/>
                <a:sym typeface="Bitter"/>
              </a:rPr>
              <a:t>Las regiones con mayor % de NNA en residencias son:</a:t>
            </a:r>
            <a:endParaRPr sz="100">
              <a:solidFill>
                <a:srgbClr val="2EA9FF"/>
              </a:solidFill>
              <a:latin typeface="Bitter"/>
              <a:ea typeface="Bitter"/>
              <a:cs typeface="Bitter"/>
              <a:sym typeface="Bitter"/>
            </a:endParaRPr>
          </a:p>
        </p:txBody>
      </p:sp>
      <p:cxnSp>
        <p:nvCxnSpPr>
          <p:cNvPr id="1732" name="Google Shape;1732;p101"/>
          <p:cNvCxnSpPr/>
          <p:nvPr/>
        </p:nvCxnSpPr>
        <p:spPr>
          <a:xfrm>
            <a:off x="5065193" y="1403627"/>
            <a:ext cx="1164300" cy="0"/>
          </a:xfrm>
          <a:prstGeom prst="straightConnector1">
            <a:avLst/>
          </a:prstGeom>
          <a:noFill/>
          <a:ln cap="flat" cmpd="sng" w="9525">
            <a:solidFill>
              <a:srgbClr val="055CF2"/>
            </a:solidFill>
            <a:prstDash val="solid"/>
            <a:round/>
            <a:headEnd len="med" w="med" type="none"/>
            <a:tailEnd len="med" w="med" type="oval"/>
          </a:ln>
        </p:spPr>
      </p:cxnSp>
      <p:cxnSp>
        <p:nvCxnSpPr>
          <p:cNvPr id="1733" name="Google Shape;1733;p101"/>
          <p:cNvCxnSpPr/>
          <p:nvPr/>
        </p:nvCxnSpPr>
        <p:spPr>
          <a:xfrm>
            <a:off x="5065193" y="1617447"/>
            <a:ext cx="1164300" cy="0"/>
          </a:xfrm>
          <a:prstGeom prst="straightConnector1">
            <a:avLst/>
          </a:prstGeom>
          <a:noFill/>
          <a:ln cap="flat" cmpd="sng" w="9525">
            <a:solidFill>
              <a:srgbClr val="055CF2"/>
            </a:solidFill>
            <a:prstDash val="solid"/>
            <a:round/>
            <a:headEnd len="med" w="med" type="none"/>
            <a:tailEnd len="med" w="med" type="oval"/>
          </a:ln>
        </p:spPr>
      </p:cxnSp>
      <p:cxnSp>
        <p:nvCxnSpPr>
          <p:cNvPr id="1734" name="Google Shape;1734;p101"/>
          <p:cNvCxnSpPr/>
          <p:nvPr/>
        </p:nvCxnSpPr>
        <p:spPr>
          <a:xfrm>
            <a:off x="5065193" y="1831267"/>
            <a:ext cx="1164300" cy="0"/>
          </a:xfrm>
          <a:prstGeom prst="straightConnector1">
            <a:avLst/>
          </a:prstGeom>
          <a:noFill/>
          <a:ln cap="flat" cmpd="sng" w="9525">
            <a:solidFill>
              <a:srgbClr val="055CF2"/>
            </a:solidFill>
            <a:prstDash val="solid"/>
            <a:round/>
            <a:headEnd len="med" w="med" type="none"/>
            <a:tailEnd len="med" w="med" type="oval"/>
          </a:ln>
        </p:spPr>
      </p:cxnSp>
      <p:cxnSp>
        <p:nvCxnSpPr>
          <p:cNvPr id="1735" name="Google Shape;1735;p101"/>
          <p:cNvCxnSpPr/>
          <p:nvPr/>
        </p:nvCxnSpPr>
        <p:spPr>
          <a:xfrm>
            <a:off x="5065193" y="2045087"/>
            <a:ext cx="1164300" cy="0"/>
          </a:xfrm>
          <a:prstGeom prst="straightConnector1">
            <a:avLst/>
          </a:prstGeom>
          <a:noFill/>
          <a:ln cap="flat" cmpd="sng" w="9525">
            <a:solidFill>
              <a:srgbClr val="055CF2"/>
            </a:solidFill>
            <a:prstDash val="solid"/>
            <a:round/>
            <a:headEnd len="med" w="med" type="none"/>
            <a:tailEnd len="med" w="med" type="oval"/>
          </a:ln>
        </p:spPr>
      </p:cxnSp>
      <p:cxnSp>
        <p:nvCxnSpPr>
          <p:cNvPr id="1736" name="Google Shape;1736;p101"/>
          <p:cNvCxnSpPr/>
          <p:nvPr/>
        </p:nvCxnSpPr>
        <p:spPr>
          <a:xfrm>
            <a:off x="5065193" y="2258907"/>
            <a:ext cx="1164300" cy="0"/>
          </a:xfrm>
          <a:prstGeom prst="straightConnector1">
            <a:avLst/>
          </a:prstGeom>
          <a:noFill/>
          <a:ln cap="flat" cmpd="sng" w="9525">
            <a:solidFill>
              <a:srgbClr val="055CF2"/>
            </a:solidFill>
            <a:prstDash val="solid"/>
            <a:round/>
            <a:headEnd len="med" w="med" type="none"/>
            <a:tailEnd len="med" w="med" type="oval"/>
          </a:ln>
        </p:spPr>
      </p:cxnSp>
      <p:cxnSp>
        <p:nvCxnSpPr>
          <p:cNvPr id="1737" name="Google Shape;1737;p101"/>
          <p:cNvCxnSpPr/>
          <p:nvPr/>
        </p:nvCxnSpPr>
        <p:spPr>
          <a:xfrm>
            <a:off x="5065193" y="2472727"/>
            <a:ext cx="1164300" cy="0"/>
          </a:xfrm>
          <a:prstGeom prst="straightConnector1">
            <a:avLst/>
          </a:prstGeom>
          <a:noFill/>
          <a:ln cap="flat" cmpd="sng" w="9525">
            <a:solidFill>
              <a:srgbClr val="055CF2"/>
            </a:solidFill>
            <a:prstDash val="solid"/>
            <a:round/>
            <a:headEnd len="med" w="med" type="none"/>
            <a:tailEnd len="med" w="med" type="oval"/>
          </a:ln>
        </p:spPr>
      </p:cxnSp>
      <p:sp>
        <p:nvSpPr>
          <p:cNvPr id="1738" name="Google Shape;1738;p101"/>
          <p:cNvSpPr txBox="1"/>
          <p:nvPr/>
        </p:nvSpPr>
        <p:spPr>
          <a:xfrm>
            <a:off x="6022050" y="3342792"/>
            <a:ext cx="1435800" cy="2061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Etnia y nacionalidad</a:t>
            </a:r>
            <a:endParaRPr sz="800">
              <a:solidFill>
                <a:srgbClr val="414140"/>
              </a:solidFill>
              <a:latin typeface="Montserrat"/>
              <a:ea typeface="Montserrat"/>
              <a:cs typeface="Montserrat"/>
              <a:sym typeface="Montserrat"/>
            </a:endParaRPr>
          </a:p>
        </p:txBody>
      </p:sp>
      <p:sp>
        <p:nvSpPr>
          <p:cNvPr id="1739" name="Google Shape;1739;p101"/>
          <p:cNvSpPr/>
          <p:nvPr/>
        </p:nvSpPr>
        <p:spPr>
          <a:xfrm>
            <a:off x="1104107" y="1300907"/>
            <a:ext cx="2589000" cy="739500"/>
          </a:xfrm>
          <a:prstGeom prst="rect">
            <a:avLst/>
          </a:prstGeom>
          <a:solidFill>
            <a:srgbClr val="2EA9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3300">
                <a:solidFill>
                  <a:srgbClr val="FFFFFF"/>
                </a:solidFill>
                <a:latin typeface="Bitter"/>
                <a:ea typeface="Bitter"/>
                <a:cs typeface="Bitter"/>
                <a:sym typeface="Bitter"/>
              </a:rPr>
              <a:t>4.259.155</a:t>
            </a:r>
            <a:endParaRPr b="1" sz="3300">
              <a:solidFill>
                <a:srgbClr val="FFFFFF"/>
              </a:solidFill>
              <a:latin typeface="Bitter"/>
              <a:ea typeface="Bitter"/>
              <a:cs typeface="Bitter"/>
              <a:sym typeface="Bitter"/>
            </a:endParaRPr>
          </a:p>
          <a:p>
            <a:pPr indent="0" lvl="0" marL="0" rtl="0" algn="ctr">
              <a:lnSpc>
                <a:spcPct val="115000"/>
              </a:lnSpc>
              <a:spcBef>
                <a:spcPts val="0"/>
              </a:spcBef>
              <a:spcAft>
                <a:spcPts val="0"/>
              </a:spcAft>
              <a:buNone/>
            </a:pPr>
            <a:r>
              <a:rPr b="1" lang="es" sz="700">
                <a:solidFill>
                  <a:srgbClr val="FFFFFF"/>
                </a:solidFill>
                <a:latin typeface="Montserrat"/>
                <a:ea typeface="Montserrat"/>
                <a:cs typeface="Montserrat"/>
                <a:sym typeface="Montserrat"/>
              </a:rPr>
              <a:t>24,2% de la población total</a:t>
            </a:r>
            <a:r>
              <a:rPr b="1" lang="es" sz="900">
                <a:solidFill>
                  <a:srgbClr val="FFFFFF"/>
                </a:solidFill>
                <a:latin typeface="Montserrat"/>
                <a:ea typeface="Montserrat"/>
                <a:cs typeface="Montserrat"/>
                <a:sym typeface="Montserrat"/>
              </a:rPr>
              <a:t> </a:t>
            </a:r>
            <a:r>
              <a:rPr lang="es" sz="700">
                <a:solidFill>
                  <a:srgbClr val="FFFFFF"/>
                </a:solidFill>
                <a:latin typeface="Montserrat"/>
                <a:ea typeface="Montserrat"/>
                <a:cs typeface="Montserrat"/>
                <a:sym typeface="Montserrat"/>
              </a:rPr>
              <a:t>(CENSO 2017)</a:t>
            </a:r>
            <a:endParaRPr sz="900">
              <a:solidFill>
                <a:srgbClr val="FFFFFF"/>
              </a:solidFill>
            </a:endParaRPr>
          </a:p>
        </p:txBody>
      </p:sp>
      <p:sp>
        <p:nvSpPr>
          <p:cNvPr id="1740" name="Google Shape;1740;p101"/>
          <p:cNvSpPr txBox="1"/>
          <p:nvPr/>
        </p:nvSpPr>
        <p:spPr>
          <a:xfrm>
            <a:off x="3821117" y="3505631"/>
            <a:ext cx="924900" cy="42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2900">
                <a:solidFill>
                  <a:srgbClr val="2EA9FF"/>
                </a:solidFill>
                <a:latin typeface="Bitter"/>
                <a:ea typeface="Bitter"/>
                <a:cs typeface="Bitter"/>
                <a:sym typeface="Bitter"/>
              </a:rPr>
              <a:t>36%</a:t>
            </a:r>
            <a:endParaRPr b="1" sz="900">
              <a:solidFill>
                <a:srgbClr val="2EA9FF"/>
              </a:solidFill>
              <a:latin typeface="Bitter"/>
              <a:ea typeface="Bitter"/>
              <a:cs typeface="Bitter"/>
              <a:sym typeface="Bitter"/>
            </a:endParaRPr>
          </a:p>
        </p:txBody>
      </p:sp>
      <p:sp>
        <p:nvSpPr>
          <p:cNvPr id="1741" name="Google Shape;1741;p101"/>
          <p:cNvSpPr txBox="1"/>
          <p:nvPr/>
        </p:nvSpPr>
        <p:spPr>
          <a:xfrm>
            <a:off x="3680620" y="3342792"/>
            <a:ext cx="1056000" cy="1554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Edad</a:t>
            </a:r>
            <a:endParaRPr b="1" sz="800">
              <a:solidFill>
                <a:srgbClr val="414140"/>
              </a:solidFill>
              <a:latin typeface="Montserrat"/>
              <a:ea typeface="Montserrat"/>
              <a:cs typeface="Montserrat"/>
              <a:sym typeface="Montserrat"/>
            </a:endParaRPr>
          </a:p>
        </p:txBody>
      </p:sp>
      <p:sp>
        <p:nvSpPr>
          <p:cNvPr id="1742" name="Google Shape;1742;p101"/>
          <p:cNvSpPr txBox="1"/>
          <p:nvPr/>
        </p:nvSpPr>
        <p:spPr>
          <a:xfrm>
            <a:off x="3565538" y="4098390"/>
            <a:ext cx="1435800" cy="3807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es" sz="800">
                <a:solidFill>
                  <a:srgbClr val="414140"/>
                </a:solidFill>
                <a:latin typeface="Montserrat"/>
                <a:ea typeface="Montserrat"/>
                <a:cs typeface="Montserrat"/>
                <a:sym typeface="Montserrat"/>
              </a:rPr>
              <a:t>Luego le siguen los tramos de 6 a 12 años y luego de 0 a 5 años.</a:t>
            </a:r>
            <a:endParaRPr sz="800">
              <a:solidFill>
                <a:srgbClr val="414140"/>
              </a:solidFill>
              <a:latin typeface="Montserrat"/>
              <a:ea typeface="Montserrat"/>
              <a:cs typeface="Montserrat"/>
              <a:sym typeface="Montserrat"/>
            </a:endParaRPr>
          </a:p>
        </p:txBody>
      </p:sp>
      <p:sp>
        <p:nvSpPr>
          <p:cNvPr id="1743" name="Google Shape;1743;p101"/>
          <p:cNvSpPr txBox="1"/>
          <p:nvPr/>
        </p:nvSpPr>
        <p:spPr>
          <a:xfrm>
            <a:off x="3685214" y="3884521"/>
            <a:ext cx="1222200" cy="15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900">
                <a:solidFill>
                  <a:srgbClr val="2EA9FF"/>
                </a:solidFill>
                <a:latin typeface="Bitter"/>
                <a:ea typeface="Bitter"/>
                <a:cs typeface="Bitter"/>
                <a:sym typeface="Bitter"/>
              </a:rPr>
              <a:t>entre 13 y 17 años</a:t>
            </a:r>
            <a:endParaRPr sz="1200">
              <a:solidFill>
                <a:srgbClr val="2EA9FF"/>
              </a:solidFill>
              <a:latin typeface="Bitter"/>
              <a:ea typeface="Bitter"/>
              <a:cs typeface="Bitter"/>
              <a:sym typeface="Bitter"/>
            </a:endParaRPr>
          </a:p>
        </p:txBody>
      </p:sp>
      <p:sp>
        <p:nvSpPr>
          <p:cNvPr id="1744" name="Google Shape;1744;p101"/>
          <p:cNvSpPr txBox="1"/>
          <p:nvPr/>
        </p:nvSpPr>
        <p:spPr>
          <a:xfrm>
            <a:off x="1505776" y="3540994"/>
            <a:ext cx="924900" cy="42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2900">
                <a:solidFill>
                  <a:srgbClr val="03348C"/>
                </a:solidFill>
                <a:latin typeface="Bitter"/>
                <a:ea typeface="Bitter"/>
                <a:cs typeface="Bitter"/>
                <a:sym typeface="Bitter"/>
              </a:rPr>
              <a:t>55%</a:t>
            </a:r>
            <a:endParaRPr b="1" sz="900">
              <a:solidFill>
                <a:srgbClr val="03348C"/>
              </a:solidFill>
              <a:latin typeface="Bitter"/>
              <a:ea typeface="Bitter"/>
              <a:cs typeface="Bitter"/>
              <a:sym typeface="Bitter"/>
            </a:endParaRPr>
          </a:p>
        </p:txBody>
      </p:sp>
      <p:sp>
        <p:nvSpPr>
          <p:cNvPr id="1745" name="Google Shape;1745;p101"/>
          <p:cNvSpPr txBox="1"/>
          <p:nvPr/>
        </p:nvSpPr>
        <p:spPr>
          <a:xfrm>
            <a:off x="949255" y="3342792"/>
            <a:ext cx="2047500" cy="2061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414140"/>
                </a:solidFill>
                <a:latin typeface="Montserrat"/>
                <a:ea typeface="Montserrat"/>
                <a:cs typeface="Montserrat"/>
                <a:sym typeface="Montserrat"/>
              </a:rPr>
              <a:t>Género de los NNA en residencias</a:t>
            </a:r>
            <a:endParaRPr b="1" sz="800">
              <a:solidFill>
                <a:srgbClr val="414140"/>
              </a:solidFill>
              <a:latin typeface="Montserrat"/>
              <a:ea typeface="Montserrat"/>
              <a:cs typeface="Montserrat"/>
              <a:sym typeface="Montserrat"/>
            </a:endParaRPr>
          </a:p>
        </p:txBody>
      </p:sp>
      <p:sp>
        <p:nvSpPr>
          <p:cNvPr id="1746" name="Google Shape;1746;p101"/>
          <p:cNvSpPr txBox="1"/>
          <p:nvPr/>
        </p:nvSpPr>
        <p:spPr>
          <a:xfrm>
            <a:off x="1515618" y="3901437"/>
            <a:ext cx="845700" cy="15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900">
                <a:solidFill>
                  <a:srgbClr val="03348C"/>
                </a:solidFill>
                <a:latin typeface="Bitter"/>
                <a:ea typeface="Bitter"/>
                <a:cs typeface="Bitter"/>
                <a:sym typeface="Bitter"/>
              </a:rPr>
              <a:t>son mujeres</a:t>
            </a:r>
            <a:endParaRPr sz="1200">
              <a:solidFill>
                <a:srgbClr val="03348C"/>
              </a:solidFill>
              <a:latin typeface="Bitter"/>
              <a:ea typeface="Bitter"/>
              <a:cs typeface="Bitter"/>
              <a:sym typeface="Bitter"/>
            </a:endParaRPr>
          </a:p>
        </p:txBody>
      </p:sp>
      <p:sp>
        <p:nvSpPr>
          <p:cNvPr id="1747" name="Google Shape;1747;p101"/>
          <p:cNvSpPr txBox="1"/>
          <p:nvPr/>
        </p:nvSpPr>
        <p:spPr>
          <a:xfrm>
            <a:off x="1182557" y="991332"/>
            <a:ext cx="2432100" cy="2061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1000">
                <a:solidFill>
                  <a:srgbClr val="2EA9FF"/>
                </a:solidFill>
                <a:latin typeface="Bitter"/>
                <a:ea typeface="Bitter"/>
                <a:cs typeface="Bitter"/>
                <a:sym typeface="Bitter"/>
              </a:rPr>
              <a:t>Nº de NNA entre 0 y 17 años en Chile:</a:t>
            </a:r>
            <a:endParaRPr b="1" sz="1000">
              <a:solidFill>
                <a:srgbClr val="2EA9FF"/>
              </a:solidFill>
              <a:latin typeface="Bitter"/>
              <a:ea typeface="Bitter"/>
              <a:cs typeface="Bitter"/>
              <a:sym typeface="Bitter"/>
            </a:endParaRPr>
          </a:p>
        </p:txBody>
      </p:sp>
      <p:cxnSp>
        <p:nvCxnSpPr>
          <p:cNvPr id="1748" name="Google Shape;1748;p101"/>
          <p:cNvCxnSpPr>
            <a:stCxn id="1739" idx="2"/>
            <a:endCxn id="1728" idx="0"/>
          </p:cNvCxnSpPr>
          <p:nvPr/>
        </p:nvCxnSpPr>
        <p:spPr>
          <a:xfrm>
            <a:off x="2398607" y="2040407"/>
            <a:ext cx="0" cy="159000"/>
          </a:xfrm>
          <a:prstGeom prst="straightConnector1">
            <a:avLst/>
          </a:prstGeom>
          <a:noFill/>
          <a:ln cap="flat" cmpd="sng" w="9525">
            <a:solidFill>
              <a:srgbClr val="055CF2"/>
            </a:solidFill>
            <a:prstDash val="solid"/>
            <a:round/>
            <a:headEnd len="med" w="med" type="none"/>
            <a:tailEnd len="med" w="med" type="oval"/>
          </a:ln>
        </p:spPr>
      </p:cxnSp>
      <p:sp>
        <p:nvSpPr>
          <p:cNvPr id="1749" name="Google Shape;1749;p101"/>
          <p:cNvSpPr txBox="1"/>
          <p:nvPr/>
        </p:nvSpPr>
        <p:spPr>
          <a:xfrm>
            <a:off x="6082676" y="305300"/>
            <a:ext cx="2190600" cy="30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sz="600">
                <a:solidFill>
                  <a:srgbClr val="888888"/>
                </a:solidFill>
                <a:latin typeface="Montserrat"/>
                <a:ea typeface="Montserrat"/>
                <a:cs typeface="Montserrat"/>
                <a:sym typeface="Montserrat"/>
              </a:rPr>
              <a:t>Fuente: Elaboración propia a partir de información en Senainfo a mayo 2019.</a:t>
            </a:r>
            <a:endParaRPr sz="600">
              <a:solidFill>
                <a:srgbClr val="888888"/>
              </a:solidFill>
              <a:latin typeface="Montserrat"/>
              <a:ea typeface="Montserrat"/>
              <a:cs typeface="Montserrat"/>
              <a:sym typeface="Montserrat"/>
            </a:endParaRPr>
          </a:p>
        </p:txBody>
      </p:sp>
      <p:sp>
        <p:nvSpPr>
          <p:cNvPr id="1750" name="Google Shape;1750;p101"/>
          <p:cNvSpPr txBox="1"/>
          <p:nvPr/>
        </p:nvSpPr>
        <p:spPr>
          <a:xfrm>
            <a:off x="577175" y="229775"/>
            <a:ext cx="3099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4.4.1 Niños, niñas y adolescentes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Antecedentes:</a:t>
            </a:r>
            <a:endParaRPr b="1" i="1" sz="1200">
              <a:solidFill>
                <a:srgbClr val="055CF2"/>
              </a:solidFill>
              <a:latin typeface="Bitter"/>
              <a:ea typeface="Bitter"/>
              <a:cs typeface="Bitter"/>
              <a:sym typeface="Bitter"/>
            </a:endParaRPr>
          </a:p>
        </p:txBody>
      </p:sp>
      <p:cxnSp>
        <p:nvCxnSpPr>
          <p:cNvPr id="1751" name="Google Shape;1751;p101"/>
          <p:cNvCxnSpPr/>
          <p:nvPr/>
        </p:nvCxnSpPr>
        <p:spPr>
          <a:xfrm>
            <a:off x="844963" y="3143588"/>
            <a:ext cx="7420200" cy="9300"/>
          </a:xfrm>
          <a:prstGeom prst="straightConnector1">
            <a:avLst/>
          </a:prstGeom>
          <a:noFill/>
          <a:ln cap="flat" cmpd="sng" w="9525">
            <a:solidFill>
              <a:srgbClr val="9E9E9E"/>
            </a:solidFill>
            <a:prstDash val="solid"/>
            <a:round/>
            <a:headEnd len="med" w="med" type="none"/>
            <a:tailEnd len="med" w="med" type="none"/>
          </a:ln>
        </p:spPr>
      </p:cxnSp>
      <p:sp>
        <p:nvSpPr>
          <p:cNvPr id="1752" name="Google Shape;1752;p101"/>
          <p:cNvSpPr txBox="1"/>
          <p:nvPr/>
        </p:nvSpPr>
        <p:spPr>
          <a:xfrm>
            <a:off x="5548966" y="3636440"/>
            <a:ext cx="1164300" cy="42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2900">
                <a:solidFill>
                  <a:srgbClr val="055CF2"/>
                </a:solidFill>
                <a:latin typeface="Bitter"/>
                <a:ea typeface="Bitter"/>
                <a:cs typeface="Bitter"/>
                <a:sym typeface="Bitter"/>
              </a:rPr>
              <a:t>8,6</a:t>
            </a:r>
            <a:r>
              <a:rPr b="1" lang="es" sz="2900">
                <a:solidFill>
                  <a:srgbClr val="055CF2"/>
                </a:solidFill>
                <a:latin typeface="Bitter"/>
                <a:ea typeface="Bitter"/>
                <a:cs typeface="Bitter"/>
                <a:sym typeface="Bitter"/>
              </a:rPr>
              <a:t>%</a:t>
            </a:r>
            <a:endParaRPr b="1" sz="900">
              <a:solidFill>
                <a:srgbClr val="055CF2"/>
              </a:solidFill>
              <a:latin typeface="Bitter"/>
              <a:ea typeface="Bitter"/>
              <a:cs typeface="Bitter"/>
              <a:sym typeface="Bitter"/>
            </a:endParaRPr>
          </a:p>
        </p:txBody>
      </p:sp>
      <p:sp>
        <p:nvSpPr>
          <p:cNvPr id="1753" name="Google Shape;1753;p101"/>
          <p:cNvSpPr txBox="1"/>
          <p:nvPr/>
        </p:nvSpPr>
        <p:spPr>
          <a:xfrm>
            <a:off x="5539364" y="4115181"/>
            <a:ext cx="1164300" cy="3807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es" sz="800">
                <a:solidFill>
                  <a:srgbClr val="414140"/>
                </a:solidFill>
                <a:latin typeface="Montserrat"/>
                <a:ea typeface="Montserrat"/>
                <a:cs typeface="Montserrat"/>
                <a:sym typeface="Montserrat"/>
              </a:rPr>
              <a:t>Pertenece a alguna etnia o población indígena</a:t>
            </a:r>
            <a:endParaRPr sz="800">
              <a:solidFill>
                <a:srgbClr val="414140"/>
              </a:solidFill>
              <a:latin typeface="Montserrat"/>
              <a:ea typeface="Montserrat"/>
              <a:cs typeface="Montserrat"/>
              <a:sym typeface="Montserrat"/>
            </a:endParaRPr>
          </a:p>
        </p:txBody>
      </p:sp>
      <p:sp>
        <p:nvSpPr>
          <p:cNvPr id="1754" name="Google Shape;1754;p101"/>
          <p:cNvSpPr txBox="1"/>
          <p:nvPr/>
        </p:nvSpPr>
        <p:spPr>
          <a:xfrm>
            <a:off x="6922016" y="3636440"/>
            <a:ext cx="1164300" cy="42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2900">
                <a:solidFill>
                  <a:srgbClr val="055CF2"/>
                </a:solidFill>
                <a:latin typeface="Bitter"/>
                <a:ea typeface="Bitter"/>
                <a:cs typeface="Bitter"/>
                <a:sym typeface="Bitter"/>
              </a:rPr>
              <a:t>2,3</a:t>
            </a:r>
            <a:r>
              <a:rPr b="1" lang="es" sz="2900">
                <a:solidFill>
                  <a:srgbClr val="055CF2"/>
                </a:solidFill>
                <a:latin typeface="Bitter"/>
                <a:ea typeface="Bitter"/>
                <a:cs typeface="Bitter"/>
                <a:sym typeface="Bitter"/>
              </a:rPr>
              <a:t>%</a:t>
            </a:r>
            <a:endParaRPr b="1" sz="900">
              <a:solidFill>
                <a:srgbClr val="055CF2"/>
              </a:solidFill>
              <a:latin typeface="Bitter"/>
              <a:ea typeface="Bitter"/>
              <a:cs typeface="Bitter"/>
              <a:sym typeface="Bitter"/>
            </a:endParaRPr>
          </a:p>
        </p:txBody>
      </p:sp>
      <p:sp>
        <p:nvSpPr>
          <p:cNvPr id="1755" name="Google Shape;1755;p101"/>
          <p:cNvSpPr txBox="1"/>
          <p:nvPr/>
        </p:nvSpPr>
        <p:spPr>
          <a:xfrm>
            <a:off x="6912414" y="4115181"/>
            <a:ext cx="1164300" cy="3807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es" sz="800">
                <a:solidFill>
                  <a:srgbClr val="414140"/>
                </a:solidFill>
                <a:latin typeface="Montserrat"/>
                <a:ea typeface="Montserrat"/>
                <a:cs typeface="Montserrat"/>
                <a:sym typeface="Montserrat"/>
              </a:rPr>
              <a:t>Tiene nacionalidad extranjera</a:t>
            </a:r>
            <a:endParaRPr sz="800">
              <a:solidFill>
                <a:srgbClr val="414140"/>
              </a:solidFill>
              <a:latin typeface="Montserrat"/>
              <a:ea typeface="Montserrat"/>
              <a:cs typeface="Montserrat"/>
              <a:sym typeface="Montserrat"/>
            </a:endParaRPr>
          </a:p>
        </p:txBody>
      </p:sp>
      <p:cxnSp>
        <p:nvCxnSpPr>
          <p:cNvPr id="1756" name="Google Shape;1756;p101"/>
          <p:cNvCxnSpPr/>
          <p:nvPr/>
        </p:nvCxnSpPr>
        <p:spPr>
          <a:xfrm>
            <a:off x="3250788" y="3152457"/>
            <a:ext cx="0" cy="1465500"/>
          </a:xfrm>
          <a:prstGeom prst="straightConnector1">
            <a:avLst/>
          </a:prstGeom>
          <a:noFill/>
          <a:ln cap="flat" cmpd="sng" w="9525">
            <a:solidFill>
              <a:srgbClr val="9E9E9E"/>
            </a:solidFill>
            <a:prstDash val="solid"/>
            <a:round/>
            <a:headEnd len="med" w="med" type="none"/>
            <a:tailEnd len="med" w="med" type="none"/>
          </a:ln>
        </p:spPr>
      </p:cxnSp>
      <p:cxnSp>
        <p:nvCxnSpPr>
          <p:cNvPr id="1757" name="Google Shape;1757;p101"/>
          <p:cNvCxnSpPr/>
          <p:nvPr/>
        </p:nvCxnSpPr>
        <p:spPr>
          <a:xfrm>
            <a:off x="5292313" y="3152457"/>
            <a:ext cx="0" cy="1465500"/>
          </a:xfrm>
          <a:prstGeom prst="straightConnector1">
            <a:avLst/>
          </a:prstGeom>
          <a:noFill/>
          <a:ln cap="flat" cmpd="sng" w="9525">
            <a:solidFill>
              <a:srgbClr val="9E9E9E"/>
            </a:solidFill>
            <a:prstDash val="solid"/>
            <a:round/>
            <a:headEnd len="med" w="med" type="none"/>
            <a:tailEnd len="med" w="med" type="none"/>
          </a:ln>
        </p:spPr>
      </p:cxnSp>
      <p:cxnSp>
        <p:nvCxnSpPr>
          <p:cNvPr id="1758" name="Google Shape;1758;p101"/>
          <p:cNvCxnSpPr/>
          <p:nvPr/>
        </p:nvCxnSpPr>
        <p:spPr>
          <a:xfrm>
            <a:off x="6834241" y="3636440"/>
            <a:ext cx="0" cy="916500"/>
          </a:xfrm>
          <a:prstGeom prst="straightConnector1">
            <a:avLst/>
          </a:prstGeom>
          <a:noFill/>
          <a:ln cap="flat" cmpd="sng" w="28575">
            <a:solidFill>
              <a:srgbClr val="055CF2"/>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0" name="Shape 200"/>
        <p:cNvGrpSpPr/>
        <p:nvPr/>
      </p:nvGrpSpPr>
      <p:grpSpPr>
        <a:xfrm>
          <a:off x="0" y="0"/>
          <a:ext cx="0" cy="0"/>
          <a:chOff x="0" y="0"/>
          <a:chExt cx="0" cy="0"/>
        </a:xfrm>
      </p:grpSpPr>
      <p:sp>
        <p:nvSpPr>
          <p:cNvPr id="201" name="Google Shape;201;p30"/>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202" name="Google Shape;202;p30"/>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Proyecto y desafío:</a:t>
            </a:r>
            <a:endParaRPr b="1" i="1" sz="1200">
              <a:solidFill>
                <a:srgbClr val="055CF2"/>
              </a:solidFill>
              <a:latin typeface="Bitter"/>
              <a:ea typeface="Bitter"/>
              <a:cs typeface="Bitter"/>
              <a:sym typeface="Bitter"/>
            </a:endParaRPr>
          </a:p>
        </p:txBody>
      </p:sp>
      <p:sp>
        <p:nvSpPr>
          <p:cNvPr id="203" name="Google Shape;203;p30"/>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20A66"/>
                </a:solidFill>
                <a:latin typeface="Bitter"/>
                <a:ea typeface="Bitter"/>
                <a:cs typeface="Bitter"/>
                <a:sym typeface="Bitter"/>
              </a:rPr>
              <a:t>8</a:t>
            </a:r>
            <a:endParaRPr sz="1500">
              <a:solidFill>
                <a:srgbClr val="F20A66"/>
              </a:solidFill>
              <a:latin typeface="Bitter"/>
              <a:ea typeface="Bitter"/>
              <a:cs typeface="Bitter"/>
              <a:sym typeface="Bitter"/>
            </a:endParaRPr>
          </a:p>
        </p:txBody>
      </p:sp>
      <p:sp>
        <p:nvSpPr>
          <p:cNvPr id="204" name="Google Shape;204;p30"/>
          <p:cNvSpPr/>
          <p:nvPr/>
        </p:nvSpPr>
        <p:spPr>
          <a:xfrm>
            <a:off x="8761375" y="254600"/>
            <a:ext cx="57300" cy="57300"/>
          </a:xfrm>
          <a:prstGeom prst="ellipse">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0"/>
          <p:cNvSpPr txBox="1"/>
          <p:nvPr/>
        </p:nvSpPr>
        <p:spPr>
          <a:xfrm>
            <a:off x="577175" y="913650"/>
            <a:ext cx="7838400" cy="209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sz="900">
                <a:solidFill>
                  <a:srgbClr val="414140"/>
                </a:solidFill>
                <a:latin typeface="Montserrat"/>
                <a:ea typeface="Montserrat"/>
                <a:cs typeface="Montserrat"/>
                <a:sym typeface="Montserrat"/>
              </a:rPr>
              <a:t>La información disponible evidencia que los NNA en residencias tienen brechas significativas en muchas de estas dimensiones, en relación a sus pares que viven con sus familias. Se identificaron las brechas más importantes para el desafío de mejorar la calidad de los NNA en cuidado residencial. Se evaluó la capacidad de la mesa de abordar aquellas brechas con menor cobertura desde otras iniciativas, priorizándose trabajar en primera instancia en la “formación de personas y desarrollo de competencias para el trabajo con NNA vulnerados” (Compromiso País, 2019).</a:t>
            </a:r>
            <a:endParaRPr sz="9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9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rPr lang="es" sz="900">
                <a:solidFill>
                  <a:srgbClr val="414140"/>
                </a:solidFill>
                <a:latin typeface="Montserrat"/>
                <a:ea typeface="Montserrat"/>
                <a:cs typeface="Montserrat"/>
                <a:sym typeface="Montserrat"/>
              </a:rPr>
              <a:t>De esta forma, una vez priorizado el problema a trabajar, se reformuló el </a:t>
            </a:r>
            <a:r>
              <a:rPr b="1" lang="es" sz="900">
                <a:solidFill>
                  <a:srgbClr val="414140"/>
                </a:solidFill>
                <a:latin typeface="Montserrat"/>
                <a:ea typeface="Montserrat"/>
                <a:cs typeface="Montserrat"/>
                <a:sym typeface="Montserrat"/>
              </a:rPr>
              <a:t>propósito</a:t>
            </a:r>
            <a:r>
              <a:rPr lang="es" sz="900">
                <a:solidFill>
                  <a:srgbClr val="414140"/>
                </a:solidFill>
                <a:latin typeface="Montserrat"/>
                <a:ea typeface="Montserrat"/>
                <a:cs typeface="Montserrat"/>
                <a:sym typeface="Montserrat"/>
              </a:rPr>
              <a:t> de la Mesa 4 como:</a:t>
            </a:r>
            <a:endParaRPr sz="9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9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s" sz="900">
                <a:solidFill>
                  <a:srgbClr val="414140"/>
                </a:solidFill>
                <a:latin typeface="Montserrat"/>
                <a:ea typeface="Montserrat"/>
                <a:cs typeface="Montserrat"/>
                <a:sym typeface="Montserrat"/>
              </a:rPr>
              <a:t>Contar con personas que trabajan con niñez vuln</a:t>
            </a:r>
            <a:r>
              <a:rPr b="1" lang="es" sz="900">
                <a:solidFill>
                  <a:srgbClr val="414140"/>
                </a:solidFill>
                <a:latin typeface="Montserrat"/>
                <a:ea typeface="Montserrat"/>
                <a:cs typeface="Montserrat"/>
                <a:sym typeface="Montserrat"/>
              </a:rPr>
              <a:t>erada</a:t>
            </a:r>
            <a:r>
              <a:rPr b="1" lang="es" sz="900">
                <a:solidFill>
                  <a:srgbClr val="414140"/>
                </a:solidFill>
                <a:latin typeface="Montserrat"/>
                <a:ea typeface="Montserrat"/>
                <a:cs typeface="Montserrat"/>
                <a:sym typeface="Montserrat"/>
              </a:rPr>
              <a:t> en sus derechos y sus familias, que tienen las competencias idóneas y el reconocimiento adecuado para responder a la alta complejidad de los problemas y necesidades especializadas de los NNA que han sido vulnerados en sus derechos, para contribuir a mejorar la calidad de vida de los NNA en cuidado residencial. </a:t>
            </a:r>
            <a:endParaRPr b="1" sz="900">
              <a:solidFill>
                <a:srgbClr val="414140"/>
              </a:solidFill>
              <a:latin typeface="Montserrat"/>
              <a:ea typeface="Montserrat"/>
              <a:cs typeface="Montserrat"/>
              <a:sym typeface="Montserrat"/>
            </a:endParaRPr>
          </a:p>
        </p:txBody>
      </p:sp>
      <p:sp>
        <p:nvSpPr>
          <p:cNvPr id="206" name="Google Shape;206;p30"/>
          <p:cNvSpPr txBox="1"/>
          <p:nvPr/>
        </p:nvSpPr>
        <p:spPr>
          <a:xfrm>
            <a:off x="2830946" y="3351425"/>
            <a:ext cx="1258800" cy="350100"/>
          </a:xfrm>
          <a:prstGeom prst="rect">
            <a:avLst/>
          </a:prstGeom>
          <a:solidFill>
            <a:srgbClr val="FA5936"/>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FFFFFF"/>
                </a:solidFill>
                <a:latin typeface="Bitter"/>
                <a:ea typeface="Bitter"/>
                <a:cs typeface="Bitter"/>
                <a:sym typeface="Bitter"/>
              </a:rPr>
              <a:t>SITUACIÓN DESEADA</a:t>
            </a:r>
            <a:endParaRPr b="1" sz="800">
              <a:solidFill>
                <a:srgbClr val="FFFFFF"/>
              </a:solidFill>
              <a:latin typeface="Bitter"/>
              <a:ea typeface="Bitter"/>
              <a:cs typeface="Bitter"/>
              <a:sym typeface="Bitter"/>
            </a:endParaRPr>
          </a:p>
        </p:txBody>
      </p:sp>
      <p:sp>
        <p:nvSpPr>
          <p:cNvPr id="207" name="Google Shape;207;p30"/>
          <p:cNvSpPr txBox="1"/>
          <p:nvPr/>
        </p:nvSpPr>
        <p:spPr>
          <a:xfrm>
            <a:off x="1049501" y="3351425"/>
            <a:ext cx="1258800" cy="350100"/>
          </a:xfrm>
          <a:prstGeom prst="rect">
            <a:avLst/>
          </a:prstGeom>
          <a:solidFill>
            <a:srgbClr val="FA5936"/>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FFFFFF"/>
                </a:solidFill>
                <a:latin typeface="Bitter"/>
                <a:ea typeface="Bitter"/>
                <a:cs typeface="Bitter"/>
                <a:sym typeface="Bitter"/>
              </a:rPr>
              <a:t>SITUACIÓN ACTUAL</a:t>
            </a:r>
            <a:endParaRPr b="1" sz="800">
              <a:solidFill>
                <a:srgbClr val="FFFFFF"/>
              </a:solidFill>
              <a:latin typeface="Bitter"/>
              <a:ea typeface="Bitter"/>
              <a:cs typeface="Bitter"/>
              <a:sym typeface="Bitter"/>
            </a:endParaRPr>
          </a:p>
        </p:txBody>
      </p:sp>
      <p:sp>
        <p:nvSpPr>
          <p:cNvPr id="208" name="Google Shape;208;p30"/>
          <p:cNvSpPr txBox="1"/>
          <p:nvPr/>
        </p:nvSpPr>
        <p:spPr>
          <a:xfrm>
            <a:off x="4575076" y="3351425"/>
            <a:ext cx="1572000" cy="350100"/>
          </a:xfrm>
          <a:prstGeom prst="rect">
            <a:avLst/>
          </a:prstGeom>
          <a:solidFill>
            <a:srgbClr val="FA5936"/>
          </a:solid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800">
                <a:solidFill>
                  <a:srgbClr val="FFFFFF"/>
                </a:solidFill>
                <a:latin typeface="Bitter"/>
                <a:ea typeface="Bitter"/>
                <a:cs typeface="Bitter"/>
                <a:sym typeface="Bitter"/>
              </a:rPr>
              <a:t>FIN DE LAS RESIDENCIAS</a:t>
            </a:r>
            <a:endParaRPr b="1" sz="800">
              <a:solidFill>
                <a:srgbClr val="FFFFFF"/>
              </a:solidFill>
              <a:latin typeface="Bitter"/>
              <a:ea typeface="Bitter"/>
              <a:cs typeface="Bitter"/>
              <a:sym typeface="Bitter"/>
            </a:endParaRPr>
          </a:p>
        </p:txBody>
      </p:sp>
      <p:cxnSp>
        <p:nvCxnSpPr>
          <p:cNvPr id="209" name="Google Shape;209;p30"/>
          <p:cNvCxnSpPr>
            <a:stCxn id="207" idx="3"/>
            <a:endCxn id="206" idx="1"/>
          </p:cNvCxnSpPr>
          <p:nvPr/>
        </p:nvCxnSpPr>
        <p:spPr>
          <a:xfrm>
            <a:off x="2308301" y="3526475"/>
            <a:ext cx="522600" cy="0"/>
          </a:xfrm>
          <a:prstGeom prst="straightConnector1">
            <a:avLst/>
          </a:prstGeom>
          <a:noFill/>
          <a:ln cap="flat" cmpd="sng" w="9525">
            <a:solidFill>
              <a:srgbClr val="4FC9A3"/>
            </a:solidFill>
            <a:prstDash val="solid"/>
            <a:round/>
            <a:headEnd len="med" w="med" type="none"/>
            <a:tailEnd len="med" w="med" type="triangle"/>
          </a:ln>
        </p:spPr>
      </p:cxnSp>
      <p:cxnSp>
        <p:nvCxnSpPr>
          <p:cNvPr id="210" name="Google Shape;210;p30"/>
          <p:cNvCxnSpPr>
            <a:stCxn id="206" idx="3"/>
            <a:endCxn id="208" idx="1"/>
          </p:cNvCxnSpPr>
          <p:nvPr/>
        </p:nvCxnSpPr>
        <p:spPr>
          <a:xfrm>
            <a:off x="4089746" y="3526475"/>
            <a:ext cx="485400" cy="0"/>
          </a:xfrm>
          <a:prstGeom prst="straightConnector1">
            <a:avLst/>
          </a:prstGeom>
          <a:noFill/>
          <a:ln cap="flat" cmpd="sng" w="9525">
            <a:solidFill>
              <a:srgbClr val="4FC9A3"/>
            </a:solidFill>
            <a:prstDash val="solid"/>
            <a:round/>
            <a:headEnd len="med" w="med" type="none"/>
            <a:tailEnd len="med" w="med" type="triangle"/>
          </a:ln>
        </p:spPr>
      </p:cxnSp>
      <p:sp>
        <p:nvSpPr>
          <p:cNvPr id="211" name="Google Shape;211;p30"/>
          <p:cNvSpPr txBox="1"/>
          <p:nvPr/>
        </p:nvSpPr>
        <p:spPr>
          <a:xfrm>
            <a:off x="1009613" y="3729750"/>
            <a:ext cx="1338600" cy="3999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None/>
            </a:pPr>
            <a:r>
              <a:rPr b="1" lang="es" sz="700">
                <a:solidFill>
                  <a:srgbClr val="2EA9FF"/>
                </a:solidFill>
                <a:latin typeface="Montserrat"/>
                <a:ea typeface="Montserrat"/>
                <a:cs typeface="Montserrat"/>
                <a:sym typeface="Montserrat"/>
              </a:rPr>
              <a:t>Personas que trabajan con niñez vulnerada no cuentan con las competencias idóneas para hacerlo.</a:t>
            </a:r>
            <a:endParaRPr b="1" sz="700">
              <a:solidFill>
                <a:srgbClr val="2EA9FF"/>
              </a:solidFill>
              <a:latin typeface="Montserrat"/>
              <a:ea typeface="Montserrat"/>
              <a:cs typeface="Montserrat"/>
              <a:sym typeface="Montserrat"/>
            </a:endParaRPr>
          </a:p>
        </p:txBody>
      </p:sp>
      <p:sp>
        <p:nvSpPr>
          <p:cNvPr id="212" name="Google Shape;212;p30"/>
          <p:cNvSpPr txBox="1"/>
          <p:nvPr/>
        </p:nvSpPr>
        <p:spPr>
          <a:xfrm>
            <a:off x="2826153" y="3729750"/>
            <a:ext cx="1338600" cy="3999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None/>
            </a:pPr>
            <a:r>
              <a:rPr b="1" lang="es" sz="700">
                <a:solidFill>
                  <a:srgbClr val="2EA9FF"/>
                </a:solidFill>
                <a:latin typeface="Montserrat"/>
                <a:ea typeface="Montserrat"/>
                <a:cs typeface="Montserrat"/>
                <a:sym typeface="Montserrat"/>
              </a:rPr>
              <a:t>Personas que trabajan con niñez vulnerada cuentan con las competencias idóneas  para hacerlo.</a:t>
            </a:r>
            <a:endParaRPr b="1" sz="700">
              <a:solidFill>
                <a:srgbClr val="2EA9FF"/>
              </a:solidFill>
              <a:latin typeface="Montserrat"/>
              <a:ea typeface="Montserrat"/>
              <a:cs typeface="Montserrat"/>
              <a:sym typeface="Montserrat"/>
            </a:endParaRPr>
          </a:p>
        </p:txBody>
      </p:sp>
      <p:sp>
        <p:nvSpPr>
          <p:cNvPr id="213" name="Google Shape;213;p30"/>
          <p:cNvSpPr txBox="1"/>
          <p:nvPr/>
        </p:nvSpPr>
        <p:spPr>
          <a:xfrm>
            <a:off x="4649822" y="3729750"/>
            <a:ext cx="1431600" cy="399900"/>
          </a:xfrm>
          <a:prstGeom prst="rect">
            <a:avLst/>
          </a:prstGeom>
          <a:noFill/>
          <a:ln>
            <a:noFill/>
          </a:ln>
        </p:spPr>
        <p:txBody>
          <a:bodyPr anchorCtr="0" anchor="t" bIns="75575" lIns="75575" spcFirstLastPara="1" rIns="75575" wrap="square" tIns="75575">
            <a:noAutofit/>
          </a:bodyPr>
          <a:lstStyle/>
          <a:p>
            <a:pPr indent="0" lvl="0" marL="0" rtl="0" algn="l">
              <a:lnSpc>
                <a:spcPct val="100000"/>
              </a:lnSpc>
              <a:spcBef>
                <a:spcPts val="0"/>
              </a:spcBef>
              <a:spcAft>
                <a:spcPts val="0"/>
              </a:spcAft>
              <a:buNone/>
            </a:pPr>
            <a:r>
              <a:rPr b="1" lang="es" sz="700">
                <a:solidFill>
                  <a:srgbClr val="2EA9FF"/>
                </a:solidFill>
                <a:latin typeface="Montserrat"/>
                <a:ea typeface="Montserrat"/>
                <a:cs typeface="Montserrat"/>
                <a:sym typeface="Montserrat"/>
              </a:rPr>
              <a:t>Mejorar la calidad de vida de los niños, niñas y adolescentes.</a:t>
            </a:r>
            <a:endParaRPr b="1" sz="700">
              <a:solidFill>
                <a:srgbClr val="2EA9FF"/>
              </a:solidFill>
              <a:latin typeface="Montserrat"/>
              <a:ea typeface="Montserrat"/>
              <a:cs typeface="Montserrat"/>
              <a:sym typeface="Montserrat"/>
            </a:endParaRPr>
          </a:p>
        </p:txBody>
      </p:sp>
      <p:sp>
        <p:nvSpPr>
          <p:cNvPr id="214" name="Google Shape;214;p30"/>
          <p:cNvSpPr/>
          <p:nvPr/>
        </p:nvSpPr>
        <p:spPr>
          <a:xfrm>
            <a:off x="6495425" y="3380745"/>
            <a:ext cx="32700" cy="306900"/>
          </a:xfrm>
          <a:prstGeom prst="rect">
            <a:avLst/>
          </a:prstGeom>
          <a:solidFill>
            <a:srgbClr val="FCD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0"/>
          <p:cNvSpPr txBox="1"/>
          <p:nvPr/>
        </p:nvSpPr>
        <p:spPr>
          <a:xfrm>
            <a:off x="6508425" y="3349504"/>
            <a:ext cx="1767600" cy="30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700">
                <a:solidFill>
                  <a:srgbClr val="FCD608"/>
                </a:solidFill>
                <a:latin typeface="Bitter"/>
                <a:ea typeface="Bitter"/>
                <a:cs typeface="Bitter"/>
                <a:sym typeface="Bitter"/>
              </a:rPr>
              <a:t>Figura 2</a:t>
            </a:r>
            <a:endParaRPr b="1" sz="700">
              <a:solidFill>
                <a:srgbClr val="FCD608"/>
              </a:solidFill>
              <a:latin typeface="Bitter"/>
              <a:ea typeface="Bitter"/>
              <a:cs typeface="Bitter"/>
              <a:sym typeface="Bitter"/>
            </a:endParaRPr>
          </a:p>
          <a:p>
            <a:pPr indent="0" lvl="0" marL="0" rtl="0" algn="l">
              <a:lnSpc>
                <a:spcPct val="115000"/>
              </a:lnSpc>
              <a:spcBef>
                <a:spcPts val="0"/>
              </a:spcBef>
              <a:spcAft>
                <a:spcPts val="0"/>
              </a:spcAft>
              <a:buNone/>
            </a:pPr>
            <a:r>
              <a:rPr lang="es" sz="600">
                <a:solidFill>
                  <a:srgbClr val="888888"/>
                </a:solidFill>
                <a:latin typeface="Montserrat"/>
                <a:ea typeface="Montserrat"/>
                <a:cs typeface="Montserrat"/>
                <a:sym typeface="Montserrat"/>
              </a:rPr>
              <a:t>Fuente: Elaboración propia </a:t>
            </a:r>
            <a:endParaRPr sz="700">
              <a:solidFill>
                <a:srgbClr val="03286B"/>
              </a:solidFill>
              <a:latin typeface="Montserrat"/>
              <a:ea typeface="Montserrat"/>
              <a:cs typeface="Montserrat"/>
              <a:sym typeface="Montserrat"/>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62" name="Shape 1762"/>
        <p:cNvGrpSpPr/>
        <p:nvPr/>
      </p:nvGrpSpPr>
      <p:grpSpPr>
        <a:xfrm>
          <a:off x="0" y="0"/>
          <a:ext cx="0" cy="0"/>
          <a:chOff x="0" y="0"/>
          <a:chExt cx="0" cy="0"/>
        </a:xfrm>
      </p:grpSpPr>
      <p:cxnSp>
        <p:nvCxnSpPr>
          <p:cNvPr id="1763" name="Google Shape;1763;p102"/>
          <p:cNvCxnSpPr/>
          <p:nvPr/>
        </p:nvCxnSpPr>
        <p:spPr>
          <a:xfrm>
            <a:off x="4997598" y="849015"/>
            <a:ext cx="0" cy="3855600"/>
          </a:xfrm>
          <a:prstGeom prst="straightConnector1">
            <a:avLst/>
          </a:prstGeom>
          <a:noFill/>
          <a:ln cap="flat" cmpd="sng" w="9525">
            <a:solidFill>
              <a:srgbClr val="9E9E9E"/>
            </a:solidFill>
            <a:prstDash val="solid"/>
            <a:round/>
            <a:headEnd len="med" w="med" type="none"/>
            <a:tailEnd len="med" w="med" type="none"/>
          </a:ln>
        </p:spPr>
      </p:cxnSp>
      <p:sp>
        <p:nvSpPr>
          <p:cNvPr id="1764" name="Google Shape;1764;p102"/>
          <p:cNvSpPr txBox="1"/>
          <p:nvPr/>
        </p:nvSpPr>
        <p:spPr>
          <a:xfrm>
            <a:off x="5500369" y="1190378"/>
            <a:ext cx="3382500" cy="807900"/>
          </a:xfrm>
          <a:prstGeom prst="rect">
            <a:avLst/>
          </a:prstGeom>
          <a:noFill/>
          <a:ln>
            <a:noFill/>
          </a:ln>
        </p:spPr>
        <p:txBody>
          <a:bodyPr anchorCtr="0" anchor="t" bIns="75575" lIns="75575" spcFirstLastPara="1" rIns="75575" wrap="square" tIns="75575">
            <a:noAutofit/>
          </a:bodyPr>
          <a:lstStyle/>
          <a:p>
            <a:pPr indent="-101600" lvl="0" marL="88900" rtl="0" algn="l">
              <a:lnSpc>
                <a:spcPct val="150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Inhabilidad de uno u ambos padres</a:t>
            </a:r>
            <a:endParaRPr sz="800">
              <a:solidFill>
                <a:srgbClr val="414140"/>
              </a:solidFill>
              <a:latin typeface="Montserrat"/>
              <a:ea typeface="Montserrat"/>
              <a:cs typeface="Montserrat"/>
              <a:sym typeface="Montserrat"/>
            </a:endParaRPr>
          </a:p>
          <a:p>
            <a:pPr indent="-101600" lvl="0" marL="88900" rtl="0" algn="l">
              <a:lnSpc>
                <a:spcPct val="150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Peligro material o moral del NNA</a:t>
            </a:r>
            <a:endParaRPr sz="800">
              <a:solidFill>
                <a:srgbClr val="414140"/>
              </a:solidFill>
              <a:latin typeface="Montserrat"/>
              <a:ea typeface="Montserrat"/>
              <a:cs typeface="Montserrat"/>
              <a:sym typeface="Montserrat"/>
            </a:endParaRPr>
          </a:p>
          <a:p>
            <a:pPr indent="-101600" lvl="0" marL="88900" rtl="0" algn="l">
              <a:lnSpc>
                <a:spcPct val="150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Víctima de negligencia</a:t>
            </a:r>
            <a:endParaRPr sz="800">
              <a:solidFill>
                <a:srgbClr val="414140"/>
              </a:solidFill>
              <a:latin typeface="Montserrat"/>
              <a:ea typeface="Montserrat"/>
              <a:cs typeface="Montserrat"/>
              <a:sym typeface="Montserrat"/>
            </a:endParaRPr>
          </a:p>
          <a:p>
            <a:pPr indent="-101600" lvl="0" marL="88900" rtl="0" algn="l">
              <a:lnSpc>
                <a:spcPct val="150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Víctima de abandono</a:t>
            </a:r>
            <a:endParaRPr sz="800">
              <a:solidFill>
                <a:srgbClr val="414140"/>
              </a:solidFill>
              <a:latin typeface="Montserrat"/>
              <a:ea typeface="Montserrat"/>
              <a:cs typeface="Montserrat"/>
              <a:sym typeface="Montserrat"/>
            </a:endParaRPr>
          </a:p>
        </p:txBody>
      </p:sp>
      <p:sp>
        <p:nvSpPr>
          <p:cNvPr id="1765" name="Google Shape;1765;p102"/>
          <p:cNvSpPr txBox="1"/>
          <p:nvPr/>
        </p:nvSpPr>
        <p:spPr>
          <a:xfrm>
            <a:off x="2804439" y="1190784"/>
            <a:ext cx="1912500" cy="9963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lang="es" sz="900">
                <a:solidFill>
                  <a:srgbClr val="414140"/>
                </a:solidFill>
                <a:latin typeface="Montserrat"/>
                <a:ea typeface="Montserrat"/>
                <a:cs typeface="Montserrat"/>
                <a:sym typeface="Montserrat"/>
              </a:rPr>
              <a:t>Esto no significa que asistan regularmente. </a:t>
            </a:r>
            <a:r>
              <a:rPr b="1" lang="es" sz="900">
                <a:solidFill>
                  <a:srgbClr val="414140"/>
                </a:solidFill>
                <a:latin typeface="Montserrat"/>
                <a:ea typeface="Montserrat"/>
                <a:cs typeface="Montserrat"/>
                <a:sym typeface="Montserrat"/>
              </a:rPr>
              <a:t>Solo el 53% alcanza la asistencia requerida </a:t>
            </a:r>
            <a:r>
              <a:rPr i="1" lang="es" sz="900">
                <a:solidFill>
                  <a:srgbClr val="414140"/>
                </a:solidFill>
                <a:latin typeface="Montserrat"/>
                <a:ea typeface="Montserrat"/>
                <a:cs typeface="Montserrat"/>
                <a:sym typeface="Montserrat"/>
              </a:rPr>
              <a:t>(Datos Senainfo, mayo 2019) </a:t>
            </a:r>
            <a:r>
              <a:rPr lang="es" sz="900">
                <a:solidFill>
                  <a:srgbClr val="414140"/>
                </a:solidFill>
                <a:latin typeface="Montserrat"/>
                <a:ea typeface="Montserrat"/>
                <a:cs typeface="Montserrat"/>
                <a:sym typeface="Montserrat"/>
              </a:rPr>
              <a:t>y el </a:t>
            </a:r>
            <a:r>
              <a:rPr b="1" lang="es" sz="900">
                <a:solidFill>
                  <a:srgbClr val="414140"/>
                </a:solidFill>
                <a:latin typeface="Montserrat"/>
                <a:ea typeface="Montserrat"/>
                <a:cs typeface="Montserrat"/>
                <a:sym typeface="Montserrat"/>
              </a:rPr>
              <a:t>20% presenta retraso escolar </a:t>
            </a:r>
            <a:r>
              <a:rPr i="1" lang="es" sz="900">
                <a:solidFill>
                  <a:srgbClr val="414140"/>
                </a:solidFill>
                <a:latin typeface="Montserrat"/>
                <a:ea typeface="Montserrat"/>
                <a:cs typeface="Montserrat"/>
                <a:sym typeface="Montserrat"/>
              </a:rPr>
              <a:t>(INDH, 2018).</a:t>
            </a:r>
            <a:endParaRPr i="1" sz="900">
              <a:solidFill>
                <a:srgbClr val="414140"/>
              </a:solidFill>
              <a:latin typeface="Montserrat"/>
              <a:ea typeface="Montserrat"/>
              <a:cs typeface="Montserrat"/>
              <a:sym typeface="Montserrat"/>
            </a:endParaRPr>
          </a:p>
          <a:p>
            <a:pPr indent="0" lvl="0" marL="0" rtl="0" algn="l">
              <a:spcBef>
                <a:spcPts val="0"/>
              </a:spcBef>
              <a:spcAft>
                <a:spcPts val="0"/>
              </a:spcAft>
              <a:buNone/>
            </a:pPr>
            <a:r>
              <a:t/>
            </a:r>
            <a:endParaRPr sz="900">
              <a:solidFill>
                <a:srgbClr val="414140"/>
              </a:solidFill>
              <a:latin typeface="Montserrat"/>
              <a:ea typeface="Montserrat"/>
              <a:cs typeface="Montserrat"/>
              <a:sym typeface="Montserrat"/>
            </a:endParaRPr>
          </a:p>
          <a:p>
            <a:pPr indent="0" lvl="0" marL="0" rtl="0" algn="l">
              <a:spcBef>
                <a:spcPts val="0"/>
              </a:spcBef>
              <a:spcAft>
                <a:spcPts val="0"/>
              </a:spcAft>
              <a:buNone/>
            </a:pPr>
            <a:r>
              <a:t/>
            </a:r>
            <a:endParaRPr sz="900">
              <a:solidFill>
                <a:srgbClr val="414140"/>
              </a:solidFill>
              <a:latin typeface="Montserrat"/>
              <a:ea typeface="Montserrat"/>
              <a:cs typeface="Montserrat"/>
              <a:sym typeface="Montserrat"/>
            </a:endParaRPr>
          </a:p>
          <a:p>
            <a:pPr indent="0" lvl="0" marL="0" rtl="0" algn="l">
              <a:spcBef>
                <a:spcPts val="0"/>
              </a:spcBef>
              <a:spcAft>
                <a:spcPts val="0"/>
              </a:spcAft>
              <a:buNone/>
            </a:pPr>
            <a:r>
              <a:t/>
            </a:r>
            <a:endParaRPr sz="900">
              <a:solidFill>
                <a:srgbClr val="414140"/>
              </a:solidFill>
              <a:latin typeface="Montserrat"/>
              <a:ea typeface="Montserrat"/>
              <a:cs typeface="Montserrat"/>
              <a:sym typeface="Montserrat"/>
            </a:endParaRPr>
          </a:p>
        </p:txBody>
      </p:sp>
      <p:sp>
        <p:nvSpPr>
          <p:cNvPr id="1766" name="Google Shape;1766;p102"/>
          <p:cNvSpPr txBox="1"/>
          <p:nvPr/>
        </p:nvSpPr>
        <p:spPr>
          <a:xfrm>
            <a:off x="922672" y="791200"/>
            <a:ext cx="2190600" cy="353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000">
                <a:solidFill>
                  <a:srgbClr val="2EA9FF"/>
                </a:solidFill>
                <a:latin typeface="Bitter"/>
                <a:ea typeface="Bitter"/>
                <a:cs typeface="Bitter"/>
                <a:sym typeface="Bitter"/>
              </a:rPr>
              <a:t>Educación</a:t>
            </a:r>
            <a:endParaRPr b="1" sz="100">
              <a:solidFill>
                <a:srgbClr val="2EA9FF"/>
              </a:solidFill>
              <a:latin typeface="Bitter"/>
              <a:ea typeface="Bitter"/>
              <a:cs typeface="Bitter"/>
              <a:sym typeface="Bitter"/>
            </a:endParaRPr>
          </a:p>
        </p:txBody>
      </p:sp>
      <p:sp>
        <p:nvSpPr>
          <p:cNvPr id="1767" name="Google Shape;1767;p102"/>
          <p:cNvSpPr/>
          <p:nvPr/>
        </p:nvSpPr>
        <p:spPr>
          <a:xfrm>
            <a:off x="1033263" y="1130072"/>
            <a:ext cx="1611300" cy="1113900"/>
          </a:xfrm>
          <a:prstGeom prst="rect">
            <a:avLst/>
          </a:prstGeom>
          <a:solidFill>
            <a:srgbClr val="2EA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 sz="3700">
                <a:solidFill>
                  <a:srgbClr val="FFFFFF"/>
                </a:solidFill>
                <a:latin typeface="Bitter"/>
                <a:ea typeface="Bitter"/>
                <a:cs typeface="Bitter"/>
                <a:sym typeface="Bitter"/>
              </a:rPr>
              <a:t>88,6%</a:t>
            </a:r>
            <a:endParaRPr b="1" sz="37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rPr b="1" lang="es" sz="900">
                <a:solidFill>
                  <a:srgbClr val="FFFFFF"/>
                </a:solidFill>
                <a:latin typeface="Montserrat"/>
                <a:ea typeface="Montserrat"/>
                <a:cs typeface="Montserrat"/>
                <a:sym typeface="Montserrat"/>
              </a:rPr>
              <a:t>de los NNA se encuentra matriculado en el sistema escolar</a:t>
            </a:r>
            <a:endParaRPr sz="1100">
              <a:solidFill>
                <a:srgbClr val="FFFFFF"/>
              </a:solidFill>
            </a:endParaRPr>
          </a:p>
        </p:txBody>
      </p:sp>
      <p:sp>
        <p:nvSpPr>
          <p:cNvPr id="1768" name="Google Shape;1768;p102"/>
          <p:cNvSpPr txBox="1"/>
          <p:nvPr/>
        </p:nvSpPr>
        <p:spPr>
          <a:xfrm>
            <a:off x="1440591" y="2745790"/>
            <a:ext cx="1164300" cy="42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2900">
                <a:solidFill>
                  <a:srgbClr val="2EA9FF"/>
                </a:solidFill>
                <a:latin typeface="Bitter"/>
                <a:ea typeface="Bitter"/>
                <a:cs typeface="Bitter"/>
                <a:sym typeface="Bitter"/>
              </a:rPr>
              <a:t>9,3</a:t>
            </a:r>
            <a:r>
              <a:rPr b="1" lang="es" sz="2900">
                <a:solidFill>
                  <a:srgbClr val="2EA9FF"/>
                </a:solidFill>
                <a:latin typeface="Bitter"/>
                <a:ea typeface="Bitter"/>
                <a:cs typeface="Bitter"/>
                <a:sym typeface="Bitter"/>
              </a:rPr>
              <a:t>%</a:t>
            </a:r>
            <a:endParaRPr b="1" sz="900">
              <a:solidFill>
                <a:srgbClr val="2EA9FF"/>
              </a:solidFill>
              <a:latin typeface="Bitter"/>
              <a:ea typeface="Bitter"/>
              <a:cs typeface="Bitter"/>
              <a:sym typeface="Bitter"/>
            </a:endParaRPr>
          </a:p>
        </p:txBody>
      </p:sp>
      <p:sp>
        <p:nvSpPr>
          <p:cNvPr id="1769" name="Google Shape;1769;p102"/>
          <p:cNvSpPr txBox="1"/>
          <p:nvPr/>
        </p:nvSpPr>
        <p:spPr>
          <a:xfrm>
            <a:off x="1352164" y="3224526"/>
            <a:ext cx="1297800" cy="3807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es" sz="800">
                <a:solidFill>
                  <a:srgbClr val="414140"/>
                </a:solidFill>
                <a:latin typeface="Montserrat"/>
                <a:ea typeface="Montserrat"/>
                <a:cs typeface="Montserrat"/>
                <a:sym typeface="Montserrat"/>
              </a:rPr>
              <a:t>de los NNA en </a:t>
            </a:r>
            <a:r>
              <a:rPr b="1" lang="es" sz="800">
                <a:solidFill>
                  <a:srgbClr val="414140"/>
                </a:solidFill>
                <a:latin typeface="Montserrat"/>
                <a:ea typeface="Montserrat"/>
                <a:cs typeface="Montserrat"/>
                <a:sym typeface="Montserrat"/>
              </a:rPr>
              <a:t>OCAS</a:t>
            </a:r>
            <a:r>
              <a:rPr lang="es" sz="800">
                <a:solidFill>
                  <a:srgbClr val="414140"/>
                </a:solidFill>
                <a:latin typeface="Montserrat"/>
                <a:ea typeface="Montserrat"/>
                <a:cs typeface="Montserrat"/>
                <a:sym typeface="Montserrat"/>
              </a:rPr>
              <a:t> tiene </a:t>
            </a:r>
            <a:r>
              <a:rPr b="1" lang="es" sz="800">
                <a:solidFill>
                  <a:srgbClr val="414140"/>
                </a:solidFill>
                <a:latin typeface="Montserrat"/>
                <a:ea typeface="Montserrat"/>
                <a:cs typeface="Montserrat"/>
                <a:sym typeface="Montserrat"/>
              </a:rPr>
              <a:t>problemas de salud mental</a:t>
            </a:r>
            <a:endParaRPr b="1" sz="800">
              <a:solidFill>
                <a:srgbClr val="414140"/>
              </a:solidFill>
              <a:latin typeface="Montserrat"/>
              <a:ea typeface="Montserrat"/>
              <a:cs typeface="Montserrat"/>
              <a:sym typeface="Montserrat"/>
            </a:endParaRPr>
          </a:p>
        </p:txBody>
      </p:sp>
      <p:sp>
        <p:nvSpPr>
          <p:cNvPr id="1770" name="Google Shape;1770;p102"/>
          <p:cNvSpPr txBox="1"/>
          <p:nvPr/>
        </p:nvSpPr>
        <p:spPr>
          <a:xfrm>
            <a:off x="2898662" y="2745801"/>
            <a:ext cx="1297800" cy="425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2900">
                <a:solidFill>
                  <a:srgbClr val="2EA9FF"/>
                </a:solidFill>
                <a:latin typeface="Bitter"/>
                <a:ea typeface="Bitter"/>
                <a:cs typeface="Bitter"/>
                <a:sym typeface="Bitter"/>
              </a:rPr>
              <a:t>59,2</a:t>
            </a:r>
            <a:r>
              <a:rPr b="1" lang="es" sz="2900">
                <a:solidFill>
                  <a:srgbClr val="2EA9FF"/>
                </a:solidFill>
                <a:latin typeface="Bitter"/>
                <a:ea typeface="Bitter"/>
                <a:cs typeface="Bitter"/>
                <a:sym typeface="Bitter"/>
              </a:rPr>
              <a:t>%</a:t>
            </a:r>
            <a:endParaRPr b="1" sz="900">
              <a:solidFill>
                <a:srgbClr val="2EA9FF"/>
              </a:solidFill>
              <a:latin typeface="Bitter"/>
              <a:ea typeface="Bitter"/>
              <a:cs typeface="Bitter"/>
              <a:sym typeface="Bitter"/>
            </a:endParaRPr>
          </a:p>
        </p:txBody>
      </p:sp>
      <p:sp>
        <p:nvSpPr>
          <p:cNvPr id="1771" name="Google Shape;1771;p102"/>
          <p:cNvSpPr txBox="1"/>
          <p:nvPr/>
        </p:nvSpPr>
        <p:spPr>
          <a:xfrm>
            <a:off x="2858627" y="3224526"/>
            <a:ext cx="1377900" cy="3807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es" sz="800">
                <a:solidFill>
                  <a:srgbClr val="414140"/>
                </a:solidFill>
                <a:latin typeface="Montserrat"/>
                <a:ea typeface="Montserrat"/>
                <a:cs typeface="Montserrat"/>
                <a:sym typeface="Montserrat"/>
              </a:rPr>
              <a:t>de los NNA en </a:t>
            </a:r>
            <a:r>
              <a:rPr b="1" lang="es" sz="800">
                <a:solidFill>
                  <a:srgbClr val="414140"/>
                </a:solidFill>
                <a:latin typeface="Montserrat"/>
                <a:ea typeface="Montserrat"/>
                <a:cs typeface="Montserrat"/>
                <a:sym typeface="Montserrat"/>
              </a:rPr>
              <a:t>AADD </a:t>
            </a:r>
            <a:r>
              <a:rPr lang="es" sz="800">
                <a:solidFill>
                  <a:srgbClr val="414140"/>
                </a:solidFill>
                <a:latin typeface="Montserrat"/>
                <a:ea typeface="Montserrat"/>
                <a:cs typeface="Montserrat"/>
                <a:sym typeface="Montserrat"/>
              </a:rPr>
              <a:t>tiene </a:t>
            </a:r>
            <a:r>
              <a:rPr b="1" lang="es" sz="800">
                <a:solidFill>
                  <a:srgbClr val="414140"/>
                </a:solidFill>
                <a:latin typeface="Montserrat"/>
                <a:ea typeface="Montserrat"/>
                <a:cs typeface="Montserrat"/>
                <a:sym typeface="Montserrat"/>
              </a:rPr>
              <a:t>problemas de salud mental</a:t>
            </a:r>
            <a:endParaRPr b="1" sz="800">
              <a:solidFill>
                <a:srgbClr val="414140"/>
              </a:solidFill>
              <a:latin typeface="Montserrat"/>
              <a:ea typeface="Montserrat"/>
              <a:cs typeface="Montserrat"/>
              <a:sym typeface="Montserrat"/>
            </a:endParaRPr>
          </a:p>
          <a:p>
            <a:pPr indent="0" lvl="0" marL="0" rtl="0" algn="ctr">
              <a:spcBef>
                <a:spcPts val="0"/>
              </a:spcBef>
              <a:spcAft>
                <a:spcPts val="0"/>
              </a:spcAft>
              <a:buNone/>
            </a:pPr>
            <a:r>
              <a:t/>
            </a:r>
            <a:endParaRPr sz="800">
              <a:solidFill>
                <a:srgbClr val="414140"/>
              </a:solidFill>
              <a:latin typeface="Montserrat"/>
              <a:ea typeface="Montserrat"/>
              <a:cs typeface="Montserrat"/>
              <a:sym typeface="Montserrat"/>
            </a:endParaRPr>
          </a:p>
        </p:txBody>
      </p:sp>
      <p:cxnSp>
        <p:nvCxnSpPr>
          <p:cNvPr id="1772" name="Google Shape;1772;p102"/>
          <p:cNvCxnSpPr/>
          <p:nvPr/>
        </p:nvCxnSpPr>
        <p:spPr>
          <a:xfrm>
            <a:off x="2780441" y="2810315"/>
            <a:ext cx="0" cy="916500"/>
          </a:xfrm>
          <a:prstGeom prst="straightConnector1">
            <a:avLst/>
          </a:prstGeom>
          <a:noFill/>
          <a:ln cap="flat" cmpd="sng" w="28575">
            <a:solidFill>
              <a:srgbClr val="2EA9FF"/>
            </a:solidFill>
            <a:prstDash val="solid"/>
            <a:round/>
            <a:headEnd len="med" w="med" type="none"/>
            <a:tailEnd len="med" w="med" type="none"/>
          </a:ln>
        </p:spPr>
      </p:cxnSp>
      <p:sp>
        <p:nvSpPr>
          <p:cNvPr id="1773" name="Google Shape;1773;p102"/>
          <p:cNvSpPr txBox="1"/>
          <p:nvPr/>
        </p:nvSpPr>
        <p:spPr>
          <a:xfrm>
            <a:off x="5584726" y="4272168"/>
            <a:ext cx="2190600" cy="30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sz="600">
                <a:solidFill>
                  <a:srgbClr val="888888"/>
                </a:solidFill>
                <a:latin typeface="Montserrat"/>
                <a:ea typeface="Montserrat"/>
                <a:cs typeface="Montserrat"/>
                <a:sym typeface="Montserrat"/>
              </a:rPr>
              <a:t>Fuente: Elaboración propia a partir de información en Senainfo a mayo 2019.</a:t>
            </a:r>
            <a:endParaRPr sz="600">
              <a:solidFill>
                <a:srgbClr val="888888"/>
              </a:solidFill>
              <a:latin typeface="Montserrat"/>
              <a:ea typeface="Montserrat"/>
              <a:cs typeface="Montserrat"/>
              <a:sym typeface="Montserrat"/>
            </a:endParaRPr>
          </a:p>
        </p:txBody>
      </p:sp>
      <p:sp>
        <p:nvSpPr>
          <p:cNvPr id="1774" name="Google Shape;1774;p102"/>
          <p:cNvSpPr txBox="1"/>
          <p:nvPr/>
        </p:nvSpPr>
        <p:spPr>
          <a:xfrm>
            <a:off x="2840189" y="4120114"/>
            <a:ext cx="1912500" cy="3807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lang="es" sz="800">
                <a:solidFill>
                  <a:srgbClr val="414140"/>
                </a:solidFill>
                <a:latin typeface="Montserrat"/>
                <a:ea typeface="Montserrat"/>
                <a:cs typeface="Montserrat"/>
                <a:sym typeface="Montserrat"/>
              </a:rPr>
              <a:t>De los </a:t>
            </a:r>
            <a:r>
              <a:rPr b="1" lang="es" sz="800">
                <a:solidFill>
                  <a:srgbClr val="414140"/>
                </a:solidFill>
                <a:latin typeface="Montserrat"/>
                <a:ea typeface="Montserrat"/>
                <a:cs typeface="Montserrat"/>
                <a:sym typeface="Montserrat"/>
              </a:rPr>
              <a:t>adolescentes mayores</a:t>
            </a:r>
            <a:endParaRPr b="1" sz="800">
              <a:solidFill>
                <a:srgbClr val="414140"/>
              </a:solidFill>
              <a:latin typeface="Montserrat"/>
              <a:ea typeface="Montserrat"/>
              <a:cs typeface="Montserrat"/>
              <a:sym typeface="Montserrat"/>
            </a:endParaRPr>
          </a:p>
          <a:p>
            <a:pPr indent="0" lvl="0" marL="0" rtl="0" algn="l">
              <a:spcBef>
                <a:spcPts val="0"/>
              </a:spcBef>
              <a:spcAft>
                <a:spcPts val="0"/>
              </a:spcAft>
              <a:buNone/>
            </a:pPr>
            <a:r>
              <a:rPr b="1" lang="es" sz="800">
                <a:solidFill>
                  <a:srgbClr val="414140"/>
                </a:solidFill>
                <a:latin typeface="Montserrat"/>
                <a:ea typeface="Montserrat"/>
                <a:cs typeface="Montserrat"/>
                <a:sym typeface="Montserrat"/>
              </a:rPr>
              <a:t>de 14 años </a:t>
            </a:r>
            <a:r>
              <a:rPr lang="es" sz="800">
                <a:solidFill>
                  <a:srgbClr val="414140"/>
                </a:solidFill>
                <a:latin typeface="Montserrat"/>
                <a:ea typeface="Montserrat"/>
                <a:cs typeface="Montserrat"/>
                <a:sym typeface="Montserrat"/>
              </a:rPr>
              <a:t>en residencia tiene </a:t>
            </a:r>
            <a:r>
              <a:rPr b="1" lang="es" sz="800">
                <a:solidFill>
                  <a:srgbClr val="414140"/>
                </a:solidFill>
                <a:latin typeface="Montserrat"/>
                <a:ea typeface="Montserrat"/>
                <a:cs typeface="Montserrat"/>
                <a:sym typeface="Montserrat"/>
              </a:rPr>
              <a:t>sintomatología depresiva </a:t>
            </a:r>
            <a:endParaRPr b="1" sz="800">
              <a:solidFill>
                <a:srgbClr val="414140"/>
              </a:solidFill>
              <a:latin typeface="Montserrat"/>
              <a:ea typeface="Montserrat"/>
              <a:cs typeface="Montserrat"/>
              <a:sym typeface="Montserrat"/>
            </a:endParaRPr>
          </a:p>
          <a:p>
            <a:pPr indent="0" lvl="0" marL="0" rtl="0" algn="l">
              <a:spcBef>
                <a:spcPts val="0"/>
              </a:spcBef>
              <a:spcAft>
                <a:spcPts val="0"/>
              </a:spcAft>
              <a:buNone/>
            </a:pPr>
            <a:r>
              <a:rPr lang="es" sz="800">
                <a:solidFill>
                  <a:srgbClr val="414140"/>
                </a:solidFill>
                <a:latin typeface="Montserrat"/>
                <a:ea typeface="Montserrat"/>
                <a:cs typeface="Montserrat"/>
                <a:sym typeface="Montserrat"/>
              </a:rPr>
              <a:t>(INDH, 2018).</a:t>
            </a:r>
            <a:endParaRPr sz="800">
              <a:solidFill>
                <a:srgbClr val="414140"/>
              </a:solidFill>
              <a:latin typeface="Montserrat"/>
              <a:ea typeface="Montserrat"/>
              <a:cs typeface="Montserrat"/>
              <a:sym typeface="Montserrat"/>
            </a:endParaRPr>
          </a:p>
          <a:p>
            <a:pPr indent="0" lvl="0" marL="0" rtl="0" algn="l">
              <a:spcBef>
                <a:spcPts val="0"/>
              </a:spcBef>
              <a:spcAft>
                <a:spcPts val="0"/>
              </a:spcAft>
              <a:buNone/>
            </a:pPr>
            <a:r>
              <a:t/>
            </a:r>
            <a:endParaRPr sz="800">
              <a:solidFill>
                <a:srgbClr val="414140"/>
              </a:solidFill>
              <a:latin typeface="Montserrat"/>
              <a:ea typeface="Montserrat"/>
              <a:cs typeface="Montserrat"/>
              <a:sym typeface="Montserrat"/>
            </a:endParaRPr>
          </a:p>
        </p:txBody>
      </p:sp>
      <p:sp>
        <p:nvSpPr>
          <p:cNvPr id="1775" name="Google Shape;1775;p102"/>
          <p:cNvSpPr txBox="1"/>
          <p:nvPr/>
        </p:nvSpPr>
        <p:spPr>
          <a:xfrm>
            <a:off x="1820375" y="3697170"/>
            <a:ext cx="1912500" cy="2202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es" sz="800">
                <a:solidFill>
                  <a:srgbClr val="414140"/>
                </a:solidFill>
                <a:latin typeface="Montserrat"/>
                <a:ea typeface="Montserrat"/>
                <a:cs typeface="Montserrat"/>
                <a:sym typeface="Montserrat"/>
              </a:rPr>
              <a:t>(Sename, 2019)</a:t>
            </a:r>
            <a:endParaRPr sz="800">
              <a:solidFill>
                <a:srgbClr val="414140"/>
              </a:solidFill>
              <a:latin typeface="Montserrat"/>
              <a:ea typeface="Montserrat"/>
              <a:cs typeface="Montserrat"/>
              <a:sym typeface="Montserrat"/>
            </a:endParaRPr>
          </a:p>
        </p:txBody>
      </p:sp>
      <p:sp>
        <p:nvSpPr>
          <p:cNvPr id="1776" name="Google Shape;1776;p102"/>
          <p:cNvSpPr txBox="1"/>
          <p:nvPr/>
        </p:nvSpPr>
        <p:spPr>
          <a:xfrm>
            <a:off x="922674" y="2426650"/>
            <a:ext cx="1377900" cy="353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000">
                <a:solidFill>
                  <a:srgbClr val="2EA9FF"/>
                </a:solidFill>
                <a:latin typeface="Bitter"/>
                <a:ea typeface="Bitter"/>
                <a:cs typeface="Bitter"/>
                <a:sym typeface="Bitter"/>
              </a:rPr>
              <a:t>Salud mental</a:t>
            </a:r>
            <a:endParaRPr b="1" sz="100">
              <a:solidFill>
                <a:srgbClr val="2EA9FF"/>
              </a:solidFill>
              <a:latin typeface="Bitter"/>
              <a:ea typeface="Bitter"/>
              <a:cs typeface="Bitter"/>
              <a:sym typeface="Bitter"/>
            </a:endParaRPr>
          </a:p>
        </p:txBody>
      </p:sp>
      <p:sp>
        <p:nvSpPr>
          <p:cNvPr id="1777" name="Google Shape;1777;p102"/>
          <p:cNvSpPr/>
          <p:nvPr/>
        </p:nvSpPr>
        <p:spPr>
          <a:xfrm>
            <a:off x="1383454" y="4146625"/>
            <a:ext cx="1278600" cy="558000"/>
          </a:xfrm>
          <a:prstGeom prst="rect">
            <a:avLst/>
          </a:prstGeom>
          <a:solidFill>
            <a:srgbClr val="2EA9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2900">
                <a:solidFill>
                  <a:srgbClr val="FFFFFF"/>
                </a:solidFill>
                <a:latin typeface="Bitter"/>
                <a:ea typeface="Bitter"/>
                <a:cs typeface="Bitter"/>
                <a:sym typeface="Bitter"/>
              </a:rPr>
              <a:t>68,</a:t>
            </a:r>
            <a:r>
              <a:rPr b="1" lang="es" sz="2900">
                <a:solidFill>
                  <a:srgbClr val="FFFFFF"/>
                </a:solidFill>
                <a:latin typeface="Bitter"/>
                <a:ea typeface="Bitter"/>
                <a:cs typeface="Bitter"/>
                <a:sym typeface="Bitter"/>
              </a:rPr>
              <a:t>%</a:t>
            </a:r>
            <a:endParaRPr sz="2900">
              <a:solidFill>
                <a:srgbClr val="FFFFFF"/>
              </a:solidFill>
            </a:endParaRPr>
          </a:p>
        </p:txBody>
      </p:sp>
      <p:sp>
        <p:nvSpPr>
          <p:cNvPr id="1778" name="Google Shape;1778;p102"/>
          <p:cNvSpPr txBox="1"/>
          <p:nvPr/>
        </p:nvSpPr>
        <p:spPr>
          <a:xfrm>
            <a:off x="5418897" y="791200"/>
            <a:ext cx="2190600" cy="353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000">
                <a:solidFill>
                  <a:srgbClr val="03348C"/>
                </a:solidFill>
                <a:latin typeface="Bitter"/>
                <a:ea typeface="Bitter"/>
                <a:cs typeface="Bitter"/>
                <a:sym typeface="Bitter"/>
              </a:rPr>
              <a:t>Mayores casos de ingreso</a:t>
            </a:r>
            <a:endParaRPr b="1" sz="100">
              <a:solidFill>
                <a:srgbClr val="03348C"/>
              </a:solidFill>
              <a:latin typeface="Bitter"/>
              <a:ea typeface="Bitter"/>
              <a:cs typeface="Bitter"/>
              <a:sym typeface="Bitter"/>
            </a:endParaRPr>
          </a:p>
        </p:txBody>
      </p:sp>
      <p:sp>
        <p:nvSpPr>
          <p:cNvPr id="1779" name="Google Shape;1779;p102"/>
          <p:cNvSpPr/>
          <p:nvPr/>
        </p:nvSpPr>
        <p:spPr>
          <a:xfrm>
            <a:off x="5584725" y="2187625"/>
            <a:ext cx="2260500" cy="889500"/>
          </a:xfrm>
          <a:prstGeom prst="rect">
            <a:avLst/>
          </a:prstGeom>
          <a:solidFill>
            <a:srgbClr val="03348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900">
                <a:solidFill>
                  <a:schemeClr val="lt1"/>
                </a:solidFill>
                <a:latin typeface="Montserrat"/>
                <a:ea typeface="Montserrat"/>
                <a:cs typeface="Montserrat"/>
                <a:sym typeface="Montserrat"/>
              </a:rPr>
              <a:t>Tiempo permanencia promedio:</a:t>
            </a:r>
            <a:endParaRPr b="1" sz="900">
              <a:solidFill>
                <a:schemeClr val="lt1"/>
              </a:solidFill>
              <a:latin typeface="Montserrat"/>
              <a:ea typeface="Montserrat"/>
              <a:cs typeface="Montserrat"/>
              <a:sym typeface="Montserrat"/>
            </a:endParaRPr>
          </a:p>
          <a:p>
            <a:pPr indent="0" lvl="0" marL="0" rtl="0" algn="ctr">
              <a:spcBef>
                <a:spcPts val="0"/>
              </a:spcBef>
              <a:spcAft>
                <a:spcPts val="0"/>
              </a:spcAft>
              <a:buNone/>
            </a:pPr>
            <a:r>
              <a:rPr b="1" lang="es" sz="3700">
                <a:solidFill>
                  <a:srgbClr val="FFFFFF"/>
                </a:solidFill>
                <a:latin typeface="Bitter"/>
                <a:ea typeface="Bitter"/>
                <a:cs typeface="Bitter"/>
                <a:sym typeface="Bitter"/>
              </a:rPr>
              <a:t>1.9 </a:t>
            </a:r>
            <a:r>
              <a:rPr b="1" lang="es" sz="2500">
                <a:solidFill>
                  <a:srgbClr val="FFFFFF"/>
                </a:solidFill>
                <a:latin typeface="Bitter"/>
                <a:ea typeface="Bitter"/>
                <a:cs typeface="Bitter"/>
                <a:sym typeface="Bitter"/>
              </a:rPr>
              <a:t>años</a:t>
            </a:r>
            <a:endParaRPr sz="1100">
              <a:solidFill>
                <a:srgbClr val="FFFFFF"/>
              </a:solidFill>
            </a:endParaRPr>
          </a:p>
        </p:txBody>
      </p:sp>
      <p:sp>
        <p:nvSpPr>
          <p:cNvPr id="1780" name="Google Shape;1780;p102"/>
          <p:cNvSpPr txBox="1"/>
          <p:nvPr/>
        </p:nvSpPr>
        <p:spPr>
          <a:xfrm>
            <a:off x="577175" y="229775"/>
            <a:ext cx="3099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4.4.1 Niños, niñas y adolescentes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Antecedentes:</a:t>
            </a:r>
            <a:endParaRPr b="1" i="1" sz="1200">
              <a:solidFill>
                <a:srgbClr val="055CF2"/>
              </a:solidFill>
              <a:latin typeface="Bitter"/>
              <a:ea typeface="Bitter"/>
              <a:cs typeface="Bitter"/>
              <a:sym typeface="Bitter"/>
            </a:endParaRPr>
          </a:p>
        </p:txBody>
      </p:sp>
      <p:sp>
        <p:nvSpPr>
          <p:cNvPr id="1781" name="Google Shape;1781;p102"/>
          <p:cNvSpPr txBox="1"/>
          <p:nvPr/>
        </p:nvSpPr>
        <p:spPr>
          <a:xfrm>
            <a:off x="5586646" y="2967604"/>
            <a:ext cx="2260500" cy="66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3300">
                <a:solidFill>
                  <a:srgbClr val="03348C"/>
                </a:solidFill>
                <a:latin typeface="Bitter"/>
                <a:ea typeface="Bitter"/>
                <a:cs typeface="Bitter"/>
                <a:sym typeface="Bitter"/>
              </a:rPr>
              <a:t>25%</a:t>
            </a:r>
            <a:r>
              <a:rPr b="1" lang="es" sz="3500">
                <a:solidFill>
                  <a:srgbClr val="03348C"/>
                </a:solidFill>
                <a:latin typeface="Bitter"/>
                <a:ea typeface="Bitter"/>
                <a:cs typeface="Bitter"/>
                <a:sym typeface="Bitter"/>
              </a:rPr>
              <a:t> </a:t>
            </a:r>
            <a:r>
              <a:rPr b="1" lang="es" sz="1600">
                <a:solidFill>
                  <a:srgbClr val="03348C"/>
                </a:solidFill>
                <a:latin typeface="Bitter"/>
                <a:ea typeface="Bitter"/>
                <a:cs typeface="Bitter"/>
                <a:sym typeface="Bitter"/>
              </a:rPr>
              <a:t>3 a</a:t>
            </a:r>
            <a:r>
              <a:rPr b="1" lang="es" sz="1600">
                <a:solidFill>
                  <a:srgbClr val="03348C"/>
                </a:solidFill>
                <a:latin typeface="Bitter"/>
                <a:ea typeface="Bitter"/>
                <a:cs typeface="Bitter"/>
                <a:sym typeface="Bitter"/>
              </a:rPr>
              <a:t>ños más</a:t>
            </a:r>
            <a:endParaRPr sz="200">
              <a:solidFill>
                <a:srgbClr val="03348C"/>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85" name="Shape 1785"/>
        <p:cNvGrpSpPr/>
        <p:nvPr/>
      </p:nvGrpSpPr>
      <p:grpSpPr>
        <a:xfrm>
          <a:off x="0" y="0"/>
          <a:ext cx="0" cy="0"/>
          <a:chOff x="0" y="0"/>
          <a:chExt cx="0" cy="0"/>
        </a:xfrm>
      </p:grpSpPr>
      <p:sp>
        <p:nvSpPr>
          <p:cNvPr id="1786" name="Google Shape;1786;p103"/>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787" name="Google Shape;1787;p103"/>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81</a:t>
            </a:r>
            <a:endParaRPr sz="1500">
              <a:latin typeface="Bitter"/>
              <a:ea typeface="Bitter"/>
              <a:cs typeface="Bitter"/>
              <a:sym typeface="Bitter"/>
            </a:endParaRPr>
          </a:p>
        </p:txBody>
      </p:sp>
      <p:sp>
        <p:nvSpPr>
          <p:cNvPr id="1788" name="Google Shape;1788;p103"/>
          <p:cNvSpPr txBox="1"/>
          <p:nvPr/>
        </p:nvSpPr>
        <p:spPr>
          <a:xfrm>
            <a:off x="696825" y="2046000"/>
            <a:ext cx="3386700" cy="17469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800">
                <a:solidFill>
                  <a:srgbClr val="414140"/>
                </a:solidFill>
                <a:latin typeface="Montserrat"/>
                <a:ea typeface="Montserrat"/>
                <a:cs typeface="Montserrat"/>
                <a:sym typeface="Montserrat"/>
              </a:rPr>
              <a:t>Mejorar la calidad de vida de los niños, niñas y adolescentes contribuyendo a:</a:t>
            </a:r>
            <a:endParaRPr b="1" sz="800">
              <a:solidFill>
                <a:srgbClr val="414140"/>
              </a:solidFill>
              <a:latin typeface="Montserrat"/>
              <a:ea typeface="Montserrat"/>
              <a:cs typeface="Montserrat"/>
              <a:sym typeface="Montserrat"/>
            </a:endParaRPr>
          </a:p>
          <a:p>
            <a:pPr indent="-155575" lvl="0" marL="360000" rtl="0" algn="l">
              <a:lnSpc>
                <a:spcPct val="115000"/>
              </a:lnSpc>
              <a:spcBef>
                <a:spcPts val="800"/>
              </a:spcBef>
              <a:spcAft>
                <a:spcPts val="0"/>
              </a:spcAft>
              <a:buClr>
                <a:srgbClr val="414140"/>
              </a:buClr>
              <a:buSzPts val="800"/>
              <a:buFont typeface="Helvetica Neue"/>
              <a:buAutoNum type="arabicPeriod"/>
            </a:pPr>
            <a:r>
              <a:rPr lang="es" sz="800">
                <a:solidFill>
                  <a:srgbClr val="414140"/>
                </a:solidFill>
                <a:latin typeface="Montserrat"/>
                <a:ea typeface="Montserrat"/>
                <a:cs typeface="Montserrat"/>
                <a:sym typeface="Montserrat"/>
              </a:rPr>
              <a:t>Desarrollo integral de los niños, niñas y adolescentes</a:t>
            </a:r>
            <a:endParaRPr sz="800">
              <a:solidFill>
                <a:srgbClr val="414140"/>
              </a:solidFill>
              <a:latin typeface="Montserrat"/>
              <a:ea typeface="Montserrat"/>
              <a:cs typeface="Montserrat"/>
              <a:sym typeface="Montserrat"/>
            </a:endParaRPr>
          </a:p>
          <a:p>
            <a:pPr indent="-155575" lvl="0" marL="360000" rtl="0" algn="l">
              <a:lnSpc>
                <a:spcPct val="115000"/>
              </a:lnSpc>
              <a:spcBef>
                <a:spcPts val="800"/>
              </a:spcBef>
              <a:spcAft>
                <a:spcPts val="0"/>
              </a:spcAft>
              <a:buClr>
                <a:srgbClr val="414140"/>
              </a:buClr>
              <a:buSzPts val="800"/>
              <a:buFont typeface="Helvetica Neue"/>
              <a:buAutoNum type="arabicPeriod"/>
            </a:pPr>
            <a:r>
              <a:rPr lang="es" sz="800">
                <a:solidFill>
                  <a:srgbClr val="414140"/>
                </a:solidFill>
                <a:latin typeface="Montserrat"/>
                <a:ea typeface="Montserrat"/>
                <a:cs typeface="Montserrat"/>
                <a:sym typeface="Montserrat"/>
              </a:rPr>
              <a:t>Resignificación del daño producto de la/s vulneración/es de derecho</a:t>
            </a:r>
            <a:endParaRPr sz="800">
              <a:solidFill>
                <a:srgbClr val="414140"/>
              </a:solidFill>
              <a:latin typeface="Montserrat"/>
              <a:ea typeface="Montserrat"/>
              <a:cs typeface="Montserrat"/>
              <a:sym typeface="Montserrat"/>
            </a:endParaRPr>
          </a:p>
          <a:p>
            <a:pPr indent="-155575" lvl="0" marL="360000" rtl="0" algn="l">
              <a:lnSpc>
                <a:spcPct val="115000"/>
              </a:lnSpc>
              <a:spcBef>
                <a:spcPts val="800"/>
              </a:spcBef>
              <a:spcAft>
                <a:spcPts val="0"/>
              </a:spcAft>
              <a:buClr>
                <a:srgbClr val="414140"/>
              </a:buClr>
              <a:buSzPts val="800"/>
              <a:buFont typeface="Helvetica Neue"/>
              <a:buAutoNum type="arabicPeriod"/>
            </a:pPr>
            <a:r>
              <a:rPr lang="es" sz="800">
                <a:solidFill>
                  <a:srgbClr val="414140"/>
                </a:solidFill>
                <a:latin typeface="Montserrat"/>
                <a:ea typeface="Montserrat"/>
                <a:cs typeface="Montserrat"/>
                <a:sym typeface="Montserrat"/>
              </a:rPr>
              <a:t>Restitución del derecho a vivir en familia</a:t>
            </a:r>
            <a:endParaRPr sz="800">
              <a:solidFill>
                <a:srgbClr val="414140"/>
              </a:solidFill>
              <a:latin typeface="Montserrat"/>
              <a:ea typeface="Montserrat"/>
              <a:cs typeface="Montserrat"/>
              <a:sym typeface="Montserrat"/>
            </a:endParaRPr>
          </a:p>
          <a:p>
            <a:pPr indent="-155575" lvl="0" marL="360000" rtl="0" algn="l">
              <a:lnSpc>
                <a:spcPct val="115000"/>
              </a:lnSpc>
              <a:spcBef>
                <a:spcPts val="800"/>
              </a:spcBef>
              <a:spcAft>
                <a:spcPts val="800"/>
              </a:spcAft>
              <a:buClr>
                <a:srgbClr val="414140"/>
              </a:buClr>
              <a:buSzPts val="800"/>
              <a:buFont typeface="Helvetica Neue"/>
              <a:buAutoNum type="arabicPeriod"/>
            </a:pPr>
            <a:r>
              <a:rPr lang="es" sz="800">
                <a:solidFill>
                  <a:srgbClr val="414140"/>
                </a:solidFill>
                <a:latin typeface="Montserrat"/>
                <a:ea typeface="Montserrat"/>
                <a:cs typeface="Montserrat"/>
                <a:sym typeface="Montserrat"/>
              </a:rPr>
              <a:t>Preparación para la vida independiente</a:t>
            </a:r>
            <a:endParaRPr sz="800">
              <a:solidFill>
                <a:srgbClr val="414140"/>
              </a:solidFill>
              <a:latin typeface="Montserrat"/>
              <a:ea typeface="Montserrat"/>
              <a:cs typeface="Montserrat"/>
              <a:sym typeface="Montserrat"/>
            </a:endParaRPr>
          </a:p>
        </p:txBody>
      </p:sp>
      <p:sp>
        <p:nvSpPr>
          <p:cNvPr id="1789" name="Google Shape;1789;p103"/>
          <p:cNvSpPr txBox="1"/>
          <p:nvPr/>
        </p:nvSpPr>
        <p:spPr>
          <a:xfrm>
            <a:off x="4476500" y="2045998"/>
            <a:ext cx="4027200" cy="1009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800"/>
              </a:spcAft>
              <a:buNone/>
            </a:pPr>
            <a:r>
              <a:rPr lang="es" sz="800">
                <a:solidFill>
                  <a:srgbClr val="414140"/>
                </a:solidFill>
                <a:latin typeface="Montserrat"/>
                <a:ea typeface="Montserrat"/>
                <a:cs typeface="Montserrat"/>
                <a:sym typeface="Montserrat"/>
              </a:rPr>
              <a:t>Para cumplir esto, las residencias están destinadas a proporcionar de forma estable alojamiento, alimentación, abrigo, recreación, estimulación temprana y apoyo afectivo y psicológico, asegurando el acceso a la educación, salud y demás servicios que sean necesarios para el bienestar y el adecuado desarrollo de los niños/as (Anuario Estadístico Sename, 2018).</a:t>
            </a:r>
            <a:endParaRPr sz="800">
              <a:solidFill>
                <a:srgbClr val="414140"/>
              </a:solidFill>
              <a:latin typeface="Montserrat"/>
              <a:ea typeface="Montserrat"/>
              <a:cs typeface="Montserrat"/>
              <a:sym typeface="Montserrat"/>
            </a:endParaRPr>
          </a:p>
        </p:txBody>
      </p:sp>
      <p:sp>
        <p:nvSpPr>
          <p:cNvPr id="1790" name="Google Shape;1790;p103"/>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791" name="Google Shape;1791;p103"/>
          <p:cNvSpPr txBox="1"/>
          <p:nvPr/>
        </p:nvSpPr>
        <p:spPr>
          <a:xfrm>
            <a:off x="577175" y="229775"/>
            <a:ext cx="3099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4.4.1 Niños, niñas y adolescentes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Antecedentes:</a:t>
            </a:r>
            <a:endParaRPr b="1" i="1" sz="1200">
              <a:solidFill>
                <a:srgbClr val="055CF2"/>
              </a:solidFill>
              <a:latin typeface="Bitter"/>
              <a:ea typeface="Bitter"/>
              <a:cs typeface="Bitter"/>
              <a:sym typeface="Bitter"/>
            </a:endParaRPr>
          </a:p>
        </p:txBody>
      </p:sp>
      <p:sp>
        <p:nvSpPr>
          <p:cNvPr id="1792" name="Google Shape;1792;p103"/>
          <p:cNvSpPr txBox="1"/>
          <p:nvPr/>
        </p:nvSpPr>
        <p:spPr>
          <a:xfrm>
            <a:off x="706040" y="1637396"/>
            <a:ext cx="2190600" cy="353400"/>
          </a:xfrm>
          <a:prstGeom prst="rect">
            <a:avLst/>
          </a:prstGeom>
          <a:noFill/>
          <a:ln>
            <a:noFill/>
          </a:ln>
        </p:spPr>
        <p:txBody>
          <a:bodyPr anchorCtr="0" anchor="t" bIns="75575" lIns="75575" spcFirstLastPara="1" rIns="75575" wrap="square" tIns="75575">
            <a:noAutofit/>
          </a:bodyPr>
          <a:lstStyle/>
          <a:p>
            <a:pPr indent="0" lvl="0" marL="0" rtl="0" algn="l">
              <a:spcBef>
                <a:spcPts val="0"/>
              </a:spcBef>
              <a:spcAft>
                <a:spcPts val="0"/>
              </a:spcAft>
              <a:buNone/>
            </a:pPr>
            <a:r>
              <a:rPr b="1" lang="es" sz="1000">
                <a:solidFill>
                  <a:srgbClr val="2EA9FF"/>
                </a:solidFill>
                <a:latin typeface="Bitter"/>
                <a:ea typeface="Bitter"/>
                <a:cs typeface="Bitter"/>
                <a:sym typeface="Bitter"/>
              </a:rPr>
              <a:t>Fin de las residencias</a:t>
            </a:r>
            <a:endParaRPr b="1" sz="1000">
              <a:solidFill>
                <a:srgbClr val="2EA9FF"/>
              </a:solidFill>
              <a:latin typeface="Bitter"/>
              <a:ea typeface="Bitter"/>
              <a:cs typeface="Bitter"/>
              <a:sym typeface="Bitte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96" name="Shape 1796"/>
        <p:cNvGrpSpPr/>
        <p:nvPr/>
      </p:nvGrpSpPr>
      <p:grpSpPr>
        <a:xfrm>
          <a:off x="0" y="0"/>
          <a:ext cx="0" cy="0"/>
          <a:chOff x="0" y="0"/>
          <a:chExt cx="0" cy="0"/>
        </a:xfrm>
      </p:grpSpPr>
      <p:sp>
        <p:nvSpPr>
          <p:cNvPr id="1797" name="Google Shape;1797;p104"/>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798" name="Google Shape;1798;p104"/>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82</a:t>
            </a:r>
            <a:endParaRPr sz="1500">
              <a:latin typeface="Bitter"/>
              <a:ea typeface="Bitter"/>
              <a:cs typeface="Bitter"/>
              <a:sym typeface="Bitter"/>
            </a:endParaRPr>
          </a:p>
        </p:txBody>
      </p:sp>
      <p:sp>
        <p:nvSpPr>
          <p:cNvPr id="1799" name="Google Shape;1799;p104"/>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800" name="Google Shape;1800;p104"/>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4.4.2 Niños, niñas y adolescentes</a:t>
            </a:r>
            <a:endParaRPr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
        <p:nvSpPr>
          <p:cNvPr id="1801" name="Google Shape;1801;p104"/>
          <p:cNvSpPr txBox="1"/>
          <p:nvPr/>
        </p:nvSpPr>
        <p:spPr>
          <a:xfrm>
            <a:off x="643275" y="2304400"/>
            <a:ext cx="34881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El sentirse queridos y contar con una figura significativa en quien confiar, que los apoye y a la vez eduque, es uno de los aspectos más importantes para los/as niños/as. En este aspecto se pueden relevar roles como el de la educadora.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Para los egresados, estos es relevante ya que les entrega seguridad y estabilidad en la vida independiente, lo cual puede ser determinante para continuar los estudios, el trabajo, y la formación de una familia propia.</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802" name="Google Shape;1802;p104"/>
          <p:cNvSpPr/>
          <p:nvPr/>
        </p:nvSpPr>
        <p:spPr>
          <a:xfrm>
            <a:off x="-130425" y="1376075"/>
            <a:ext cx="4549500" cy="736500"/>
          </a:xfrm>
          <a:prstGeom prst="rect">
            <a:avLst/>
          </a:prstGeom>
          <a:solidFill>
            <a:srgbClr val="2EA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104"/>
          <p:cNvSpPr txBox="1"/>
          <p:nvPr/>
        </p:nvSpPr>
        <p:spPr>
          <a:xfrm>
            <a:off x="584175" y="1365528"/>
            <a:ext cx="34881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El amor y cariño recibidos son uno de los factores más importantes para los niños, niñas y adolescentes</a:t>
            </a:r>
            <a:endParaRPr b="1" sz="1200">
              <a:solidFill>
                <a:srgbClr val="FFFFFF"/>
              </a:solidFill>
              <a:latin typeface="Bitter"/>
              <a:ea typeface="Bitter"/>
              <a:cs typeface="Bitter"/>
              <a:sym typeface="Bitter"/>
            </a:endParaRPr>
          </a:p>
        </p:txBody>
      </p:sp>
      <p:sp>
        <p:nvSpPr>
          <p:cNvPr id="1804" name="Google Shape;1804;p104"/>
          <p:cNvSpPr txBox="1"/>
          <p:nvPr/>
        </p:nvSpPr>
        <p:spPr>
          <a:xfrm>
            <a:off x="584174" y="10850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1: </a:t>
            </a:r>
            <a:endParaRPr sz="1000">
              <a:solidFill>
                <a:srgbClr val="21217F"/>
              </a:solidFill>
              <a:latin typeface="Bitter"/>
              <a:ea typeface="Bitter"/>
              <a:cs typeface="Bitter"/>
              <a:sym typeface="Bitter"/>
            </a:endParaRPr>
          </a:p>
        </p:txBody>
      </p:sp>
      <p:sp>
        <p:nvSpPr>
          <p:cNvPr id="1805" name="Google Shape;1805;p104"/>
          <p:cNvSpPr/>
          <p:nvPr/>
        </p:nvSpPr>
        <p:spPr>
          <a:xfrm rot="10800000">
            <a:off x="4900200" y="611562"/>
            <a:ext cx="3008700" cy="6651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104"/>
          <p:cNvSpPr/>
          <p:nvPr/>
        </p:nvSpPr>
        <p:spPr>
          <a:xfrm rot="10800000">
            <a:off x="5318825" y="1239446"/>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104"/>
          <p:cNvSpPr txBox="1"/>
          <p:nvPr/>
        </p:nvSpPr>
        <p:spPr>
          <a:xfrm>
            <a:off x="5041925" y="718304"/>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"El amor fue lo que me ayudó a sobrevivir, el amor me ayudó a sobrevivir ahí, pero yo lo tuve, no sé si todas"</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(Rosario, 36 años, egresada, vivió 15 años en residencia, 2020)</a:t>
            </a:r>
            <a:endParaRPr sz="600">
              <a:solidFill>
                <a:srgbClr val="414140"/>
              </a:solidFill>
              <a:latin typeface="Montserrat"/>
              <a:ea typeface="Montserrat"/>
              <a:cs typeface="Montserrat"/>
              <a:sym typeface="Montserrat"/>
            </a:endParaRPr>
          </a:p>
        </p:txBody>
      </p:sp>
      <p:sp>
        <p:nvSpPr>
          <p:cNvPr id="1808" name="Google Shape;1808;p104"/>
          <p:cNvSpPr/>
          <p:nvPr/>
        </p:nvSpPr>
        <p:spPr>
          <a:xfrm rot="10800000">
            <a:off x="4900200" y="2714726"/>
            <a:ext cx="3008700" cy="16533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104"/>
          <p:cNvSpPr/>
          <p:nvPr/>
        </p:nvSpPr>
        <p:spPr>
          <a:xfrm rot="10800000">
            <a:off x="5318825" y="4330806"/>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104"/>
          <p:cNvSpPr txBox="1"/>
          <p:nvPr/>
        </p:nvSpPr>
        <p:spPr>
          <a:xfrm>
            <a:off x="5041925" y="2826290"/>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"Él era la figura de apego que todo niño debería tener, porque ahora no existe el superhéroe, en el que uno como niño confía, en el que uno puede ir a llorar, eso es lo que realmente le falta a las personas de las residencias (...) Eso yo pienso que es ese alguien, que te haya ayudado a salir, que te haya acompañado, que te haya hincado el diente, que te haya picaneado, que cuando te equivocaste te haya tirado las orejas, que cuando lo hiciste bien te dijera 'que bueno sigue haciéndolo' (...) Cristián lo hizo conmigo."</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(Cristóbal, 24 años, egresado, vivió 10 años en residencia,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700">
              <a:solidFill>
                <a:srgbClr val="414140"/>
              </a:solidFill>
              <a:latin typeface="Montserrat"/>
              <a:ea typeface="Montserrat"/>
              <a:cs typeface="Montserrat"/>
              <a:sym typeface="Montserrat"/>
            </a:endParaRPr>
          </a:p>
        </p:txBody>
      </p:sp>
      <p:sp>
        <p:nvSpPr>
          <p:cNvPr id="1811" name="Google Shape;1811;p104"/>
          <p:cNvSpPr/>
          <p:nvPr/>
        </p:nvSpPr>
        <p:spPr>
          <a:xfrm rot="10800000">
            <a:off x="4900200" y="1671612"/>
            <a:ext cx="3008700" cy="6651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104"/>
          <p:cNvSpPr/>
          <p:nvPr/>
        </p:nvSpPr>
        <p:spPr>
          <a:xfrm rot="10800000">
            <a:off x="5318825" y="2299496"/>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104"/>
          <p:cNvSpPr txBox="1"/>
          <p:nvPr/>
        </p:nvSpPr>
        <p:spPr>
          <a:xfrm>
            <a:off x="5041925" y="1778354"/>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“El 92% de los NNA tiene al menos una persona en quien confiar, la mayoría es una educadora”</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(Sename, 2019)</a:t>
            </a:r>
            <a:endParaRPr sz="600">
              <a:solidFill>
                <a:srgbClr val="414140"/>
              </a:solidFill>
              <a:latin typeface="Montserrat"/>
              <a:ea typeface="Montserrat"/>
              <a:cs typeface="Montserrat"/>
              <a:sym typeface="Montserrat"/>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17" name="Shape 1817"/>
        <p:cNvGrpSpPr/>
        <p:nvPr/>
      </p:nvGrpSpPr>
      <p:grpSpPr>
        <a:xfrm>
          <a:off x="0" y="0"/>
          <a:ext cx="0" cy="0"/>
          <a:chOff x="0" y="0"/>
          <a:chExt cx="0" cy="0"/>
        </a:xfrm>
      </p:grpSpPr>
      <p:sp>
        <p:nvSpPr>
          <p:cNvPr id="1818" name="Google Shape;1818;p105"/>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819" name="Google Shape;1819;p105"/>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83</a:t>
            </a:r>
            <a:endParaRPr sz="1500">
              <a:latin typeface="Bitter"/>
              <a:ea typeface="Bitter"/>
              <a:cs typeface="Bitter"/>
              <a:sym typeface="Bitter"/>
            </a:endParaRPr>
          </a:p>
        </p:txBody>
      </p:sp>
      <p:sp>
        <p:nvSpPr>
          <p:cNvPr id="1820" name="Google Shape;1820;p105"/>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821" name="Google Shape;1821;p105"/>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4.4.2 Niños, niñas y adolescentes</a:t>
            </a:r>
            <a:endParaRPr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
        <p:nvSpPr>
          <p:cNvPr id="1822" name="Google Shape;1822;p105"/>
          <p:cNvSpPr txBox="1"/>
          <p:nvPr/>
        </p:nvSpPr>
        <p:spPr>
          <a:xfrm>
            <a:off x="643275" y="2304400"/>
            <a:ext cx="34881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Cuando la relación entre pares se da de forma positiva, se puede reforzar un sentimiento de familia; hermanos y hermanas que se apoyan y acompañan el uno al otro.</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A pesar de esto, algunos NNA y egresados manifiestan que en la residencia existe una relación violenta y vulneradora entre pares (Moreno, 2018; Sename 2019).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823" name="Google Shape;1823;p105"/>
          <p:cNvSpPr/>
          <p:nvPr/>
        </p:nvSpPr>
        <p:spPr>
          <a:xfrm>
            <a:off x="-130425" y="1376075"/>
            <a:ext cx="4549500" cy="736500"/>
          </a:xfrm>
          <a:prstGeom prst="rect">
            <a:avLst/>
          </a:prstGeom>
          <a:solidFill>
            <a:srgbClr val="2EA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105"/>
          <p:cNvSpPr txBox="1"/>
          <p:nvPr/>
        </p:nvSpPr>
        <p:spPr>
          <a:xfrm>
            <a:off x="584175" y="1365528"/>
            <a:ext cx="34881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Los NNA pueden generar vínculos significativos con sus pares en la residencia, considerándose hermanos y hermanas </a:t>
            </a:r>
            <a:endParaRPr b="1" sz="1200">
              <a:solidFill>
                <a:srgbClr val="FFFFFF"/>
              </a:solidFill>
              <a:latin typeface="Bitter"/>
              <a:ea typeface="Bitter"/>
              <a:cs typeface="Bitter"/>
              <a:sym typeface="Bitter"/>
            </a:endParaRPr>
          </a:p>
        </p:txBody>
      </p:sp>
      <p:sp>
        <p:nvSpPr>
          <p:cNvPr id="1825" name="Google Shape;1825;p105"/>
          <p:cNvSpPr txBox="1"/>
          <p:nvPr/>
        </p:nvSpPr>
        <p:spPr>
          <a:xfrm>
            <a:off x="584174" y="10850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2: </a:t>
            </a:r>
            <a:endParaRPr sz="1000">
              <a:solidFill>
                <a:srgbClr val="21217F"/>
              </a:solidFill>
              <a:latin typeface="Bitter"/>
              <a:ea typeface="Bitter"/>
              <a:cs typeface="Bitter"/>
              <a:sym typeface="Bitter"/>
            </a:endParaRPr>
          </a:p>
        </p:txBody>
      </p:sp>
      <p:sp>
        <p:nvSpPr>
          <p:cNvPr id="1826" name="Google Shape;1826;p105"/>
          <p:cNvSpPr/>
          <p:nvPr/>
        </p:nvSpPr>
        <p:spPr>
          <a:xfrm rot="10800000">
            <a:off x="4900200" y="759443"/>
            <a:ext cx="3008700" cy="10506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105"/>
          <p:cNvSpPr/>
          <p:nvPr/>
        </p:nvSpPr>
        <p:spPr>
          <a:xfrm rot="10800000">
            <a:off x="5318825" y="1772846"/>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105"/>
          <p:cNvSpPr txBox="1"/>
          <p:nvPr/>
        </p:nvSpPr>
        <p:spPr>
          <a:xfrm>
            <a:off x="5041925" y="889140"/>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"El significado de familia existía con los propios pares. Hoy en día puedo decir mi hermano, lo quiero, lo amo. Para mi el significado de familia... cuando me hablan de un hermano que se crió conmigo en el hogar, se me paran los pelos de punta"</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(Cristóbal, 24 años, egresado, vivió 10 años en residencia,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700">
              <a:solidFill>
                <a:srgbClr val="414140"/>
              </a:solidFill>
              <a:latin typeface="Montserrat"/>
              <a:ea typeface="Montserrat"/>
              <a:cs typeface="Montserrat"/>
              <a:sym typeface="Montserrat"/>
            </a:endParaRPr>
          </a:p>
        </p:txBody>
      </p:sp>
      <p:sp>
        <p:nvSpPr>
          <p:cNvPr id="1829" name="Google Shape;1829;p105"/>
          <p:cNvSpPr/>
          <p:nvPr/>
        </p:nvSpPr>
        <p:spPr>
          <a:xfrm rot="10800000">
            <a:off x="4900200" y="3327626"/>
            <a:ext cx="3008700" cy="8880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105"/>
          <p:cNvSpPr/>
          <p:nvPr/>
        </p:nvSpPr>
        <p:spPr>
          <a:xfrm rot="10800000">
            <a:off x="5318825" y="4178406"/>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105"/>
          <p:cNvSpPr txBox="1"/>
          <p:nvPr/>
        </p:nvSpPr>
        <p:spPr>
          <a:xfrm>
            <a:off x="5041925" y="3437972"/>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"En la residencia se tratan como hermanas (...) Yo siempre tuve un trato de respeto con los tíos y tías, tratando de ser ejemplo porque yo era la más grande de la residencia (...) y siempre intenté ser un ejemplo"</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(Lorna, 23 años, egresada, vivió 15 años en residencia,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700">
              <a:solidFill>
                <a:srgbClr val="414140"/>
              </a:solidFill>
              <a:latin typeface="Montserrat"/>
              <a:ea typeface="Montserrat"/>
              <a:cs typeface="Montserrat"/>
              <a:sym typeface="Montserrat"/>
            </a:endParaRPr>
          </a:p>
        </p:txBody>
      </p:sp>
      <p:sp>
        <p:nvSpPr>
          <p:cNvPr id="1832" name="Google Shape;1832;p105"/>
          <p:cNvSpPr/>
          <p:nvPr/>
        </p:nvSpPr>
        <p:spPr>
          <a:xfrm rot="10800000">
            <a:off x="4900200" y="2205012"/>
            <a:ext cx="3008700" cy="6651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105"/>
          <p:cNvSpPr/>
          <p:nvPr/>
        </p:nvSpPr>
        <p:spPr>
          <a:xfrm rot="10800000">
            <a:off x="5318825" y="2832896"/>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105"/>
          <p:cNvSpPr txBox="1"/>
          <p:nvPr/>
        </p:nvSpPr>
        <p:spPr>
          <a:xfrm>
            <a:off x="5041925" y="2387954"/>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"Es una gran ventaja la hermandad que se produce."</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(Marco, 51 años, egresado, vivió 17 años en residencia, 2020)</a:t>
            </a:r>
            <a:endParaRPr sz="600">
              <a:solidFill>
                <a:srgbClr val="414140"/>
              </a:solidFill>
              <a:latin typeface="Montserrat"/>
              <a:ea typeface="Montserrat"/>
              <a:cs typeface="Montserrat"/>
              <a:sym typeface="Montserrat"/>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38" name="Shape 1838"/>
        <p:cNvGrpSpPr/>
        <p:nvPr/>
      </p:nvGrpSpPr>
      <p:grpSpPr>
        <a:xfrm>
          <a:off x="0" y="0"/>
          <a:ext cx="0" cy="0"/>
          <a:chOff x="0" y="0"/>
          <a:chExt cx="0" cy="0"/>
        </a:xfrm>
      </p:grpSpPr>
      <p:sp>
        <p:nvSpPr>
          <p:cNvPr id="1839" name="Google Shape;1839;p106"/>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840" name="Google Shape;1840;p106"/>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84</a:t>
            </a:r>
            <a:endParaRPr sz="1500">
              <a:latin typeface="Bitter"/>
              <a:ea typeface="Bitter"/>
              <a:cs typeface="Bitter"/>
              <a:sym typeface="Bitter"/>
            </a:endParaRPr>
          </a:p>
        </p:txBody>
      </p:sp>
      <p:sp>
        <p:nvSpPr>
          <p:cNvPr id="1841" name="Google Shape;1841;p106"/>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842" name="Google Shape;1842;p106"/>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4.4.2 Niños, niñas y adolescentes</a:t>
            </a:r>
            <a:endParaRPr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
        <p:nvSpPr>
          <p:cNvPr id="1843" name="Google Shape;1843;p106"/>
          <p:cNvSpPr txBox="1"/>
          <p:nvPr/>
        </p:nvSpPr>
        <p:spPr>
          <a:xfrm>
            <a:off x="643275" y="2304400"/>
            <a:ext cx="34881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Es determinante para el desarrollo de cada niño, niña y adolescente propiciar un ambiente familiar donde cada uno reciba una atención personalizada de acuerdo a sus necesidades particulares, y se exploren los talentos de cada uno. Asimismo, una atención centrada en las particularidades de cada NNA puede ayudar a prevenir y manejar las desregulaciones, conflictos y conductas de riesgo.</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Esta atención a las particularidades se propicia en un modelo de residencia familiar debido a que, tener menos número de NNA permite enfocarse en cada uno en particular y la promoción de un enfoque relacional favorece las interacciones entre todos los integrantes de la residencia.</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844" name="Google Shape;1844;p106"/>
          <p:cNvSpPr/>
          <p:nvPr/>
        </p:nvSpPr>
        <p:spPr>
          <a:xfrm>
            <a:off x="-130425" y="1376075"/>
            <a:ext cx="4549500" cy="736500"/>
          </a:xfrm>
          <a:prstGeom prst="rect">
            <a:avLst/>
          </a:prstGeom>
          <a:solidFill>
            <a:srgbClr val="2EA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106"/>
          <p:cNvSpPr txBox="1"/>
          <p:nvPr/>
        </p:nvSpPr>
        <p:spPr>
          <a:xfrm>
            <a:off x="584175" y="1365528"/>
            <a:ext cx="34881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Tener una atención personalizada permite tomar en cuenta necesidades particulares y prevenir conductas de riesgo</a:t>
            </a:r>
            <a:endParaRPr b="1" sz="1200">
              <a:solidFill>
                <a:srgbClr val="FFFFFF"/>
              </a:solidFill>
              <a:latin typeface="Bitter"/>
              <a:ea typeface="Bitter"/>
              <a:cs typeface="Bitter"/>
              <a:sym typeface="Bitter"/>
            </a:endParaRPr>
          </a:p>
        </p:txBody>
      </p:sp>
      <p:sp>
        <p:nvSpPr>
          <p:cNvPr id="1846" name="Google Shape;1846;p106"/>
          <p:cNvSpPr txBox="1"/>
          <p:nvPr/>
        </p:nvSpPr>
        <p:spPr>
          <a:xfrm>
            <a:off x="584174" y="10850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3: </a:t>
            </a:r>
            <a:endParaRPr sz="1000">
              <a:solidFill>
                <a:srgbClr val="21217F"/>
              </a:solidFill>
              <a:latin typeface="Bitter"/>
              <a:ea typeface="Bitter"/>
              <a:cs typeface="Bitter"/>
              <a:sym typeface="Bitter"/>
            </a:endParaRPr>
          </a:p>
        </p:txBody>
      </p:sp>
      <p:sp>
        <p:nvSpPr>
          <p:cNvPr id="1847" name="Google Shape;1847;p106"/>
          <p:cNvSpPr/>
          <p:nvPr/>
        </p:nvSpPr>
        <p:spPr>
          <a:xfrm rot="10800000">
            <a:off x="4900200" y="1382717"/>
            <a:ext cx="3008700" cy="13995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106"/>
          <p:cNvSpPr/>
          <p:nvPr/>
        </p:nvSpPr>
        <p:spPr>
          <a:xfrm rot="10800000">
            <a:off x="5318825" y="2745010"/>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106"/>
          <p:cNvSpPr txBox="1"/>
          <p:nvPr/>
        </p:nvSpPr>
        <p:spPr>
          <a:xfrm>
            <a:off x="5041925" y="1480054"/>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“Cuando yo llegué era todo militarizado, no los cuidaban mal, pero todos hacían lo mismo para todos, pierden individualidad.” (...) Mi idea es que quede instaurada la visión de familia, darles la individualidad que corresponde, desmilitarizar a los niños. Lo importante que es ver a los niños como seres importantes, no como un montón (...) falta esa visión de saber que tenemos que dedicarnos.”</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(Catalina, directora, más de 12 años de experiencia,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700">
              <a:solidFill>
                <a:srgbClr val="414140"/>
              </a:solidFill>
              <a:latin typeface="Montserrat"/>
              <a:ea typeface="Montserrat"/>
              <a:cs typeface="Montserrat"/>
              <a:sym typeface="Montserrat"/>
            </a:endParaRPr>
          </a:p>
        </p:txBody>
      </p:sp>
      <p:sp>
        <p:nvSpPr>
          <p:cNvPr id="1850" name="Google Shape;1850;p106"/>
          <p:cNvSpPr/>
          <p:nvPr/>
        </p:nvSpPr>
        <p:spPr>
          <a:xfrm rot="10800000">
            <a:off x="4900200" y="3177176"/>
            <a:ext cx="3008700" cy="6651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106"/>
          <p:cNvSpPr/>
          <p:nvPr/>
        </p:nvSpPr>
        <p:spPr>
          <a:xfrm rot="10800000">
            <a:off x="5318825" y="3805060"/>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106"/>
          <p:cNvSpPr txBox="1"/>
          <p:nvPr/>
        </p:nvSpPr>
        <p:spPr>
          <a:xfrm>
            <a:off x="5041925" y="3283919"/>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“Tomar a un chico de 13, 14 años, tomar sus intereses y potenciarlos y que ya tengan un norte en su cabecita”</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(Cristóbal, 24 años, egresado, vivió 10 años en residencia,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700">
              <a:solidFill>
                <a:srgbClr val="414140"/>
              </a:solidFill>
              <a:latin typeface="Montserrat"/>
              <a:ea typeface="Montserrat"/>
              <a:cs typeface="Montserrat"/>
              <a:sym typeface="Montserrat"/>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56" name="Shape 1856"/>
        <p:cNvGrpSpPr/>
        <p:nvPr/>
      </p:nvGrpSpPr>
      <p:grpSpPr>
        <a:xfrm>
          <a:off x="0" y="0"/>
          <a:ext cx="0" cy="0"/>
          <a:chOff x="0" y="0"/>
          <a:chExt cx="0" cy="0"/>
        </a:xfrm>
      </p:grpSpPr>
      <p:sp>
        <p:nvSpPr>
          <p:cNvPr id="1857" name="Google Shape;1857;p107"/>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858" name="Google Shape;1858;p107"/>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85</a:t>
            </a:r>
            <a:endParaRPr sz="1500">
              <a:latin typeface="Bitter"/>
              <a:ea typeface="Bitter"/>
              <a:cs typeface="Bitter"/>
              <a:sym typeface="Bitter"/>
            </a:endParaRPr>
          </a:p>
        </p:txBody>
      </p:sp>
      <p:sp>
        <p:nvSpPr>
          <p:cNvPr id="1859" name="Google Shape;1859;p107"/>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860" name="Google Shape;1860;p107"/>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4.4.2 Niños, niñas y adolescentes</a:t>
            </a:r>
            <a:endParaRPr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
        <p:nvSpPr>
          <p:cNvPr id="1861" name="Google Shape;1861;p107"/>
          <p:cNvSpPr txBox="1"/>
          <p:nvPr/>
        </p:nvSpPr>
        <p:spPr>
          <a:xfrm>
            <a:off x="643275" y="2075800"/>
            <a:ext cx="35325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Esta preparación se considera deficiente pero a la vez clave para el bienestar de los jóvenes y adolescentes una vez que egresan de la residencia sin redes de apoyo familiares, y que se enfrentan a la postulación a una educación superior y/o al mercado laboral. Aquellos egresados que sí tuvieron una formación positiva en este aspecto, lo distinguen como un factor determinante en su vida de adultos.</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862" name="Google Shape;1862;p107"/>
          <p:cNvSpPr/>
          <p:nvPr/>
        </p:nvSpPr>
        <p:spPr>
          <a:xfrm>
            <a:off x="-130425" y="1376075"/>
            <a:ext cx="4416900" cy="555300"/>
          </a:xfrm>
          <a:prstGeom prst="rect">
            <a:avLst/>
          </a:prstGeom>
          <a:solidFill>
            <a:srgbClr val="2EA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107"/>
          <p:cNvSpPr txBox="1"/>
          <p:nvPr/>
        </p:nvSpPr>
        <p:spPr>
          <a:xfrm>
            <a:off x="584175" y="1365528"/>
            <a:ext cx="34881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Preparación para la vida independiente es determinante para las experiencias adultas</a:t>
            </a:r>
            <a:endParaRPr b="1" sz="1200">
              <a:solidFill>
                <a:srgbClr val="FFFFFF"/>
              </a:solidFill>
              <a:latin typeface="Bitter"/>
              <a:ea typeface="Bitter"/>
              <a:cs typeface="Bitter"/>
              <a:sym typeface="Bitter"/>
            </a:endParaRPr>
          </a:p>
        </p:txBody>
      </p:sp>
      <p:sp>
        <p:nvSpPr>
          <p:cNvPr id="1864" name="Google Shape;1864;p107"/>
          <p:cNvSpPr txBox="1"/>
          <p:nvPr/>
        </p:nvSpPr>
        <p:spPr>
          <a:xfrm>
            <a:off x="584174" y="10850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4: </a:t>
            </a:r>
            <a:endParaRPr sz="1000">
              <a:solidFill>
                <a:srgbClr val="21217F"/>
              </a:solidFill>
              <a:latin typeface="Bitter"/>
              <a:ea typeface="Bitter"/>
              <a:cs typeface="Bitter"/>
              <a:sym typeface="Bitter"/>
            </a:endParaRPr>
          </a:p>
        </p:txBody>
      </p:sp>
      <p:sp>
        <p:nvSpPr>
          <p:cNvPr id="1865" name="Google Shape;1865;p107"/>
          <p:cNvSpPr/>
          <p:nvPr/>
        </p:nvSpPr>
        <p:spPr>
          <a:xfrm rot="10800000">
            <a:off x="706200" y="3283925"/>
            <a:ext cx="3580200" cy="12288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107"/>
          <p:cNvSpPr/>
          <p:nvPr/>
        </p:nvSpPr>
        <p:spPr>
          <a:xfrm rot="10800000">
            <a:off x="1124750" y="4475510"/>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107"/>
          <p:cNvSpPr txBox="1"/>
          <p:nvPr/>
        </p:nvSpPr>
        <p:spPr>
          <a:xfrm>
            <a:off x="874774" y="3466809"/>
            <a:ext cx="32280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"Cabros que salieron o están a punto de salir, no tienen ninguna posibilidad y queremos empezar a capacitarlos en oficios. (...) Tienen que trabajar y sustentar su propia comida y cama. Si los preparamos a esa edad, son chicos que van a querer trabajar en eso y aportar a la sociedad. Porque la alternativa es la calle, es vender droga y ganar plata, porque eso es lo que está a la mano.”</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(Cristóbal, 24 años, egresado, vivió 10 años en residencia,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700">
              <a:solidFill>
                <a:srgbClr val="414140"/>
              </a:solidFill>
              <a:latin typeface="Montserrat"/>
              <a:ea typeface="Montserrat"/>
              <a:cs typeface="Montserrat"/>
              <a:sym typeface="Montserrat"/>
            </a:endParaRPr>
          </a:p>
        </p:txBody>
      </p:sp>
      <p:sp>
        <p:nvSpPr>
          <p:cNvPr id="1868" name="Google Shape;1868;p107"/>
          <p:cNvSpPr/>
          <p:nvPr/>
        </p:nvSpPr>
        <p:spPr>
          <a:xfrm rot="10800000">
            <a:off x="4900075" y="2752427"/>
            <a:ext cx="3322500" cy="5745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107"/>
          <p:cNvSpPr/>
          <p:nvPr/>
        </p:nvSpPr>
        <p:spPr>
          <a:xfrm rot="10800000">
            <a:off x="5318825" y="3289715"/>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107"/>
          <p:cNvSpPr txBox="1"/>
          <p:nvPr/>
        </p:nvSpPr>
        <p:spPr>
          <a:xfrm>
            <a:off x="5056701" y="2805442"/>
            <a:ext cx="29955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"No nos hacían un futuro, un fin, esperanzas de poder hacer algo en esta vida"</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(Rosario, 36 años, egresada, vivió 15 años en residencia, 2020)</a:t>
            </a:r>
            <a:endParaRPr sz="600">
              <a:solidFill>
                <a:srgbClr val="414140"/>
              </a:solidFill>
              <a:latin typeface="Montserrat"/>
              <a:ea typeface="Montserrat"/>
              <a:cs typeface="Montserrat"/>
              <a:sym typeface="Montserrat"/>
            </a:endParaRPr>
          </a:p>
        </p:txBody>
      </p:sp>
      <p:sp>
        <p:nvSpPr>
          <p:cNvPr id="1871" name="Google Shape;1871;p107"/>
          <p:cNvSpPr/>
          <p:nvPr/>
        </p:nvSpPr>
        <p:spPr>
          <a:xfrm rot="10800000">
            <a:off x="4900075" y="3655250"/>
            <a:ext cx="3322500" cy="10161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107"/>
          <p:cNvSpPr/>
          <p:nvPr/>
        </p:nvSpPr>
        <p:spPr>
          <a:xfrm rot="10800000">
            <a:off x="5318825" y="4634131"/>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107"/>
          <p:cNvSpPr txBox="1"/>
          <p:nvPr/>
        </p:nvSpPr>
        <p:spPr>
          <a:xfrm>
            <a:off x="5056701" y="3741296"/>
            <a:ext cx="29955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“Les falta más escuchar lo que necesitan los niños, prepararlos más para la salir. Un apoyo moral también después de salir, ayudaría. Ayudaría a que antes de salir, que el hogar se contactara con una empresa externa, por ejemplo con un supermercado para ser reponedores, cajeros, no salir con nada." </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(Antonio, 23 años, egresado, VIII región, vivió  17 años en residencia,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700">
              <a:solidFill>
                <a:srgbClr val="414140"/>
              </a:solidFill>
              <a:latin typeface="Montserrat"/>
              <a:ea typeface="Montserrat"/>
              <a:cs typeface="Montserrat"/>
              <a:sym typeface="Montserrat"/>
            </a:endParaRPr>
          </a:p>
        </p:txBody>
      </p:sp>
      <p:sp>
        <p:nvSpPr>
          <p:cNvPr id="1874" name="Google Shape;1874;p107"/>
          <p:cNvSpPr/>
          <p:nvPr/>
        </p:nvSpPr>
        <p:spPr>
          <a:xfrm rot="10800000">
            <a:off x="4900075" y="1699148"/>
            <a:ext cx="3322500" cy="6924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107"/>
          <p:cNvSpPr/>
          <p:nvPr/>
        </p:nvSpPr>
        <p:spPr>
          <a:xfrm rot="10800000">
            <a:off x="5318825" y="2354315"/>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107"/>
          <p:cNvSpPr txBox="1"/>
          <p:nvPr/>
        </p:nvSpPr>
        <p:spPr>
          <a:xfrm>
            <a:off x="5066888" y="1756973"/>
            <a:ext cx="30792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"A las más grandes se les enseña a cocinar, ir a la feria, hacer las compras. Porque después cómo te vay a enfrentar a la vida. Hay que aprender esas cosas.”</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(Lorna, 23 años, egresada, RM, 15 años en residencia, 2020)</a:t>
            </a:r>
            <a:endParaRPr sz="600">
              <a:solidFill>
                <a:srgbClr val="414140"/>
              </a:solidFill>
              <a:latin typeface="Montserrat"/>
              <a:ea typeface="Montserrat"/>
              <a:cs typeface="Montserrat"/>
              <a:sym typeface="Montserrat"/>
            </a:endParaRPr>
          </a:p>
        </p:txBody>
      </p:sp>
      <p:sp>
        <p:nvSpPr>
          <p:cNvPr id="1877" name="Google Shape;1877;p107"/>
          <p:cNvSpPr/>
          <p:nvPr/>
        </p:nvSpPr>
        <p:spPr>
          <a:xfrm rot="10800000">
            <a:off x="4900075" y="358401"/>
            <a:ext cx="3322500" cy="9999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107"/>
          <p:cNvSpPr/>
          <p:nvPr/>
        </p:nvSpPr>
        <p:spPr>
          <a:xfrm rot="10800000">
            <a:off x="5318825" y="1321066"/>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107"/>
          <p:cNvSpPr txBox="1"/>
          <p:nvPr/>
        </p:nvSpPr>
        <p:spPr>
          <a:xfrm>
            <a:off x="5066880" y="495119"/>
            <a:ext cx="29955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"Falta apoyo cuando el niño egresa, sobre todo cuando son más grandes. Uno no está preparado para nada. ¿Qué va a ser de mi vida? ¿Con quién voy a vivir? (...) Me hizo falta más apoyo en el egreso, por eso yo volví a recurrir acá, yo no tenía nada.”</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(Caterina, 24 años, egresada y ETD, vivió 10 años en residencia y es ETD hace 3 años,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700">
              <a:solidFill>
                <a:srgbClr val="414140"/>
              </a:solidFill>
              <a:latin typeface="Montserrat"/>
              <a:ea typeface="Montserrat"/>
              <a:cs typeface="Montserrat"/>
              <a:sym typeface="Montserrat"/>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83" name="Shape 1883"/>
        <p:cNvGrpSpPr/>
        <p:nvPr/>
      </p:nvGrpSpPr>
      <p:grpSpPr>
        <a:xfrm>
          <a:off x="0" y="0"/>
          <a:ext cx="0" cy="0"/>
          <a:chOff x="0" y="0"/>
          <a:chExt cx="0" cy="0"/>
        </a:xfrm>
      </p:grpSpPr>
      <p:sp>
        <p:nvSpPr>
          <p:cNvPr id="1884" name="Google Shape;1884;p108"/>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885" name="Google Shape;1885;p108"/>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86</a:t>
            </a:r>
            <a:endParaRPr sz="1500">
              <a:latin typeface="Bitter"/>
              <a:ea typeface="Bitter"/>
              <a:cs typeface="Bitter"/>
              <a:sym typeface="Bitter"/>
            </a:endParaRPr>
          </a:p>
        </p:txBody>
      </p:sp>
      <p:sp>
        <p:nvSpPr>
          <p:cNvPr id="1886" name="Google Shape;1886;p108"/>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887" name="Google Shape;1887;p108"/>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4.4.2 Niños, niñas y adolescentes</a:t>
            </a:r>
            <a:endParaRPr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
        <p:nvSpPr>
          <p:cNvPr id="1888" name="Google Shape;1888;p108"/>
          <p:cNvSpPr txBox="1"/>
          <p:nvPr/>
        </p:nvSpPr>
        <p:spPr>
          <a:xfrm>
            <a:off x="643275" y="2075800"/>
            <a:ext cx="35325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El espacio residencial es muy importante para que los niños, niñas y adolescentes puedan tener una buena experiencia en la residencia, esto se traduce en la infraestructura adecuada para brindar seguridad, permitir la realización de actividades extraprogramáticas, contar con un espacio personal y exclusivo para cada uno, y así disminuir la sensación de encierro.</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889" name="Google Shape;1889;p108"/>
          <p:cNvSpPr/>
          <p:nvPr/>
        </p:nvSpPr>
        <p:spPr>
          <a:xfrm>
            <a:off x="-130425" y="1376075"/>
            <a:ext cx="4416900" cy="555300"/>
          </a:xfrm>
          <a:prstGeom prst="rect">
            <a:avLst/>
          </a:prstGeom>
          <a:solidFill>
            <a:srgbClr val="2EA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108"/>
          <p:cNvSpPr txBox="1"/>
          <p:nvPr/>
        </p:nvSpPr>
        <p:spPr>
          <a:xfrm>
            <a:off x="584175" y="1365528"/>
            <a:ext cx="34881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Una infraestructura adecuada influye en tener una buena experiencia en la residencia</a:t>
            </a:r>
            <a:endParaRPr b="1" sz="1200">
              <a:solidFill>
                <a:srgbClr val="FFFFFF"/>
              </a:solidFill>
              <a:latin typeface="Bitter"/>
              <a:ea typeface="Bitter"/>
              <a:cs typeface="Bitter"/>
              <a:sym typeface="Bitter"/>
            </a:endParaRPr>
          </a:p>
        </p:txBody>
      </p:sp>
      <p:sp>
        <p:nvSpPr>
          <p:cNvPr id="1891" name="Google Shape;1891;p108"/>
          <p:cNvSpPr txBox="1"/>
          <p:nvPr/>
        </p:nvSpPr>
        <p:spPr>
          <a:xfrm>
            <a:off x="584174" y="10850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5: </a:t>
            </a:r>
            <a:endParaRPr sz="1000">
              <a:solidFill>
                <a:srgbClr val="21217F"/>
              </a:solidFill>
              <a:latin typeface="Bitter"/>
              <a:ea typeface="Bitter"/>
              <a:cs typeface="Bitter"/>
              <a:sym typeface="Bitter"/>
            </a:endParaRPr>
          </a:p>
        </p:txBody>
      </p:sp>
      <p:sp>
        <p:nvSpPr>
          <p:cNvPr id="1892" name="Google Shape;1892;p108"/>
          <p:cNvSpPr/>
          <p:nvPr/>
        </p:nvSpPr>
        <p:spPr>
          <a:xfrm rot="10800000">
            <a:off x="4900300" y="1297822"/>
            <a:ext cx="3054000" cy="6924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108"/>
          <p:cNvSpPr/>
          <p:nvPr/>
        </p:nvSpPr>
        <p:spPr>
          <a:xfrm rot="10800000">
            <a:off x="5318825" y="1952986"/>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108"/>
          <p:cNvSpPr txBox="1"/>
          <p:nvPr/>
        </p:nvSpPr>
        <p:spPr>
          <a:xfrm>
            <a:off x="5053450" y="1355647"/>
            <a:ext cx="25881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"Lo que menos me gustaba era compartir mi espacio, no tener un espacio privado, no tener una habitación privada.”</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(Antonio, 23 años, egresado, vivió 17 años en residencia,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700">
              <a:solidFill>
                <a:srgbClr val="414140"/>
              </a:solidFill>
              <a:latin typeface="Montserrat"/>
              <a:ea typeface="Montserrat"/>
              <a:cs typeface="Montserrat"/>
              <a:sym typeface="Montserrat"/>
            </a:endParaRPr>
          </a:p>
        </p:txBody>
      </p:sp>
      <p:sp>
        <p:nvSpPr>
          <p:cNvPr id="1895" name="Google Shape;1895;p108"/>
          <p:cNvSpPr/>
          <p:nvPr/>
        </p:nvSpPr>
        <p:spPr>
          <a:xfrm rot="10800000">
            <a:off x="4900300" y="2389072"/>
            <a:ext cx="3054000" cy="6924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108"/>
          <p:cNvSpPr/>
          <p:nvPr/>
        </p:nvSpPr>
        <p:spPr>
          <a:xfrm rot="10800000">
            <a:off x="5318825" y="3044236"/>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108"/>
          <p:cNvSpPr txBox="1"/>
          <p:nvPr/>
        </p:nvSpPr>
        <p:spPr>
          <a:xfrm>
            <a:off x="5053441" y="2523099"/>
            <a:ext cx="27309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“La infraestructura debe ser adecuada para la niños, ocupar la creatividad, no cárceles”</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(Cristóbal, 24 años, egresado, vivió 10 años en residencia, 2020)</a:t>
            </a:r>
            <a:endParaRPr sz="600">
              <a:solidFill>
                <a:srgbClr val="414140"/>
              </a:solidFill>
              <a:latin typeface="Montserrat"/>
              <a:ea typeface="Montserrat"/>
              <a:cs typeface="Montserrat"/>
              <a:sym typeface="Montserrat"/>
            </a:endParaRPr>
          </a:p>
        </p:txBody>
      </p:sp>
      <p:sp>
        <p:nvSpPr>
          <p:cNvPr id="1898" name="Google Shape;1898;p108"/>
          <p:cNvSpPr/>
          <p:nvPr/>
        </p:nvSpPr>
        <p:spPr>
          <a:xfrm rot="10800000">
            <a:off x="4900300" y="3480322"/>
            <a:ext cx="3054000" cy="6924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108"/>
          <p:cNvSpPr/>
          <p:nvPr/>
        </p:nvSpPr>
        <p:spPr>
          <a:xfrm rot="10800000">
            <a:off x="5318825" y="4135486"/>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108"/>
          <p:cNvSpPr txBox="1"/>
          <p:nvPr/>
        </p:nvSpPr>
        <p:spPr>
          <a:xfrm>
            <a:off x="5053442" y="3614349"/>
            <a:ext cx="26802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La residencia debe ser un lugar bonito, porque son feos, es feo, como que te ganaste vivir en un lugar feo"</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(Rosario, 36 años, egresada, vivió 15 años en residencia, 2020)</a:t>
            </a:r>
            <a:endParaRPr sz="600">
              <a:solidFill>
                <a:srgbClr val="414140"/>
              </a:solidFill>
              <a:latin typeface="Montserrat"/>
              <a:ea typeface="Montserrat"/>
              <a:cs typeface="Montserrat"/>
              <a:sym typeface="Montserrat"/>
            </a:endParaRPr>
          </a:p>
        </p:txBody>
      </p:sp>
      <p:sp>
        <p:nvSpPr>
          <p:cNvPr id="1901" name="Google Shape;1901;p108"/>
          <p:cNvSpPr/>
          <p:nvPr/>
        </p:nvSpPr>
        <p:spPr>
          <a:xfrm rot="10800000">
            <a:off x="706225" y="3286500"/>
            <a:ext cx="3532500" cy="8721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108"/>
          <p:cNvSpPr/>
          <p:nvPr/>
        </p:nvSpPr>
        <p:spPr>
          <a:xfrm rot="10800000">
            <a:off x="1124750" y="4121365"/>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108"/>
          <p:cNvSpPr txBox="1"/>
          <p:nvPr/>
        </p:nvSpPr>
        <p:spPr>
          <a:xfrm>
            <a:off x="883361" y="3371627"/>
            <a:ext cx="31002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“Las mejoras son en infraestructura y seguridad. Porque es una residencia muy antigua, puertas fáciles de abrir, cámaras fáciles de botar. El recinto es tan grande que cuesta un poco manejarlos.”</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(Pamela, ETD, 2 meses de experiencia,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700">
              <a:solidFill>
                <a:srgbClr val="414140"/>
              </a:solidFill>
              <a:latin typeface="Montserrat"/>
              <a:ea typeface="Montserrat"/>
              <a:cs typeface="Montserrat"/>
              <a:sym typeface="Montserrat"/>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07" name="Shape 1907"/>
        <p:cNvGrpSpPr/>
        <p:nvPr/>
      </p:nvGrpSpPr>
      <p:grpSpPr>
        <a:xfrm>
          <a:off x="0" y="0"/>
          <a:ext cx="0" cy="0"/>
          <a:chOff x="0" y="0"/>
          <a:chExt cx="0" cy="0"/>
        </a:xfrm>
      </p:grpSpPr>
      <p:sp>
        <p:nvSpPr>
          <p:cNvPr id="1908" name="Google Shape;1908;p109"/>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909" name="Google Shape;1909;p109"/>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87</a:t>
            </a:r>
            <a:endParaRPr sz="1500">
              <a:latin typeface="Bitter"/>
              <a:ea typeface="Bitter"/>
              <a:cs typeface="Bitter"/>
              <a:sym typeface="Bitter"/>
            </a:endParaRPr>
          </a:p>
        </p:txBody>
      </p:sp>
      <p:sp>
        <p:nvSpPr>
          <p:cNvPr id="1910" name="Google Shape;1910;p109"/>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911" name="Google Shape;1911;p109"/>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4.4.2 Niños, niñas y adolescentes</a:t>
            </a:r>
            <a:endParaRPr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
        <p:nvSpPr>
          <p:cNvPr id="1912" name="Google Shape;1912;p109"/>
          <p:cNvSpPr txBox="1"/>
          <p:nvPr/>
        </p:nvSpPr>
        <p:spPr>
          <a:xfrm>
            <a:off x="643275" y="2304400"/>
            <a:ext cx="34881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La educación formal es un factor que después tiene consecuencias directas al enfrentarse al egreso de la residencia.</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Para los egresados asegurar una buena alimentación determina su experiencia en la residencia. En este aspecto es importante contar con horarios y porciones definidos, así como con los nutrientes necesarios para el crecimiento y desarrollo.</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913" name="Google Shape;1913;p109"/>
          <p:cNvSpPr/>
          <p:nvPr/>
        </p:nvSpPr>
        <p:spPr>
          <a:xfrm>
            <a:off x="-130425" y="1376075"/>
            <a:ext cx="4549500" cy="736500"/>
          </a:xfrm>
          <a:prstGeom prst="rect">
            <a:avLst/>
          </a:prstGeom>
          <a:solidFill>
            <a:srgbClr val="2EA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109"/>
          <p:cNvSpPr txBox="1"/>
          <p:nvPr/>
        </p:nvSpPr>
        <p:spPr>
          <a:xfrm>
            <a:off x="584175" y="1365528"/>
            <a:ext cx="34881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Los egresados indican que la educación y alimentación son esenciales y no siempre se aseguraban </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p:txBody>
      </p:sp>
      <p:sp>
        <p:nvSpPr>
          <p:cNvPr id="1915" name="Google Shape;1915;p109"/>
          <p:cNvSpPr txBox="1"/>
          <p:nvPr/>
        </p:nvSpPr>
        <p:spPr>
          <a:xfrm>
            <a:off x="584174" y="10850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6: </a:t>
            </a:r>
            <a:endParaRPr sz="1000">
              <a:solidFill>
                <a:srgbClr val="21217F"/>
              </a:solidFill>
              <a:latin typeface="Bitter"/>
              <a:ea typeface="Bitter"/>
              <a:cs typeface="Bitter"/>
              <a:sym typeface="Bitter"/>
            </a:endParaRPr>
          </a:p>
        </p:txBody>
      </p:sp>
      <p:sp>
        <p:nvSpPr>
          <p:cNvPr id="1916" name="Google Shape;1916;p109"/>
          <p:cNvSpPr/>
          <p:nvPr/>
        </p:nvSpPr>
        <p:spPr>
          <a:xfrm rot="10800000">
            <a:off x="4900200" y="563426"/>
            <a:ext cx="3008700" cy="15330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109"/>
          <p:cNvSpPr/>
          <p:nvPr/>
        </p:nvSpPr>
        <p:spPr>
          <a:xfrm rot="10800000">
            <a:off x="5318825" y="2059210"/>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109"/>
          <p:cNvSpPr txBox="1"/>
          <p:nvPr/>
        </p:nvSpPr>
        <p:spPr>
          <a:xfrm>
            <a:off x="5041925" y="641854"/>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“Es muy importante tener una tía para el tema del estudio y no lo veo en otros lugares. (...) Mejorar la preocupación porque los niños vayan al colegio. Se entiende que cuando tienen algún problema no puedan ir, pero hay que impulsarlos. Porque sino hay niños que por años no van al colegio. Mi hermano, él tiene 17 años y está pegado en séptimo. Por diferentes temas y carencias no ha ido al colegio, pero qué va a hacer cuando tenga que irse del hogar..."</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(Lorna, 23 años, egresada, vivió 15 años en residencia, 2020)</a:t>
            </a:r>
            <a:endParaRPr sz="600">
              <a:solidFill>
                <a:srgbClr val="414140"/>
              </a:solidFill>
              <a:latin typeface="Montserrat"/>
              <a:ea typeface="Montserrat"/>
              <a:cs typeface="Montserrat"/>
              <a:sym typeface="Montserrat"/>
            </a:endParaRPr>
          </a:p>
        </p:txBody>
      </p:sp>
      <p:sp>
        <p:nvSpPr>
          <p:cNvPr id="1919" name="Google Shape;1919;p109"/>
          <p:cNvSpPr/>
          <p:nvPr/>
        </p:nvSpPr>
        <p:spPr>
          <a:xfrm rot="10800000">
            <a:off x="4900200" y="2409475"/>
            <a:ext cx="3008700" cy="8232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109"/>
          <p:cNvSpPr/>
          <p:nvPr/>
        </p:nvSpPr>
        <p:spPr>
          <a:xfrm rot="10800000">
            <a:off x="5318825" y="3195460"/>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109"/>
          <p:cNvSpPr txBox="1"/>
          <p:nvPr/>
        </p:nvSpPr>
        <p:spPr>
          <a:xfrm>
            <a:off x="5041925" y="2473372"/>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"Hoy agradezco por ejemplo saberme todas las tablas. Acá se me dio educación y valores. Gracias a eso soy la persona que soy"</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(Caterina, 24 años, egresada y ETD, vivió 10 años en residencia y es ETD hace 3 años,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700">
              <a:solidFill>
                <a:srgbClr val="414140"/>
              </a:solidFill>
              <a:latin typeface="Montserrat"/>
              <a:ea typeface="Montserrat"/>
              <a:cs typeface="Montserrat"/>
              <a:sym typeface="Montserrat"/>
            </a:endParaRPr>
          </a:p>
        </p:txBody>
      </p:sp>
      <p:sp>
        <p:nvSpPr>
          <p:cNvPr id="1922" name="Google Shape;1922;p109"/>
          <p:cNvSpPr/>
          <p:nvPr/>
        </p:nvSpPr>
        <p:spPr>
          <a:xfrm rot="10800000">
            <a:off x="4900200" y="3588675"/>
            <a:ext cx="3008700" cy="9603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109"/>
          <p:cNvSpPr/>
          <p:nvPr/>
        </p:nvSpPr>
        <p:spPr>
          <a:xfrm rot="10800000">
            <a:off x="5318825" y="4511760"/>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109"/>
          <p:cNvSpPr txBox="1"/>
          <p:nvPr/>
        </p:nvSpPr>
        <p:spPr>
          <a:xfrm>
            <a:off x="5041925" y="3713472"/>
            <a:ext cx="27126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"Las niñas siempre muy bien alimentadas. (...) Pasaban cambiando los programas, pero siempre se trabajaba el tema de la alimentación, que es muy importante. Cuando llegamos siempre hacíamos show, pero después nos enseñaron a alimentarnos bien"</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(Lorna, 23 años, egresada, vivió 15 años en residencia, 2020)</a:t>
            </a:r>
            <a:endParaRPr sz="600">
              <a:solidFill>
                <a:srgbClr val="414140"/>
              </a:solidFill>
              <a:latin typeface="Montserrat"/>
              <a:ea typeface="Montserrat"/>
              <a:cs typeface="Montserrat"/>
              <a:sym typeface="Montserrat"/>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28" name="Shape 1928"/>
        <p:cNvGrpSpPr/>
        <p:nvPr/>
      </p:nvGrpSpPr>
      <p:grpSpPr>
        <a:xfrm>
          <a:off x="0" y="0"/>
          <a:ext cx="0" cy="0"/>
          <a:chOff x="0" y="0"/>
          <a:chExt cx="0" cy="0"/>
        </a:xfrm>
      </p:grpSpPr>
      <p:sp>
        <p:nvSpPr>
          <p:cNvPr id="1929" name="Google Shape;1929;p110"/>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930" name="Google Shape;1930;p110"/>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88</a:t>
            </a:r>
            <a:endParaRPr sz="1500">
              <a:latin typeface="Bitter"/>
              <a:ea typeface="Bitter"/>
              <a:cs typeface="Bitter"/>
              <a:sym typeface="Bitter"/>
            </a:endParaRPr>
          </a:p>
        </p:txBody>
      </p:sp>
      <p:sp>
        <p:nvSpPr>
          <p:cNvPr id="1931" name="Google Shape;1931;p110"/>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932" name="Google Shape;1932;p110"/>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4.4.2 Niños, niñas y adolescentes</a:t>
            </a:r>
            <a:endParaRPr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
        <p:nvSpPr>
          <p:cNvPr id="1933" name="Google Shape;1933;p110"/>
          <p:cNvSpPr txBox="1"/>
          <p:nvPr/>
        </p:nvSpPr>
        <p:spPr>
          <a:xfrm>
            <a:off x="643275" y="2075800"/>
            <a:ext cx="35325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Los niños, niñas y adolescentes manifiestan tener una sensación de estar encerrados y de querer escapar de las residencias. Esto se suma a rutinas carentes de sentido y escasas actividades de juego y esparcimiento.</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800">
              <a:solidFill>
                <a:srgbClr val="414140"/>
              </a:solidFill>
              <a:latin typeface="Montserrat"/>
              <a:ea typeface="Montserrat"/>
              <a:cs typeface="Montserrat"/>
              <a:sym typeface="Montserrat"/>
            </a:endParaRPr>
          </a:p>
        </p:txBody>
      </p:sp>
      <p:sp>
        <p:nvSpPr>
          <p:cNvPr id="1934" name="Google Shape;1934;p110"/>
          <p:cNvSpPr/>
          <p:nvPr/>
        </p:nvSpPr>
        <p:spPr>
          <a:xfrm>
            <a:off x="-130425" y="1376075"/>
            <a:ext cx="4416900" cy="555300"/>
          </a:xfrm>
          <a:prstGeom prst="rect">
            <a:avLst/>
          </a:prstGeom>
          <a:solidFill>
            <a:srgbClr val="2EA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110"/>
          <p:cNvSpPr txBox="1"/>
          <p:nvPr/>
        </p:nvSpPr>
        <p:spPr>
          <a:xfrm>
            <a:off x="584175" y="1365528"/>
            <a:ext cx="34881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Existe sensación de encierro de los NNA </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en las residencias</a:t>
            </a:r>
            <a:endParaRPr b="1" sz="1200">
              <a:solidFill>
                <a:srgbClr val="FFFFFF"/>
              </a:solidFill>
              <a:latin typeface="Bitter"/>
              <a:ea typeface="Bitter"/>
              <a:cs typeface="Bitter"/>
              <a:sym typeface="Bitter"/>
            </a:endParaRPr>
          </a:p>
        </p:txBody>
      </p:sp>
      <p:sp>
        <p:nvSpPr>
          <p:cNvPr id="1936" name="Google Shape;1936;p110"/>
          <p:cNvSpPr txBox="1"/>
          <p:nvPr/>
        </p:nvSpPr>
        <p:spPr>
          <a:xfrm>
            <a:off x="584174" y="10850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7: </a:t>
            </a:r>
            <a:endParaRPr sz="1000">
              <a:solidFill>
                <a:srgbClr val="21217F"/>
              </a:solidFill>
              <a:latin typeface="Bitter"/>
              <a:ea typeface="Bitter"/>
              <a:cs typeface="Bitter"/>
              <a:sym typeface="Bitter"/>
            </a:endParaRPr>
          </a:p>
        </p:txBody>
      </p:sp>
      <p:sp>
        <p:nvSpPr>
          <p:cNvPr id="1937" name="Google Shape;1937;p110"/>
          <p:cNvSpPr/>
          <p:nvPr/>
        </p:nvSpPr>
        <p:spPr>
          <a:xfrm rot="10800000">
            <a:off x="4900300" y="908127"/>
            <a:ext cx="3054000" cy="10821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110"/>
          <p:cNvSpPr/>
          <p:nvPr/>
        </p:nvSpPr>
        <p:spPr>
          <a:xfrm rot="10800000">
            <a:off x="5318825" y="1952986"/>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110"/>
          <p:cNvSpPr txBox="1"/>
          <p:nvPr/>
        </p:nvSpPr>
        <p:spPr>
          <a:xfrm>
            <a:off x="5053450" y="1050850"/>
            <a:ext cx="26802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"El sistema hace que te sientas culpable de estar ahí. Te sientes en una cárcel y no hiciste nada para merecerlo. Lo único que pensabas todo el día era en salir, escaparte. Es triste estar en un hogar. No había una programación de cómo poder ayudarnos, apoyarnos emocionalmente."</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(Rosario, 36 años, egresada, vivió 15 años en residencia,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700">
              <a:solidFill>
                <a:srgbClr val="414140"/>
              </a:solidFill>
              <a:latin typeface="Montserrat"/>
              <a:ea typeface="Montserrat"/>
              <a:cs typeface="Montserrat"/>
              <a:sym typeface="Montserrat"/>
            </a:endParaRPr>
          </a:p>
        </p:txBody>
      </p:sp>
      <p:sp>
        <p:nvSpPr>
          <p:cNvPr id="1940" name="Google Shape;1940;p110"/>
          <p:cNvSpPr/>
          <p:nvPr/>
        </p:nvSpPr>
        <p:spPr>
          <a:xfrm rot="10800000">
            <a:off x="4900300" y="2373775"/>
            <a:ext cx="3054000" cy="7077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110"/>
          <p:cNvSpPr/>
          <p:nvPr/>
        </p:nvSpPr>
        <p:spPr>
          <a:xfrm rot="10800000">
            <a:off x="5318825" y="3044236"/>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110"/>
          <p:cNvSpPr txBox="1"/>
          <p:nvPr/>
        </p:nvSpPr>
        <p:spPr>
          <a:xfrm>
            <a:off x="5053441" y="2446899"/>
            <a:ext cx="27309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"[la rutina era] totalmente aburrida, era despertar, tomar desayuno y esperar las comidas, y entremedio, ver qué hacer."</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(Antonio, 23 años, egresado, vivió 17 años en residencia,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700">
              <a:solidFill>
                <a:srgbClr val="414140"/>
              </a:solidFill>
              <a:latin typeface="Montserrat"/>
              <a:ea typeface="Montserrat"/>
              <a:cs typeface="Montserrat"/>
              <a:sym typeface="Montserrat"/>
            </a:endParaRPr>
          </a:p>
        </p:txBody>
      </p:sp>
      <p:sp>
        <p:nvSpPr>
          <p:cNvPr id="1943" name="Google Shape;1943;p110"/>
          <p:cNvSpPr/>
          <p:nvPr/>
        </p:nvSpPr>
        <p:spPr>
          <a:xfrm rot="10800000">
            <a:off x="4900300" y="3371725"/>
            <a:ext cx="3054000" cy="8772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110"/>
          <p:cNvSpPr/>
          <p:nvPr/>
        </p:nvSpPr>
        <p:spPr>
          <a:xfrm rot="10800000">
            <a:off x="5318825" y="4211686"/>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110"/>
          <p:cNvSpPr txBox="1"/>
          <p:nvPr/>
        </p:nvSpPr>
        <p:spPr>
          <a:xfrm>
            <a:off x="5053442" y="3461949"/>
            <a:ext cx="26802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“Algunos de los NNA refieren a que sienten o sentían vivir en una cárcel, lo que lleva a fugarse de la residencia y un porcentaje de ellos a vivir en situación de calle en la actualidad.” </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(Moreno, 2018)</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700">
              <a:solidFill>
                <a:srgbClr val="414140"/>
              </a:solidFill>
              <a:latin typeface="Montserrat"/>
              <a:ea typeface="Montserrat"/>
              <a:cs typeface="Montserrat"/>
              <a:sym typeface="Montserrat"/>
            </a:endParaRPr>
          </a:p>
        </p:txBody>
      </p:sp>
      <p:sp>
        <p:nvSpPr>
          <p:cNvPr id="1946" name="Google Shape;1946;p110"/>
          <p:cNvSpPr/>
          <p:nvPr/>
        </p:nvSpPr>
        <p:spPr>
          <a:xfrm rot="10800000">
            <a:off x="706225" y="3000600"/>
            <a:ext cx="3532500" cy="11580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110"/>
          <p:cNvSpPr/>
          <p:nvPr/>
        </p:nvSpPr>
        <p:spPr>
          <a:xfrm rot="10800000">
            <a:off x="1124750" y="4121365"/>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110"/>
          <p:cNvSpPr txBox="1"/>
          <p:nvPr/>
        </p:nvSpPr>
        <p:spPr>
          <a:xfrm>
            <a:off x="883350" y="3143025"/>
            <a:ext cx="31449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“El 50% de los NNA reportaban que realizaba ‘nunca o casi nunca’ actividades fuera de la residencia. 7,5% de los niños y niñas reportan una frecuencia de actividades de solo una vez al mes y un 11,3% reporta que no tiene derecho a organizar actividades al interior de los hogares, 43,2% no tiene acceso a juguetes o juegos y un 6,6% tenía solo una hora de tiempo libre al día.” </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(INDH, 2018) </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700">
              <a:solidFill>
                <a:srgbClr val="414140"/>
              </a:solidFill>
              <a:latin typeface="Montserrat"/>
              <a:ea typeface="Montserrat"/>
              <a:cs typeface="Montserrat"/>
              <a:sym typeface="Montserrat"/>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52" name="Shape 1952"/>
        <p:cNvGrpSpPr/>
        <p:nvPr/>
      </p:nvGrpSpPr>
      <p:grpSpPr>
        <a:xfrm>
          <a:off x="0" y="0"/>
          <a:ext cx="0" cy="0"/>
          <a:chOff x="0" y="0"/>
          <a:chExt cx="0" cy="0"/>
        </a:xfrm>
      </p:grpSpPr>
      <p:sp>
        <p:nvSpPr>
          <p:cNvPr id="1953" name="Google Shape;1953;p111"/>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954" name="Google Shape;1954;p111"/>
          <p:cNvSpPr txBox="1"/>
          <p:nvPr/>
        </p:nvSpPr>
        <p:spPr>
          <a:xfrm>
            <a:off x="8543499" y="4577325"/>
            <a:ext cx="3285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89</a:t>
            </a:r>
            <a:endParaRPr sz="1500">
              <a:latin typeface="Bitter"/>
              <a:ea typeface="Bitter"/>
              <a:cs typeface="Bitter"/>
              <a:sym typeface="Bitter"/>
            </a:endParaRPr>
          </a:p>
        </p:txBody>
      </p:sp>
      <p:sp>
        <p:nvSpPr>
          <p:cNvPr id="1955" name="Google Shape;1955;p111"/>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s" sz="700">
                <a:solidFill>
                  <a:srgbClr val="2E75FF"/>
                </a:solidFill>
                <a:latin typeface="Montserrat Light"/>
                <a:ea typeface="Montserrat Light"/>
                <a:cs typeface="Montserrat Light"/>
                <a:sym typeface="Montserrat Light"/>
              </a:rPr>
              <a:t>Informe de resultados  Fase Diagnóstico</a:t>
            </a:r>
            <a:endParaRPr sz="700">
              <a:latin typeface="Montserrat Light"/>
              <a:ea typeface="Montserrat Light"/>
              <a:cs typeface="Montserrat Light"/>
              <a:sym typeface="Montserrat Light"/>
            </a:endParaRPr>
          </a:p>
        </p:txBody>
      </p:sp>
      <p:sp>
        <p:nvSpPr>
          <p:cNvPr id="1956" name="Google Shape;1956;p111"/>
          <p:cNvSpPr txBox="1"/>
          <p:nvPr/>
        </p:nvSpPr>
        <p:spPr>
          <a:xfrm>
            <a:off x="577175" y="229775"/>
            <a:ext cx="27885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sz="1200">
                <a:solidFill>
                  <a:srgbClr val="055CF2"/>
                </a:solidFill>
                <a:latin typeface="Bitter"/>
                <a:ea typeface="Bitter"/>
                <a:cs typeface="Bitter"/>
                <a:sym typeface="Bitter"/>
              </a:rPr>
              <a:t>4.4.2 Niños, niñas y adolescentes</a:t>
            </a:r>
            <a:endParaRPr i="1" sz="1200">
              <a:solidFill>
                <a:srgbClr val="055CF2"/>
              </a:solidFill>
              <a:latin typeface="Bitter"/>
              <a:ea typeface="Bitter"/>
              <a:cs typeface="Bitter"/>
              <a:sym typeface="Bitter"/>
            </a:endParaRPr>
          </a:p>
          <a:p>
            <a:pPr indent="0" lvl="0" marL="0" rtl="0" algn="l">
              <a:spcBef>
                <a:spcPts val="0"/>
              </a:spcBef>
              <a:spcAft>
                <a:spcPts val="0"/>
              </a:spcAft>
              <a:buNone/>
            </a:pPr>
            <a:r>
              <a:rPr b="1" i="1" lang="es" sz="1200">
                <a:solidFill>
                  <a:srgbClr val="055CF2"/>
                </a:solidFill>
                <a:latin typeface="Bitter"/>
                <a:ea typeface="Bitter"/>
                <a:cs typeface="Bitter"/>
                <a:sym typeface="Bitter"/>
              </a:rPr>
              <a:t>Hallazgos:</a:t>
            </a:r>
            <a:endParaRPr b="1" i="1" sz="1200">
              <a:solidFill>
                <a:srgbClr val="055CF2"/>
              </a:solidFill>
              <a:latin typeface="Bitter"/>
              <a:ea typeface="Bitter"/>
              <a:cs typeface="Bitter"/>
              <a:sym typeface="Bitter"/>
            </a:endParaRPr>
          </a:p>
          <a:p>
            <a:pPr indent="0" lvl="0" marL="0" rtl="0" algn="l">
              <a:spcBef>
                <a:spcPts val="0"/>
              </a:spcBef>
              <a:spcAft>
                <a:spcPts val="0"/>
              </a:spcAft>
              <a:buNone/>
            </a:pPr>
            <a:r>
              <a:t/>
            </a:r>
            <a:endParaRPr i="1" sz="1200">
              <a:solidFill>
                <a:srgbClr val="055CF2"/>
              </a:solidFill>
              <a:latin typeface="Bitter"/>
              <a:ea typeface="Bitter"/>
              <a:cs typeface="Bitter"/>
              <a:sym typeface="Bitter"/>
            </a:endParaRPr>
          </a:p>
        </p:txBody>
      </p:sp>
      <p:sp>
        <p:nvSpPr>
          <p:cNvPr id="1957" name="Google Shape;1957;p111"/>
          <p:cNvSpPr txBox="1"/>
          <p:nvPr/>
        </p:nvSpPr>
        <p:spPr>
          <a:xfrm>
            <a:off x="643275" y="2075800"/>
            <a:ext cx="3532500" cy="11316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Clr>
                <a:schemeClr val="dk1"/>
              </a:buClr>
              <a:buSzPts val="1100"/>
              <a:buFont typeface="Arial"/>
              <a:buNone/>
            </a:pPr>
            <a:r>
              <a:rPr lang="es" sz="800">
                <a:solidFill>
                  <a:srgbClr val="414140"/>
                </a:solidFill>
                <a:latin typeface="Montserrat"/>
                <a:ea typeface="Montserrat"/>
                <a:cs typeface="Montserrat"/>
                <a:sym typeface="Montserrat"/>
              </a:rPr>
              <a:t>Hay veces en que se evidencian y perciben acciones o conductas violentas hacia los NNA tanto a nivel directo por malos tratos de los trabajadores, entre pares, o por servicios inadecuados del sistema que les proporciona soporte en su desarrollo. Por ejemplo, medicación excesiva y homogénea, falta de trabajo en inserción en redes, NNA en situación de calle, entre otras.</a:t>
            </a:r>
            <a:endParaRPr sz="800">
              <a:solidFill>
                <a:srgbClr val="414140"/>
              </a:solidFill>
              <a:latin typeface="Montserrat"/>
              <a:ea typeface="Montserrat"/>
              <a:cs typeface="Montserrat"/>
              <a:sym typeface="Montserrat"/>
            </a:endParaRPr>
          </a:p>
        </p:txBody>
      </p:sp>
      <p:sp>
        <p:nvSpPr>
          <p:cNvPr id="1958" name="Google Shape;1958;p111"/>
          <p:cNvSpPr/>
          <p:nvPr/>
        </p:nvSpPr>
        <p:spPr>
          <a:xfrm>
            <a:off x="-130425" y="1376075"/>
            <a:ext cx="4416900" cy="555300"/>
          </a:xfrm>
          <a:prstGeom prst="rect">
            <a:avLst/>
          </a:prstGeom>
          <a:solidFill>
            <a:srgbClr val="2EA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111"/>
          <p:cNvSpPr txBox="1"/>
          <p:nvPr/>
        </p:nvSpPr>
        <p:spPr>
          <a:xfrm>
            <a:off x="584175" y="1365528"/>
            <a:ext cx="34881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b="1" lang="es" sz="1200">
                <a:solidFill>
                  <a:srgbClr val="FFFFFF"/>
                </a:solidFill>
                <a:latin typeface="Bitter"/>
                <a:ea typeface="Bitter"/>
                <a:cs typeface="Bitter"/>
                <a:sym typeface="Bitter"/>
              </a:rPr>
              <a:t>Pueden producirse acciones o conductas violentas hacia los NNA</a:t>
            </a:r>
            <a:endParaRPr b="1" sz="1200">
              <a:solidFill>
                <a:srgbClr val="FFFFFF"/>
              </a:solidFill>
              <a:latin typeface="Bitter"/>
              <a:ea typeface="Bitter"/>
              <a:cs typeface="Bitter"/>
              <a:sym typeface="Bitter"/>
            </a:endParaRPr>
          </a:p>
          <a:p>
            <a:pPr indent="0" lvl="0" marL="0" rtl="0" algn="l">
              <a:lnSpc>
                <a:spcPct val="115000"/>
              </a:lnSpc>
              <a:spcBef>
                <a:spcPts val="0"/>
              </a:spcBef>
              <a:spcAft>
                <a:spcPts val="0"/>
              </a:spcAft>
              <a:buNone/>
            </a:pPr>
            <a:r>
              <a:t/>
            </a:r>
            <a:endParaRPr b="1" sz="1200">
              <a:solidFill>
                <a:srgbClr val="FFFFFF"/>
              </a:solidFill>
              <a:latin typeface="Bitter"/>
              <a:ea typeface="Bitter"/>
              <a:cs typeface="Bitter"/>
              <a:sym typeface="Bitter"/>
            </a:endParaRPr>
          </a:p>
        </p:txBody>
      </p:sp>
      <p:sp>
        <p:nvSpPr>
          <p:cNvPr id="1960" name="Google Shape;1960;p111"/>
          <p:cNvSpPr txBox="1"/>
          <p:nvPr/>
        </p:nvSpPr>
        <p:spPr>
          <a:xfrm>
            <a:off x="584174" y="1085018"/>
            <a:ext cx="3775800" cy="2202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1000">
                <a:solidFill>
                  <a:srgbClr val="21217F"/>
                </a:solidFill>
                <a:latin typeface="Bitter"/>
                <a:ea typeface="Bitter"/>
                <a:cs typeface="Bitter"/>
                <a:sym typeface="Bitter"/>
              </a:rPr>
              <a:t>Hallazgo 8: </a:t>
            </a:r>
            <a:endParaRPr sz="1000">
              <a:solidFill>
                <a:srgbClr val="21217F"/>
              </a:solidFill>
              <a:latin typeface="Bitter"/>
              <a:ea typeface="Bitter"/>
              <a:cs typeface="Bitter"/>
              <a:sym typeface="Bitter"/>
            </a:endParaRPr>
          </a:p>
        </p:txBody>
      </p:sp>
      <p:sp>
        <p:nvSpPr>
          <p:cNvPr id="1961" name="Google Shape;1961;p111"/>
          <p:cNvSpPr/>
          <p:nvPr/>
        </p:nvSpPr>
        <p:spPr>
          <a:xfrm rot="10800000">
            <a:off x="4900300" y="1074272"/>
            <a:ext cx="3054000" cy="8883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111"/>
          <p:cNvSpPr/>
          <p:nvPr/>
        </p:nvSpPr>
        <p:spPr>
          <a:xfrm rot="10800000">
            <a:off x="5318825" y="1925333"/>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111"/>
          <p:cNvSpPr txBox="1"/>
          <p:nvPr/>
        </p:nvSpPr>
        <p:spPr>
          <a:xfrm>
            <a:off x="5053450" y="1175597"/>
            <a:ext cx="26802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“Porque lo que uno escucha en la noche es al otro niño llorando, es a la tía llevándoselo quién sabe dónde, son esas cosas oscuras que nadie quiere escuchar, eso es lo que escucha el niño."</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(Cristóbal, 24 años, egresado, vivió 10 años en residencia,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700">
              <a:solidFill>
                <a:srgbClr val="414140"/>
              </a:solidFill>
              <a:latin typeface="Montserrat"/>
              <a:ea typeface="Montserrat"/>
              <a:cs typeface="Montserrat"/>
              <a:sym typeface="Montserrat"/>
            </a:endParaRPr>
          </a:p>
        </p:txBody>
      </p:sp>
      <p:sp>
        <p:nvSpPr>
          <p:cNvPr id="1964" name="Google Shape;1964;p111"/>
          <p:cNvSpPr/>
          <p:nvPr/>
        </p:nvSpPr>
        <p:spPr>
          <a:xfrm rot="10800000">
            <a:off x="4900300" y="3507596"/>
            <a:ext cx="3054000" cy="7782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111"/>
          <p:cNvSpPr/>
          <p:nvPr/>
        </p:nvSpPr>
        <p:spPr>
          <a:xfrm rot="10800000">
            <a:off x="5318825" y="4248557"/>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111"/>
          <p:cNvSpPr txBox="1"/>
          <p:nvPr/>
        </p:nvSpPr>
        <p:spPr>
          <a:xfrm>
            <a:off x="5053442" y="3651220"/>
            <a:ext cx="26802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"Les decíamos a todo el mundo que las tías nos pegaban nadie hacía nada. Había niñas que decían que las violaban en la casa y nadie hacía nada"</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(Rosario, 36 años, egresada, vivió 15 años en residencia,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700">
              <a:solidFill>
                <a:srgbClr val="414140"/>
              </a:solidFill>
              <a:latin typeface="Montserrat"/>
              <a:ea typeface="Montserrat"/>
              <a:cs typeface="Montserrat"/>
              <a:sym typeface="Montserrat"/>
            </a:endParaRPr>
          </a:p>
        </p:txBody>
      </p:sp>
      <p:sp>
        <p:nvSpPr>
          <p:cNvPr id="1967" name="Google Shape;1967;p111"/>
          <p:cNvSpPr/>
          <p:nvPr/>
        </p:nvSpPr>
        <p:spPr>
          <a:xfrm rot="10800000">
            <a:off x="706225" y="3226800"/>
            <a:ext cx="3532500" cy="10842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111"/>
          <p:cNvSpPr/>
          <p:nvPr/>
        </p:nvSpPr>
        <p:spPr>
          <a:xfrm rot="10800000">
            <a:off x="1124750" y="4273765"/>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111"/>
          <p:cNvSpPr txBox="1"/>
          <p:nvPr/>
        </p:nvSpPr>
        <p:spPr>
          <a:xfrm>
            <a:off x="883350" y="3371625"/>
            <a:ext cx="31449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“Un 46,8% de los NNA en OCAS y 59,8% en AADD, recibe tratamiento farmacológico que requiere control y supervisión estrictos (SENAME, 2019). Pero se evidencia uso indiscriminado, sin supervisión médica y una descoordinación con los sistemas públicos.” </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(Comité de los Derechos del Niño, 2018; Alcaíno, Perret y Soto, 2017; MINSAL, 2017).</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700">
              <a:solidFill>
                <a:srgbClr val="414140"/>
              </a:solidFill>
              <a:latin typeface="Montserrat"/>
              <a:ea typeface="Montserrat"/>
              <a:cs typeface="Montserrat"/>
              <a:sym typeface="Montserrat"/>
            </a:endParaRPr>
          </a:p>
        </p:txBody>
      </p:sp>
      <p:sp>
        <p:nvSpPr>
          <p:cNvPr id="1970" name="Google Shape;1970;p111"/>
          <p:cNvSpPr/>
          <p:nvPr/>
        </p:nvSpPr>
        <p:spPr>
          <a:xfrm rot="10800000">
            <a:off x="4900300" y="2318421"/>
            <a:ext cx="3054000" cy="763500"/>
          </a:xfrm>
          <a:prstGeom prst="rect">
            <a:avLst/>
          </a:prstGeom>
          <a:solidFill>
            <a:srgbClr val="FFFFFF"/>
          </a:solidFill>
          <a:ln>
            <a:noFill/>
          </a:ln>
          <a:effectLst>
            <a:outerShdw blurRad="200025" rotWithShape="0" algn="bl" dir="5400000" dist="19050">
              <a:srgbClr val="03286B">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111"/>
          <p:cNvSpPr/>
          <p:nvPr/>
        </p:nvSpPr>
        <p:spPr>
          <a:xfrm rot="10800000">
            <a:off x="5318825" y="3044682"/>
            <a:ext cx="293700" cy="1863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111"/>
          <p:cNvSpPr txBox="1"/>
          <p:nvPr/>
        </p:nvSpPr>
        <p:spPr>
          <a:xfrm>
            <a:off x="5053442" y="2438127"/>
            <a:ext cx="26802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SzPts val="1100"/>
              <a:buNone/>
            </a:pPr>
            <a:r>
              <a:rPr b="1" lang="es" sz="700">
                <a:solidFill>
                  <a:srgbClr val="414140"/>
                </a:solidFill>
                <a:latin typeface="Montserrat"/>
                <a:ea typeface="Montserrat"/>
                <a:cs typeface="Montserrat"/>
                <a:sym typeface="Montserrat"/>
              </a:rPr>
              <a:t>"Un tema de fondo que no sé por qué se da, es que todos los niños están medicados, pero yo siento que no siempre se da el caso que necesiten tanto..."</a:t>
            </a:r>
            <a:endParaRPr b="1" sz="7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rPr lang="es" sz="600">
                <a:solidFill>
                  <a:srgbClr val="414140"/>
                </a:solidFill>
                <a:latin typeface="Montserrat"/>
                <a:ea typeface="Montserrat"/>
                <a:cs typeface="Montserrat"/>
                <a:sym typeface="Montserrat"/>
              </a:rPr>
              <a:t>(Lorna, 23 años, egresada, vivió 15 años en residencia, 2020)</a:t>
            </a:r>
            <a:endParaRPr sz="6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SzPts val="1100"/>
              <a:buNone/>
            </a:pPr>
            <a:r>
              <a:t/>
            </a:r>
            <a:endParaRPr b="1" sz="700">
              <a:solidFill>
                <a:srgbClr val="414140"/>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D0F091"/>
        </a:solidFill>
      </p:bgPr>
    </p:bg>
    <p:spTree>
      <p:nvGrpSpPr>
        <p:cNvPr id="219" name="Shape 219"/>
        <p:cNvGrpSpPr/>
        <p:nvPr/>
      </p:nvGrpSpPr>
      <p:grpSpPr>
        <a:xfrm>
          <a:off x="0" y="0"/>
          <a:ext cx="0" cy="0"/>
          <a:chOff x="0" y="0"/>
          <a:chExt cx="0" cy="0"/>
        </a:xfrm>
      </p:grpSpPr>
      <p:sp>
        <p:nvSpPr>
          <p:cNvPr id="220" name="Google Shape;220;p31"/>
          <p:cNvSpPr/>
          <p:nvPr/>
        </p:nvSpPr>
        <p:spPr>
          <a:xfrm>
            <a:off x="1105950" y="1099050"/>
            <a:ext cx="6912600" cy="2342400"/>
          </a:xfrm>
          <a:prstGeom prst="rect">
            <a:avLst/>
          </a:prstGeom>
          <a:solidFill>
            <a:srgbClr val="A4D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1"/>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Enfoque del proyecto:</a:t>
            </a:r>
            <a:endParaRPr b="1" i="1" sz="1200">
              <a:solidFill>
                <a:srgbClr val="055CF2"/>
              </a:solidFill>
              <a:latin typeface="Bitter"/>
              <a:ea typeface="Bitter"/>
              <a:cs typeface="Bitter"/>
              <a:sym typeface="Bitter"/>
            </a:endParaRPr>
          </a:p>
        </p:txBody>
      </p:sp>
      <p:sp>
        <p:nvSpPr>
          <p:cNvPr id="222" name="Google Shape;222;p31"/>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20A66"/>
                </a:solidFill>
                <a:latin typeface="Bitter"/>
                <a:ea typeface="Bitter"/>
                <a:cs typeface="Bitter"/>
                <a:sym typeface="Bitter"/>
              </a:rPr>
              <a:t>9</a:t>
            </a:r>
            <a:endParaRPr sz="1500">
              <a:solidFill>
                <a:srgbClr val="F20A66"/>
              </a:solidFill>
              <a:latin typeface="Bitter"/>
              <a:ea typeface="Bitter"/>
              <a:cs typeface="Bitter"/>
              <a:sym typeface="Bitter"/>
            </a:endParaRPr>
          </a:p>
        </p:txBody>
      </p:sp>
      <p:sp>
        <p:nvSpPr>
          <p:cNvPr id="223" name="Google Shape;223;p31"/>
          <p:cNvSpPr/>
          <p:nvPr/>
        </p:nvSpPr>
        <p:spPr>
          <a:xfrm>
            <a:off x="8761375" y="254600"/>
            <a:ext cx="57300" cy="57300"/>
          </a:xfrm>
          <a:prstGeom prst="ellipse">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1"/>
          <p:cNvSpPr txBox="1"/>
          <p:nvPr/>
        </p:nvSpPr>
        <p:spPr>
          <a:xfrm>
            <a:off x="1342968" y="1244844"/>
            <a:ext cx="6394500" cy="1218900"/>
          </a:xfrm>
          <a:prstGeom prst="rect">
            <a:avLst/>
          </a:prstGeom>
          <a:noFill/>
          <a:ln>
            <a:noFill/>
          </a:ln>
        </p:spPr>
        <p:txBody>
          <a:bodyPr anchorCtr="0" anchor="t" bIns="75575" lIns="75575" spcFirstLastPara="1" rIns="75575" wrap="square" tIns="75575">
            <a:noAutofit/>
          </a:bodyPr>
          <a:lstStyle/>
          <a:p>
            <a:pPr indent="0" lvl="0" marL="0" rtl="0" algn="ctr">
              <a:lnSpc>
                <a:spcPct val="115000"/>
              </a:lnSpc>
              <a:spcBef>
                <a:spcPts val="0"/>
              </a:spcBef>
              <a:spcAft>
                <a:spcPts val="0"/>
              </a:spcAft>
              <a:buClr>
                <a:schemeClr val="dk1"/>
              </a:buClr>
              <a:buSzPts val="900"/>
              <a:buFont typeface="Arial"/>
              <a:buNone/>
            </a:pPr>
            <a:r>
              <a:rPr b="1" lang="es" sz="1400">
                <a:solidFill>
                  <a:srgbClr val="FFFFFF"/>
                </a:solidFill>
                <a:latin typeface="Bitter"/>
                <a:ea typeface="Bitter"/>
                <a:cs typeface="Bitter"/>
                <a:sym typeface="Bitter"/>
              </a:rPr>
              <a:t>Foco en las personas</a:t>
            </a:r>
            <a:endParaRPr b="1" sz="1400">
              <a:solidFill>
                <a:srgbClr val="FFFFFF"/>
              </a:solidFill>
              <a:latin typeface="Bitter"/>
              <a:ea typeface="Bitter"/>
              <a:cs typeface="Bitter"/>
              <a:sym typeface="Bitter"/>
            </a:endParaRPr>
          </a:p>
          <a:p>
            <a:pPr indent="0" lvl="0" marL="0" rtl="0" algn="ctr">
              <a:lnSpc>
                <a:spcPct val="115000"/>
              </a:lnSpc>
              <a:spcBef>
                <a:spcPts val="0"/>
              </a:spcBef>
              <a:spcAft>
                <a:spcPts val="0"/>
              </a:spcAft>
              <a:buClr>
                <a:schemeClr val="dk1"/>
              </a:buClr>
              <a:buSzPts val="900"/>
              <a:buFont typeface="Arial"/>
              <a:buNone/>
            </a:pPr>
            <a:r>
              <a:t/>
            </a:r>
            <a:endParaRPr b="1" sz="1400">
              <a:solidFill>
                <a:srgbClr val="FFFFFF"/>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900"/>
              <a:buFont typeface="Arial"/>
              <a:buNone/>
            </a:pPr>
            <a:r>
              <a:rPr lang="es" sz="900">
                <a:solidFill>
                  <a:srgbClr val="FFFFFF"/>
                </a:solidFill>
                <a:latin typeface="Montserrat"/>
                <a:ea typeface="Montserrat"/>
                <a:cs typeface="Montserrat"/>
                <a:sym typeface="Montserrat"/>
              </a:rPr>
              <a:t>El proyecto se enfoca en levantar información, diseñar e im</a:t>
            </a:r>
            <a:r>
              <a:rPr lang="es" sz="900">
                <a:solidFill>
                  <a:srgbClr val="FFFFFF"/>
                </a:solidFill>
                <a:latin typeface="Montserrat"/>
                <a:ea typeface="Montserrat"/>
                <a:cs typeface="Montserrat"/>
                <a:sym typeface="Montserrat"/>
              </a:rPr>
              <a:t>plementar,</a:t>
            </a:r>
            <a:r>
              <a:rPr lang="es" sz="900">
                <a:solidFill>
                  <a:srgbClr val="FFFFFF"/>
                </a:solidFill>
                <a:latin typeface="Montserrat"/>
                <a:ea typeface="Montserrat"/>
                <a:cs typeface="Montserrat"/>
                <a:sym typeface="Montserrat"/>
              </a:rPr>
              <a:t> un sistema de formación para las personas que trabajan en residencias de NNA, teniendo foco en las experiencias, necesidades y percepciones de los mismos usuarios. Bajo este enfoque se considera a los usuarios, los trabajadores de las residencias, e indirectame</a:t>
            </a:r>
            <a:r>
              <a:rPr lang="es" sz="900">
                <a:solidFill>
                  <a:srgbClr val="FFFFFF"/>
                </a:solidFill>
                <a:latin typeface="Montserrat"/>
                <a:ea typeface="Montserrat"/>
                <a:cs typeface="Montserrat"/>
                <a:sym typeface="Montserrat"/>
              </a:rPr>
              <a:t>nte los niños</a:t>
            </a:r>
            <a:r>
              <a:rPr lang="es" sz="900">
                <a:solidFill>
                  <a:srgbClr val="FFFFFF"/>
                </a:solidFill>
                <a:latin typeface="Montserrat"/>
                <a:ea typeface="Montserrat"/>
                <a:cs typeface="Montserrat"/>
                <a:sym typeface="Montserrat"/>
              </a:rPr>
              <a:t>, niñas y adolescentes. Ellos son los que viven y trabajan directamente en las residencias y los que conocen las problemáticas que se experimentan diariamente. </a:t>
            </a:r>
            <a:endParaRPr b="1" sz="900">
              <a:solidFill>
                <a:srgbClr val="FFFFFF"/>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900">
              <a:solidFill>
                <a:srgbClr val="FFFFFF"/>
              </a:solidFill>
              <a:latin typeface="Montserrat"/>
              <a:ea typeface="Montserrat"/>
              <a:cs typeface="Montserrat"/>
              <a:sym typeface="Montserrat"/>
            </a:endParaRPr>
          </a:p>
        </p:txBody>
      </p:sp>
      <p:pic>
        <p:nvPicPr>
          <p:cNvPr id="225" name="Google Shape;225;p31"/>
          <p:cNvPicPr preferRelativeResize="0"/>
          <p:nvPr/>
        </p:nvPicPr>
        <p:blipFill>
          <a:blip r:embed="rId3">
            <a:alphaModFix/>
          </a:blip>
          <a:stretch>
            <a:fillRect/>
          </a:stretch>
        </p:blipFill>
        <p:spPr>
          <a:xfrm>
            <a:off x="2757588" y="2931675"/>
            <a:ext cx="3609322" cy="221182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CD608"/>
        </a:solidFill>
      </p:bgPr>
    </p:bg>
    <p:spTree>
      <p:nvGrpSpPr>
        <p:cNvPr id="1976" name="Shape 1976"/>
        <p:cNvGrpSpPr/>
        <p:nvPr/>
      </p:nvGrpSpPr>
      <p:grpSpPr>
        <a:xfrm>
          <a:off x="0" y="0"/>
          <a:ext cx="0" cy="0"/>
          <a:chOff x="0" y="0"/>
          <a:chExt cx="0" cy="0"/>
        </a:xfrm>
      </p:grpSpPr>
      <p:sp>
        <p:nvSpPr>
          <p:cNvPr id="1977" name="Google Shape;1977;p112"/>
          <p:cNvSpPr txBox="1"/>
          <p:nvPr/>
        </p:nvSpPr>
        <p:spPr>
          <a:xfrm>
            <a:off x="4675850" y="1685425"/>
            <a:ext cx="4006800" cy="1325100"/>
          </a:xfrm>
          <a:prstGeom prst="rect">
            <a:avLst/>
          </a:prstGeom>
          <a:noFill/>
          <a:ln>
            <a:noFill/>
          </a:ln>
        </p:spPr>
        <p:txBody>
          <a:bodyPr anchorCtr="0" anchor="t" bIns="0" lIns="0" spcFirstLastPara="1" rIns="0" wrap="square" tIns="235075">
            <a:noAutofit/>
          </a:bodyPr>
          <a:lstStyle/>
          <a:p>
            <a:pPr indent="0" lvl="0" marL="0" marR="0" rtl="0" algn="l">
              <a:lnSpc>
                <a:spcPct val="100000"/>
              </a:lnSpc>
              <a:spcBef>
                <a:spcPts val="0"/>
              </a:spcBef>
              <a:spcAft>
                <a:spcPts val="0"/>
              </a:spcAft>
              <a:buNone/>
            </a:pPr>
            <a:r>
              <a:rPr lang="es" sz="4500">
                <a:solidFill>
                  <a:srgbClr val="FFFFFF"/>
                </a:solidFill>
                <a:latin typeface="Bitter"/>
                <a:ea typeface="Bitter"/>
                <a:cs typeface="Bitter"/>
                <a:sym typeface="Bitter"/>
              </a:rPr>
              <a:t>5</a:t>
            </a:r>
            <a:r>
              <a:rPr lang="es" sz="4500">
                <a:solidFill>
                  <a:srgbClr val="FFFFFF"/>
                </a:solidFill>
                <a:latin typeface="Bitter"/>
                <a:ea typeface="Bitter"/>
                <a:cs typeface="Bitter"/>
                <a:sym typeface="Bitter"/>
              </a:rPr>
              <a:t>.</a:t>
            </a:r>
            <a:endParaRPr sz="4500">
              <a:solidFill>
                <a:srgbClr val="FFFFFF"/>
              </a:solidFill>
              <a:latin typeface="Bitter"/>
              <a:ea typeface="Bitter"/>
              <a:cs typeface="Bitter"/>
              <a:sym typeface="Bitter"/>
            </a:endParaRPr>
          </a:p>
          <a:p>
            <a:pPr indent="0" lvl="0" marL="0" marR="0" rtl="0" algn="l">
              <a:lnSpc>
                <a:spcPct val="100000"/>
              </a:lnSpc>
              <a:spcBef>
                <a:spcPts val="0"/>
              </a:spcBef>
              <a:spcAft>
                <a:spcPts val="0"/>
              </a:spcAft>
              <a:buNone/>
            </a:pPr>
            <a:r>
              <a:rPr lang="es" sz="4500">
                <a:solidFill>
                  <a:srgbClr val="FFFFFF"/>
                </a:solidFill>
                <a:latin typeface="Bitter"/>
                <a:ea typeface="Bitter"/>
                <a:cs typeface="Bitter"/>
                <a:sym typeface="Bitter"/>
              </a:rPr>
              <a:t>Referentes</a:t>
            </a:r>
            <a:endParaRPr sz="4500">
              <a:solidFill>
                <a:srgbClr val="FFFFFF"/>
              </a:solidFill>
              <a:latin typeface="Bitter"/>
              <a:ea typeface="Bitter"/>
              <a:cs typeface="Bitter"/>
              <a:sym typeface="Bitter"/>
            </a:endParaRPr>
          </a:p>
        </p:txBody>
      </p:sp>
      <p:sp>
        <p:nvSpPr>
          <p:cNvPr id="1978" name="Google Shape;1978;p112"/>
          <p:cNvSpPr txBox="1"/>
          <p:nvPr/>
        </p:nvSpPr>
        <p:spPr>
          <a:xfrm>
            <a:off x="8624749" y="4577325"/>
            <a:ext cx="2472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FFFFF"/>
                </a:solidFill>
                <a:latin typeface="Bitter"/>
                <a:ea typeface="Bitter"/>
                <a:cs typeface="Bitter"/>
                <a:sym typeface="Bitter"/>
              </a:rPr>
              <a:t>90</a:t>
            </a:r>
            <a:endParaRPr sz="1500">
              <a:solidFill>
                <a:srgbClr val="FFFFFF"/>
              </a:solidFill>
              <a:latin typeface="Bitter"/>
              <a:ea typeface="Bitter"/>
              <a:cs typeface="Bitter"/>
              <a:sym typeface="Bitter"/>
            </a:endParaRPr>
          </a:p>
        </p:txBody>
      </p:sp>
      <p:pic>
        <p:nvPicPr>
          <p:cNvPr id="1979" name="Google Shape;1979;p112"/>
          <p:cNvPicPr preferRelativeResize="0"/>
          <p:nvPr/>
        </p:nvPicPr>
        <p:blipFill>
          <a:blip r:embed="rId3">
            <a:alphaModFix/>
          </a:blip>
          <a:stretch>
            <a:fillRect/>
          </a:stretch>
        </p:blipFill>
        <p:spPr>
          <a:xfrm>
            <a:off x="742325" y="281450"/>
            <a:ext cx="3200400" cy="43434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CD608"/>
        </a:solidFill>
      </p:bgPr>
    </p:bg>
    <p:spTree>
      <p:nvGrpSpPr>
        <p:cNvPr id="1983" name="Shape 1983"/>
        <p:cNvGrpSpPr/>
        <p:nvPr/>
      </p:nvGrpSpPr>
      <p:grpSpPr>
        <a:xfrm>
          <a:off x="0" y="0"/>
          <a:ext cx="0" cy="0"/>
          <a:chOff x="0" y="0"/>
          <a:chExt cx="0" cy="0"/>
        </a:xfrm>
      </p:grpSpPr>
      <p:pic>
        <p:nvPicPr>
          <p:cNvPr id="1984" name="Google Shape;1984;p113"/>
          <p:cNvPicPr preferRelativeResize="0"/>
          <p:nvPr/>
        </p:nvPicPr>
        <p:blipFill rotWithShape="1">
          <a:blip r:embed="rId3">
            <a:alphaModFix/>
          </a:blip>
          <a:srcRect b="0" l="68750" r="-68750" t="0"/>
          <a:stretch/>
        </p:blipFill>
        <p:spPr>
          <a:xfrm>
            <a:off x="-9775" y="0"/>
            <a:ext cx="9144000" cy="5143500"/>
          </a:xfrm>
          <a:prstGeom prst="rect">
            <a:avLst/>
          </a:prstGeom>
          <a:noFill/>
          <a:ln>
            <a:noFill/>
          </a:ln>
        </p:spPr>
      </p:pic>
      <p:sp>
        <p:nvSpPr>
          <p:cNvPr id="1985" name="Google Shape;1985;p113"/>
          <p:cNvSpPr/>
          <p:nvPr/>
        </p:nvSpPr>
        <p:spPr>
          <a:xfrm>
            <a:off x="1362525" y="2006025"/>
            <a:ext cx="6399300" cy="117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113"/>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FFFFFF"/>
                </a:solidFill>
                <a:latin typeface="Bitter"/>
                <a:ea typeface="Bitter"/>
                <a:cs typeface="Bitter"/>
                <a:sym typeface="Bitter"/>
              </a:rPr>
              <a:t>91</a:t>
            </a:r>
            <a:endParaRPr sz="1500">
              <a:solidFill>
                <a:srgbClr val="FFFFFF"/>
              </a:solidFill>
              <a:latin typeface="Bitter"/>
              <a:ea typeface="Bitter"/>
              <a:cs typeface="Bitter"/>
              <a:sym typeface="Bitter"/>
            </a:endParaRPr>
          </a:p>
        </p:txBody>
      </p:sp>
      <p:sp>
        <p:nvSpPr>
          <p:cNvPr id="1987" name="Google Shape;1987;p113"/>
          <p:cNvSpPr txBox="1"/>
          <p:nvPr/>
        </p:nvSpPr>
        <p:spPr>
          <a:xfrm>
            <a:off x="1760975" y="2240686"/>
            <a:ext cx="5558400" cy="708600"/>
          </a:xfrm>
          <a:prstGeom prst="rect">
            <a:avLst/>
          </a:prstGeom>
          <a:noFill/>
          <a:ln>
            <a:noFill/>
          </a:ln>
        </p:spPr>
        <p:txBody>
          <a:bodyPr anchorCtr="0" anchor="t" bIns="75575" lIns="75575" spcFirstLastPara="1" rIns="75575" wrap="square" tIns="75575">
            <a:noAutofit/>
          </a:bodyPr>
          <a:lstStyle/>
          <a:p>
            <a:pPr indent="0" lvl="0" marL="0" rtl="0" algn="ctr">
              <a:lnSpc>
                <a:spcPct val="115000"/>
              </a:lnSpc>
              <a:spcBef>
                <a:spcPts val="0"/>
              </a:spcBef>
              <a:spcAft>
                <a:spcPts val="0"/>
              </a:spcAft>
              <a:buClr>
                <a:schemeClr val="dk1"/>
              </a:buClr>
              <a:buSzPts val="900"/>
              <a:buFont typeface="Arial"/>
              <a:buNone/>
            </a:pPr>
            <a:r>
              <a:rPr lang="es" sz="1000">
                <a:solidFill>
                  <a:srgbClr val="414140"/>
                </a:solidFill>
                <a:latin typeface="Montserrat"/>
                <a:ea typeface="Montserrat"/>
                <a:cs typeface="Montserrat"/>
                <a:sym typeface="Montserrat"/>
              </a:rPr>
              <a:t>En esta sección se presentan referentes internacionales del sistema de formación, identificando los elementos que pueden ser importantes para considerar en el diseño e implementación de este sistema.</a:t>
            </a:r>
            <a:endParaRPr sz="1000">
              <a:solidFill>
                <a:srgbClr val="414140"/>
              </a:solidFill>
              <a:latin typeface="Montserrat"/>
              <a:ea typeface="Montserrat"/>
              <a:cs typeface="Montserrat"/>
              <a:sym typeface="Montserrat"/>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91" name="Shape 1991"/>
        <p:cNvGrpSpPr/>
        <p:nvPr/>
      </p:nvGrpSpPr>
      <p:grpSpPr>
        <a:xfrm>
          <a:off x="0" y="0"/>
          <a:ext cx="0" cy="0"/>
          <a:chOff x="0" y="0"/>
          <a:chExt cx="0" cy="0"/>
        </a:xfrm>
      </p:grpSpPr>
      <p:sp>
        <p:nvSpPr>
          <p:cNvPr id="1992" name="Google Shape;1992;p114"/>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1993" name="Google Shape;1993;p114"/>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rtl="0" algn="ctr">
              <a:lnSpc>
                <a:spcPct val="120000"/>
              </a:lnSpc>
              <a:spcBef>
                <a:spcPts val="0"/>
              </a:spcBef>
              <a:spcAft>
                <a:spcPts val="0"/>
              </a:spcAft>
              <a:buClr>
                <a:schemeClr val="dk1"/>
              </a:buClr>
              <a:buFont typeface="Arial"/>
              <a:buNone/>
            </a:pPr>
            <a:r>
              <a:rPr lang="es" sz="700">
                <a:solidFill>
                  <a:srgbClr val="2E75FF"/>
                </a:solidFill>
                <a:latin typeface="Montserrat Light"/>
                <a:ea typeface="Montserrat Light"/>
                <a:cs typeface="Montserrat Light"/>
                <a:sym typeface="Montserrat Light"/>
              </a:rPr>
              <a:t>Informe de resultados  Fase Diagnóstico</a:t>
            </a:r>
            <a:endParaRPr sz="700">
              <a:solidFill>
                <a:schemeClr val="dk1"/>
              </a:solidFill>
              <a:latin typeface="Montserrat Light"/>
              <a:ea typeface="Montserrat Light"/>
              <a:cs typeface="Montserrat Light"/>
              <a:sym typeface="Montserrat Light"/>
            </a:endParaRPr>
          </a:p>
          <a:p>
            <a:pPr indent="0" lvl="0" marL="0" marR="0" rtl="0" algn="ctr">
              <a:lnSpc>
                <a:spcPct val="120000"/>
              </a:lnSpc>
              <a:spcBef>
                <a:spcPts val="0"/>
              </a:spcBef>
              <a:spcAft>
                <a:spcPts val="0"/>
              </a:spcAft>
              <a:buNone/>
            </a:pPr>
            <a:r>
              <a:t/>
            </a:r>
            <a:endParaRPr sz="700">
              <a:solidFill>
                <a:srgbClr val="2E75FF"/>
              </a:solidFill>
              <a:latin typeface="Montserrat Light"/>
              <a:ea typeface="Montserrat Light"/>
              <a:cs typeface="Montserrat Light"/>
              <a:sym typeface="Montserrat Light"/>
            </a:endParaRPr>
          </a:p>
        </p:txBody>
      </p:sp>
      <p:sp>
        <p:nvSpPr>
          <p:cNvPr id="1994" name="Google Shape;1994;p114"/>
          <p:cNvSpPr txBox="1"/>
          <p:nvPr/>
        </p:nvSpPr>
        <p:spPr>
          <a:xfrm>
            <a:off x="8656552" y="4577325"/>
            <a:ext cx="215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92</a:t>
            </a:r>
            <a:endParaRPr sz="1500">
              <a:latin typeface="Bitter"/>
              <a:ea typeface="Bitter"/>
              <a:cs typeface="Bitter"/>
              <a:sym typeface="Bitter"/>
            </a:endParaRPr>
          </a:p>
        </p:txBody>
      </p:sp>
      <p:sp>
        <p:nvSpPr>
          <p:cNvPr id="1995" name="Google Shape;1995;p114"/>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Referentes</a:t>
            </a:r>
            <a:endParaRPr b="1" i="1" sz="1200">
              <a:solidFill>
                <a:srgbClr val="055CF2"/>
              </a:solidFill>
              <a:latin typeface="Bitter"/>
              <a:ea typeface="Bitter"/>
              <a:cs typeface="Bitter"/>
              <a:sym typeface="Bitter"/>
            </a:endParaRPr>
          </a:p>
        </p:txBody>
      </p:sp>
      <p:grpSp>
        <p:nvGrpSpPr>
          <p:cNvPr id="1996" name="Google Shape;1996;p114"/>
          <p:cNvGrpSpPr/>
          <p:nvPr/>
        </p:nvGrpSpPr>
        <p:grpSpPr>
          <a:xfrm>
            <a:off x="4172175" y="497394"/>
            <a:ext cx="4044139" cy="4068050"/>
            <a:chOff x="4172175" y="497394"/>
            <a:chExt cx="4044139" cy="4068050"/>
          </a:xfrm>
        </p:grpSpPr>
        <p:sp>
          <p:nvSpPr>
            <p:cNvPr id="1997" name="Google Shape;1997;p114"/>
            <p:cNvSpPr/>
            <p:nvPr/>
          </p:nvSpPr>
          <p:spPr>
            <a:xfrm rot="-807">
              <a:off x="5664705" y="1927910"/>
              <a:ext cx="1277400" cy="1275000"/>
            </a:xfrm>
            <a:prstGeom prst="ellipse">
              <a:avLst/>
            </a:prstGeom>
            <a:solidFill>
              <a:srgbClr val="FCD608"/>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 sz="1100">
                  <a:solidFill>
                    <a:srgbClr val="FFFFFF"/>
                  </a:solidFill>
                  <a:latin typeface="Bitter"/>
                  <a:ea typeface="Bitter"/>
                  <a:cs typeface="Bitter"/>
                  <a:sym typeface="Bitter"/>
                </a:rPr>
                <a:t>Desarrollo de la fuerza laboral</a:t>
              </a:r>
              <a:endParaRPr b="1" sz="1100">
                <a:solidFill>
                  <a:srgbClr val="FFFFFF"/>
                </a:solidFill>
                <a:latin typeface="Bitter"/>
                <a:ea typeface="Bitter"/>
                <a:cs typeface="Bitter"/>
                <a:sym typeface="Bitter"/>
              </a:endParaRPr>
            </a:p>
          </p:txBody>
        </p:sp>
        <p:sp>
          <p:nvSpPr>
            <p:cNvPr id="1998" name="Google Shape;1998;p114"/>
            <p:cNvSpPr/>
            <p:nvPr/>
          </p:nvSpPr>
          <p:spPr>
            <a:xfrm rot="-2081189">
              <a:off x="4402756" y="1634573"/>
              <a:ext cx="1487403" cy="1274864"/>
            </a:xfrm>
            <a:custGeom>
              <a:rect b="b" l="l" r="r" t="t"/>
              <a:pathLst>
                <a:path extrusionOk="0" h="213" w="248">
                  <a:moveTo>
                    <a:pt x="142" y="213"/>
                  </a:moveTo>
                  <a:cubicBezTo>
                    <a:pt x="152" y="188"/>
                    <a:pt x="170" y="167"/>
                    <a:pt x="194" y="153"/>
                  </a:cubicBezTo>
                  <a:cubicBezTo>
                    <a:pt x="211" y="143"/>
                    <a:pt x="230" y="137"/>
                    <a:pt x="248" y="136"/>
                  </a:cubicBezTo>
                  <a:cubicBezTo>
                    <a:pt x="247" y="87"/>
                    <a:pt x="234" y="41"/>
                    <a:pt x="212" y="0"/>
                  </a:cubicBezTo>
                  <a:cubicBezTo>
                    <a:pt x="106" y="17"/>
                    <a:pt x="22" y="99"/>
                    <a:pt x="0" y="203"/>
                  </a:cubicBezTo>
                  <a:cubicBezTo>
                    <a:pt x="46" y="195"/>
                    <a:pt x="95" y="198"/>
                    <a:pt x="142" y="213"/>
                  </a:cubicBezTo>
                  <a:close/>
                </a:path>
              </a:pathLst>
            </a:custGeom>
            <a:solidFill>
              <a:srgbClr val="FF8686"/>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F0F0F0"/>
                </a:solidFill>
              </a:endParaRPr>
            </a:p>
          </p:txBody>
        </p:sp>
        <p:sp>
          <p:nvSpPr>
            <p:cNvPr id="1999" name="Google Shape;1999;p114"/>
            <p:cNvSpPr txBox="1"/>
            <p:nvPr/>
          </p:nvSpPr>
          <p:spPr>
            <a:xfrm rot="-4432023">
              <a:off x="4588774" y="1985605"/>
              <a:ext cx="1258875" cy="54288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800">
                  <a:solidFill>
                    <a:srgbClr val="FFFFFF"/>
                  </a:solidFill>
                  <a:latin typeface="Montserrat"/>
                  <a:ea typeface="Montserrat"/>
                  <a:cs typeface="Montserrat"/>
                  <a:sym typeface="Montserrat"/>
                </a:rPr>
                <a:t>Cultura y clima organizacional</a:t>
              </a:r>
              <a:endParaRPr sz="800">
                <a:solidFill>
                  <a:srgbClr val="FFFFFF"/>
                </a:solidFill>
                <a:latin typeface="Montserrat"/>
                <a:ea typeface="Montserrat"/>
                <a:cs typeface="Montserrat"/>
                <a:sym typeface="Montserrat"/>
              </a:endParaRPr>
            </a:p>
            <a:p>
              <a:pPr indent="0" lvl="0" marL="0" rtl="0" algn="ctr">
                <a:spcBef>
                  <a:spcPts val="0"/>
                </a:spcBef>
                <a:spcAft>
                  <a:spcPts val="0"/>
                </a:spcAft>
                <a:buNone/>
              </a:pPr>
              <a:r>
                <a:rPr lang="es" sz="800">
                  <a:solidFill>
                    <a:srgbClr val="FFFFFF"/>
                  </a:solidFill>
                  <a:latin typeface="Montserrat"/>
                  <a:ea typeface="Montserrat"/>
                  <a:cs typeface="Montserrat"/>
                  <a:sym typeface="Montserrat"/>
                </a:rPr>
                <a:t>Compromiso y retención</a:t>
              </a:r>
              <a:endParaRPr sz="8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sz="800">
                <a:solidFill>
                  <a:srgbClr val="FFFFFF"/>
                </a:solidFill>
                <a:latin typeface="Montserrat"/>
                <a:ea typeface="Montserrat"/>
                <a:cs typeface="Montserrat"/>
                <a:sym typeface="Montserrat"/>
              </a:endParaRPr>
            </a:p>
          </p:txBody>
        </p:sp>
        <p:sp>
          <p:nvSpPr>
            <p:cNvPr id="2000" name="Google Shape;2000;p114"/>
            <p:cNvSpPr/>
            <p:nvPr/>
          </p:nvSpPr>
          <p:spPr>
            <a:xfrm rot="-2081187">
              <a:off x="5223752" y="2766201"/>
              <a:ext cx="1099218" cy="1631439"/>
            </a:xfrm>
            <a:custGeom>
              <a:rect b="b" l="l" r="r" t="t"/>
              <a:pathLst>
                <a:path extrusionOk="0" h="273" w="183">
                  <a:moveTo>
                    <a:pt x="156" y="108"/>
                  </a:moveTo>
                  <a:cubicBezTo>
                    <a:pt x="139" y="79"/>
                    <a:pt x="136" y="46"/>
                    <a:pt x="144" y="16"/>
                  </a:cubicBezTo>
                  <a:cubicBezTo>
                    <a:pt x="97" y="2"/>
                    <a:pt x="48" y="0"/>
                    <a:pt x="3" y="8"/>
                  </a:cubicBezTo>
                  <a:cubicBezTo>
                    <a:pt x="1" y="21"/>
                    <a:pt x="0" y="34"/>
                    <a:pt x="0" y="47"/>
                  </a:cubicBezTo>
                  <a:cubicBezTo>
                    <a:pt x="0" y="144"/>
                    <a:pt x="53" y="228"/>
                    <a:pt x="131" y="273"/>
                  </a:cubicBezTo>
                  <a:cubicBezTo>
                    <a:pt x="138" y="227"/>
                    <a:pt x="155" y="182"/>
                    <a:pt x="183" y="141"/>
                  </a:cubicBezTo>
                  <a:cubicBezTo>
                    <a:pt x="173" y="132"/>
                    <a:pt x="163" y="121"/>
                    <a:pt x="156" y="108"/>
                  </a:cubicBezTo>
                  <a:close/>
                </a:path>
              </a:pathLst>
            </a:custGeom>
            <a:solidFill>
              <a:srgbClr val="FA5936"/>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F0F0F0"/>
                </a:solidFill>
              </a:endParaRPr>
            </a:p>
          </p:txBody>
        </p:sp>
        <p:sp>
          <p:nvSpPr>
            <p:cNvPr id="2001" name="Google Shape;2001;p114"/>
            <p:cNvSpPr txBox="1"/>
            <p:nvPr/>
          </p:nvSpPr>
          <p:spPr>
            <a:xfrm rot="2156162">
              <a:off x="5006949" y="3207820"/>
              <a:ext cx="1259027" cy="543318"/>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800">
                  <a:solidFill>
                    <a:srgbClr val="FFFFFF"/>
                  </a:solidFill>
                  <a:latin typeface="Montserrat"/>
                  <a:ea typeface="Montserrat"/>
                  <a:cs typeface="Montserrat"/>
                  <a:sym typeface="Montserrat"/>
                </a:rPr>
                <a:t>Carga de trabajo</a:t>
              </a:r>
              <a:endParaRPr sz="800">
                <a:solidFill>
                  <a:srgbClr val="FFFFFF"/>
                </a:solidFill>
                <a:latin typeface="Montserrat"/>
                <a:ea typeface="Montserrat"/>
                <a:cs typeface="Montserrat"/>
                <a:sym typeface="Montserrat"/>
              </a:endParaRPr>
            </a:p>
            <a:p>
              <a:pPr indent="0" lvl="0" marL="0" rtl="0" algn="ctr">
                <a:spcBef>
                  <a:spcPts val="0"/>
                </a:spcBef>
                <a:spcAft>
                  <a:spcPts val="0"/>
                </a:spcAft>
                <a:buNone/>
              </a:pPr>
              <a:r>
                <a:rPr lang="es" sz="800">
                  <a:solidFill>
                    <a:srgbClr val="FFFFFF"/>
                  </a:solidFill>
                  <a:latin typeface="Montserrat"/>
                  <a:ea typeface="Montserrat"/>
                  <a:cs typeface="Montserrat"/>
                  <a:sym typeface="Montserrat"/>
                </a:rPr>
                <a:t>Condiciones y beneficios</a:t>
              </a:r>
              <a:endParaRPr sz="800">
                <a:solidFill>
                  <a:srgbClr val="FFFFFF"/>
                </a:solidFill>
                <a:latin typeface="Montserrat"/>
                <a:ea typeface="Montserrat"/>
                <a:cs typeface="Montserrat"/>
                <a:sym typeface="Montserrat"/>
              </a:endParaRPr>
            </a:p>
            <a:p>
              <a:pPr indent="0" lvl="0" marL="0" rtl="0" algn="ctr">
                <a:spcBef>
                  <a:spcPts val="0"/>
                </a:spcBef>
                <a:spcAft>
                  <a:spcPts val="0"/>
                </a:spcAft>
                <a:buNone/>
              </a:pPr>
              <a:r>
                <a:rPr lang="es" sz="800">
                  <a:solidFill>
                    <a:srgbClr val="FFFFFF"/>
                  </a:solidFill>
                  <a:latin typeface="Montserrat"/>
                  <a:ea typeface="Montserrat"/>
                  <a:cs typeface="Montserrat"/>
                  <a:sym typeface="Montserrat"/>
                </a:rPr>
                <a:t>Apoyos en la práctica </a:t>
              </a:r>
              <a:endParaRPr sz="8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sz="800">
                <a:solidFill>
                  <a:srgbClr val="FFFFFF"/>
                </a:solidFill>
                <a:latin typeface="Montserrat"/>
                <a:ea typeface="Montserrat"/>
                <a:cs typeface="Montserrat"/>
                <a:sym typeface="Montserrat"/>
              </a:endParaRPr>
            </a:p>
          </p:txBody>
        </p:sp>
        <p:sp>
          <p:nvSpPr>
            <p:cNvPr id="2002" name="Google Shape;2002;p114"/>
            <p:cNvSpPr/>
            <p:nvPr/>
          </p:nvSpPr>
          <p:spPr>
            <a:xfrm rot="-2081187">
              <a:off x="6189504" y="2881646"/>
              <a:ext cx="1752601" cy="952705"/>
            </a:xfrm>
            <a:custGeom>
              <a:rect b="b" l="l" r="r" t="t"/>
              <a:pathLst>
                <a:path extrusionOk="0" h="159" w="292">
                  <a:moveTo>
                    <a:pt x="182" y="1"/>
                  </a:moveTo>
                  <a:cubicBezTo>
                    <a:pt x="181" y="2"/>
                    <a:pt x="179" y="3"/>
                    <a:pt x="177" y="4"/>
                  </a:cubicBezTo>
                  <a:cubicBezTo>
                    <a:pt x="137" y="27"/>
                    <a:pt x="88" y="24"/>
                    <a:pt x="51" y="0"/>
                  </a:cubicBezTo>
                  <a:cubicBezTo>
                    <a:pt x="23" y="41"/>
                    <a:pt x="6" y="86"/>
                    <a:pt x="0" y="132"/>
                  </a:cubicBezTo>
                  <a:cubicBezTo>
                    <a:pt x="35" y="149"/>
                    <a:pt x="75" y="159"/>
                    <a:pt x="117" y="159"/>
                  </a:cubicBezTo>
                  <a:cubicBezTo>
                    <a:pt x="184" y="159"/>
                    <a:pt x="245" y="134"/>
                    <a:pt x="292" y="92"/>
                  </a:cubicBezTo>
                  <a:cubicBezTo>
                    <a:pt x="250" y="71"/>
                    <a:pt x="212" y="41"/>
                    <a:pt x="182" y="1"/>
                  </a:cubicBezTo>
                  <a:close/>
                </a:path>
              </a:pathLst>
            </a:custGeom>
            <a:solidFill>
              <a:srgbClr val="D4AD73"/>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F0F0F0"/>
                </a:solidFill>
              </a:endParaRPr>
            </a:p>
          </p:txBody>
        </p:sp>
        <p:sp>
          <p:nvSpPr>
            <p:cNvPr id="2003" name="Google Shape;2003;p114"/>
            <p:cNvSpPr txBox="1"/>
            <p:nvPr/>
          </p:nvSpPr>
          <p:spPr>
            <a:xfrm rot="-2246274">
              <a:off x="6365476" y="3185166"/>
              <a:ext cx="1258922" cy="543383"/>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800">
                  <a:solidFill>
                    <a:srgbClr val="FFFFFF"/>
                  </a:solidFill>
                  <a:latin typeface="Montserrat"/>
                  <a:ea typeface="Montserrat"/>
                  <a:cs typeface="Montserrat"/>
                  <a:sym typeface="Montserrat"/>
                </a:rPr>
                <a:t>Desarrollo y formación </a:t>
              </a:r>
              <a:endParaRPr sz="800">
                <a:solidFill>
                  <a:srgbClr val="FFFFFF"/>
                </a:solidFill>
                <a:latin typeface="Montserrat"/>
                <a:ea typeface="Montserrat"/>
                <a:cs typeface="Montserrat"/>
                <a:sym typeface="Montserrat"/>
              </a:endParaRPr>
            </a:p>
            <a:p>
              <a:pPr indent="0" lvl="0" marL="0" rtl="0" algn="ctr">
                <a:spcBef>
                  <a:spcPts val="0"/>
                </a:spcBef>
                <a:spcAft>
                  <a:spcPts val="0"/>
                </a:spcAft>
                <a:buNone/>
              </a:pPr>
              <a:r>
                <a:rPr lang="es" sz="800">
                  <a:solidFill>
                    <a:srgbClr val="FFFFFF"/>
                  </a:solidFill>
                  <a:latin typeface="Montserrat"/>
                  <a:ea typeface="Montserrat"/>
                  <a:cs typeface="Montserrat"/>
                  <a:sym typeface="Montserrat"/>
                </a:rPr>
                <a:t>Liderazgo</a:t>
              </a:r>
              <a:endParaRPr sz="800">
                <a:solidFill>
                  <a:srgbClr val="FFFFFF"/>
                </a:solidFill>
                <a:latin typeface="Montserrat"/>
                <a:ea typeface="Montserrat"/>
                <a:cs typeface="Montserrat"/>
                <a:sym typeface="Montserrat"/>
              </a:endParaRPr>
            </a:p>
            <a:p>
              <a:pPr indent="0" lvl="0" marL="0" rtl="0" algn="ctr">
                <a:spcBef>
                  <a:spcPts val="0"/>
                </a:spcBef>
                <a:spcAft>
                  <a:spcPts val="0"/>
                </a:spcAft>
                <a:buNone/>
              </a:pPr>
              <a:r>
                <a:rPr lang="es" sz="800">
                  <a:solidFill>
                    <a:srgbClr val="FFFFFF"/>
                  </a:solidFill>
                  <a:latin typeface="Montserrat"/>
                  <a:ea typeface="Montserrat"/>
                  <a:cs typeface="Montserrat"/>
                  <a:sym typeface="Montserrat"/>
                </a:rPr>
                <a:t>Supervisión</a:t>
              </a:r>
              <a:endParaRPr sz="8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sz="800">
                <a:solidFill>
                  <a:srgbClr val="FFFFFF"/>
                </a:solidFill>
                <a:latin typeface="Montserrat"/>
                <a:ea typeface="Montserrat"/>
                <a:cs typeface="Montserrat"/>
                <a:sym typeface="Montserrat"/>
              </a:endParaRPr>
            </a:p>
          </p:txBody>
        </p:sp>
        <p:sp>
          <p:nvSpPr>
            <p:cNvPr id="2004" name="Google Shape;2004;p114"/>
            <p:cNvSpPr/>
            <p:nvPr/>
          </p:nvSpPr>
          <p:spPr>
            <a:xfrm rot="-2081187">
              <a:off x="6714574" y="1333359"/>
              <a:ext cx="1108186" cy="1729187"/>
            </a:xfrm>
            <a:custGeom>
              <a:rect b="b" l="l" r="r" t="t"/>
              <a:pathLst>
                <a:path extrusionOk="0" h="289" w="184">
                  <a:moveTo>
                    <a:pt x="161" y="0"/>
                  </a:moveTo>
                  <a:cubicBezTo>
                    <a:pt x="128" y="34"/>
                    <a:pt x="87" y="60"/>
                    <a:pt x="40" y="76"/>
                  </a:cubicBezTo>
                  <a:cubicBezTo>
                    <a:pt x="52" y="121"/>
                    <a:pt x="36" y="170"/>
                    <a:pt x="0" y="200"/>
                  </a:cubicBezTo>
                  <a:cubicBezTo>
                    <a:pt x="29" y="240"/>
                    <a:pt x="67" y="270"/>
                    <a:pt x="109" y="289"/>
                  </a:cubicBezTo>
                  <a:cubicBezTo>
                    <a:pt x="155" y="242"/>
                    <a:pt x="184" y="178"/>
                    <a:pt x="184" y="106"/>
                  </a:cubicBezTo>
                  <a:cubicBezTo>
                    <a:pt x="184" y="69"/>
                    <a:pt x="176" y="33"/>
                    <a:pt x="161" y="0"/>
                  </a:cubicBezTo>
                  <a:close/>
                </a:path>
              </a:pathLst>
            </a:custGeom>
            <a:solidFill>
              <a:srgbClr val="D99466"/>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F0F0F0"/>
                </a:solidFill>
              </a:endParaRPr>
            </a:p>
          </p:txBody>
        </p:sp>
        <p:sp>
          <p:nvSpPr>
            <p:cNvPr id="2005" name="Google Shape;2005;p114"/>
            <p:cNvSpPr txBox="1"/>
            <p:nvPr/>
          </p:nvSpPr>
          <p:spPr>
            <a:xfrm rot="4352454">
              <a:off x="6745280" y="1961080"/>
              <a:ext cx="1258896" cy="543392"/>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800">
                  <a:solidFill>
                    <a:srgbClr val="FFFFFF"/>
                  </a:solidFill>
                  <a:latin typeface="Montserrat"/>
                  <a:ea typeface="Montserrat"/>
                  <a:cs typeface="Montserrat"/>
                  <a:sym typeface="Montserrat"/>
                </a:rPr>
                <a:t>Atracción, reclutamiento y selección</a:t>
              </a:r>
              <a:endParaRPr sz="800">
                <a:solidFill>
                  <a:srgbClr val="FFFFFF"/>
                </a:solidFill>
                <a:latin typeface="Montserrat"/>
                <a:ea typeface="Montserrat"/>
                <a:cs typeface="Montserrat"/>
                <a:sym typeface="Montserrat"/>
              </a:endParaRPr>
            </a:p>
            <a:p>
              <a:pPr indent="0" lvl="0" marL="0" rtl="0" algn="ctr">
                <a:spcBef>
                  <a:spcPts val="0"/>
                </a:spcBef>
                <a:spcAft>
                  <a:spcPts val="0"/>
                </a:spcAft>
                <a:buNone/>
              </a:pPr>
              <a:r>
                <a:rPr lang="es" sz="800">
                  <a:solidFill>
                    <a:srgbClr val="FFFFFF"/>
                  </a:solidFill>
                  <a:latin typeface="Montserrat"/>
                  <a:ea typeface="Montserrat"/>
                  <a:cs typeface="Montserrat"/>
                  <a:sym typeface="Montserrat"/>
                </a:rPr>
                <a:t>Inducción</a:t>
              </a:r>
              <a:endParaRPr sz="8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sz="800">
                <a:solidFill>
                  <a:srgbClr val="FFFFFF"/>
                </a:solidFill>
                <a:latin typeface="Montserrat"/>
                <a:ea typeface="Montserrat"/>
                <a:cs typeface="Montserrat"/>
                <a:sym typeface="Montserrat"/>
              </a:endParaRPr>
            </a:p>
          </p:txBody>
        </p:sp>
        <p:sp>
          <p:nvSpPr>
            <p:cNvPr id="2006" name="Google Shape;2006;p114"/>
            <p:cNvSpPr/>
            <p:nvPr/>
          </p:nvSpPr>
          <p:spPr>
            <a:xfrm rot="-2081187">
              <a:off x="5518078" y="823244"/>
              <a:ext cx="1550179" cy="1296891"/>
            </a:xfrm>
            <a:custGeom>
              <a:rect b="b" l="l" r="r" t="t"/>
              <a:pathLst>
                <a:path extrusionOk="0" h="217" w="258">
                  <a:moveTo>
                    <a:pt x="132" y="200"/>
                  </a:moveTo>
                  <a:cubicBezTo>
                    <a:pt x="135" y="205"/>
                    <a:pt x="138" y="211"/>
                    <a:pt x="140" y="217"/>
                  </a:cubicBezTo>
                  <a:cubicBezTo>
                    <a:pt x="186" y="200"/>
                    <a:pt x="227" y="174"/>
                    <a:pt x="258" y="140"/>
                  </a:cubicBezTo>
                  <a:cubicBezTo>
                    <a:pt x="215" y="57"/>
                    <a:pt x="128" y="0"/>
                    <a:pt x="27" y="0"/>
                  </a:cubicBezTo>
                  <a:cubicBezTo>
                    <a:pt x="18" y="0"/>
                    <a:pt x="9" y="0"/>
                    <a:pt x="0" y="1"/>
                  </a:cubicBezTo>
                  <a:cubicBezTo>
                    <a:pt x="21" y="43"/>
                    <a:pt x="34" y="90"/>
                    <a:pt x="34" y="140"/>
                  </a:cubicBezTo>
                  <a:cubicBezTo>
                    <a:pt x="74" y="142"/>
                    <a:pt x="111" y="163"/>
                    <a:pt x="132" y="200"/>
                  </a:cubicBezTo>
                  <a:close/>
                </a:path>
              </a:pathLst>
            </a:custGeom>
            <a:solidFill>
              <a:srgbClr val="F20A66"/>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F0F0F0"/>
                </a:solidFill>
              </a:endParaRPr>
            </a:p>
          </p:txBody>
        </p:sp>
        <p:sp>
          <p:nvSpPr>
            <p:cNvPr id="2007" name="Google Shape;2007;p114"/>
            <p:cNvSpPr txBox="1"/>
            <p:nvPr/>
          </p:nvSpPr>
          <p:spPr>
            <a:xfrm>
              <a:off x="5671007" y="1173232"/>
              <a:ext cx="1258800" cy="54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br>
                <a:rPr lang="es" sz="800">
                  <a:solidFill>
                    <a:srgbClr val="FFFFFF"/>
                  </a:solidFill>
                  <a:latin typeface="Montserrat"/>
                  <a:ea typeface="Montserrat"/>
                  <a:cs typeface="Montserrat"/>
                  <a:sym typeface="Montserrat"/>
                </a:rPr>
              </a:br>
              <a:r>
                <a:rPr lang="es" sz="800">
                  <a:solidFill>
                    <a:srgbClr val="FFFFFF"/>
                  </a:solidFill>
                  <a:latin typeface="Montserrat"/>
                  <a:ea typeface="Montserrat"/>
                  <a:cs typeface="Montserrat"/>
                  <a:sym typeface="Montserrat"/>
                </a:rPr>
                <a:t>Compromiso del contexto</a:t>
              </a:r>
              <a:endParaRPr sz="800">
                <a:solidFill>
                  <a:srgbClr val="FFFFFF"/>
                </a:solidFill>
                <a:latin typeface="Montserrat"/>
                <a:ea typeface="Montserrat"/>
                <a:cs typeface="Montserrat"/>
                <a:sym typeface="Montserrat"/>
              </a:endParaRPr>
            </a:p>
            <a:p>
              <a:pPr indent="0" lvl="0" marL="0" rtl="0" algn="ctr">
                <a:spcBef>
                  <a:spcPts val="0"/>
                </a:spcBef>
                <a:spcAft>
                  <a:spcPts val="0"/>
                </a:spcAft>
                <a:buNone/>
              </a:pPr>
              <a:r>
                <a:rPr lang="es" sz="800">
                  <a:solidFill>
                    <a:srgbClr val="FFFFFF"/>
                  </a:solidFill>
                  <a:latin typeface="Montserrat"/>
                  <a:ea typeface="Montserrat"/>
                  <a:cs typeface="Montserrat"/>
                  <a:sym typeface="Montserrat"/>
                </a:rPr>
                <a:t>Integración de diversidad</a:t>
              </a:r>
              <a:endParaRPr sz="8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sz="800">
                <a:solidFill>
                  <a:srgbClr val="FFFFFF"/>
                </a:solidFill>
                <a:latin typeface="Montserrat"/>
                <a:ea typeface="Montserrat"/>
                <a:cs typeface="Montserrat"/>
                <a:sym typeface="Montserrat"/>
              </a:endParaRPr>
            </a:p>
          </p:txBody>
        </p:sp>
      </p:grpSp>
      <p:sp>
        <p:nvSpPr>
          <p:cNvPr id="2008" name="Google Shape;2008;p114"/>
          <p:cNvSpPr/>
          <p:nvPr/>
        </p:nvSpPr>
        <p:spPr>
          <a:xfrm>
            <a:off x="6349075" y="4361951"/>
            <a:ext cx="32700" cy="334500"/>
          </a:xfrm>
          <a:prstGeom prst="rect">
            <a:avLst/>
          </a:prstGeom>
          <a:solidFill>
            <a:srgbClr val="FCD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C1FF2"/>
              </a:solidFill>
            </a:endParaRPr>
          </a:p>
        </p:txBody>
      </p:sp>
      <p:sp>
        <p:nvSpPr>
          <p:cNvPr id="2009" name="Google Shape;2009;p114"/>
          <p:cNvSpPr txBox="1"/>
          <p:nvPr/>
        </p:nvSpPr>
        <p:spPr>
          <a:xfrm>
            <a:off x="6362068" y="4283163"/>
            <a:ext cx="1767600" cy="30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700">
                <a:solidFill>
                  <a:srgbClr val="FCD608"/>
                </a:solidFill>
                <a:latin typeface="Bitter"/>
                <a:ea typeface="Bitter"/>
                <a:cs typeface="Bitter"/>
                <a:sym typeface="Bitter"/>
              </a:rPr>
              <a:t>Figura  6</a:t>
            </a:r>
            <a:endParaRPr b="1" sz="700">
              <a:solidFill>
                <a:srgbClr val="FCD608"/>
              </a:solidFill>
              <a:latin typeface="Bitter"/>
              <a:ea typeface="Bitter"/>
              <a:cs typeface="Bitter"/>
              <a:sym typeface="Bitter"/>
            </a:endParaRPr>
          </a:p>
          <a:p>
            <a:pPr indent="0" lvl="0" marL="0" rtl="0" algn="l">
              <a:lnSpc>
                <a:spcPct val="115000"/>
              </a:lnSpc>
              <a:spcBef>
                <a:spcPts val="0"/>
              </a:spcBef>
              <a:spcAft>
                <a:spcPts val="0"/>
              </a:spcAft>
              <a:buNone/>
            </a:pPr>
            <a:r>
              <a:rPr lang="es" sz="600">
                <a:solidFill>
                  <a:srgbClr val="888888"/>
                </a:solidFill>
                <a:latin typeface="Montserrat"/>
                <a:ea typeface="Montserrat"/>
                <a:cs typeface="Montserrat"/>
                <a:sym typeface="Montserrat"/>
              </a:rPr>
              <a:t>Fuente: Elaboración propia a partir de referentes revisados.</a:t>
            </a:r>
            <a:endParaRPr sz="600">
              <a:solidFill>
                <a:srgbClr val="888888"/>
              </a:solidFill>
              <a:latin typeface="Montserrat"/>
              <a:ea typeface="Montserrat"/>
              <a:cs typeface="Montserrat"/>
              <a:sym typeface="Montserrat"/>
            </a:endParaRPr>
          </a:p>
        </p:txBody>
      </p:sp>
      <p:sp>
        <p:nvSpPr>
          <p:cNvPr id="2010" name="Google Shape;2010;p114"/>
          <p:cNvSpPr txBox="1"/>
          <p:nvPr/>
        </p:nvSpPr>
        <p:spPr>
          <a:xfrm>
            <a:off x="5221700" y="462425"/>
            <a:ext cx="2198700" cy="3534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b="1" lang="es" sz="1000">
                <a:solidFill>
                  <a:srgbClr val="414140"/>
                </a:solidFill>
                <a:latin typeface="Bitter"/>
                <a:ea typeface="Bitter"/>
                <a:cs typeface="Bitter"/>
                <a:sym typeface="Bitter"/>
              </a:rPr>
              <a:t>Contexto que sostiene el desarrollo de la fuerza laboral</a:t>
            </a:r>
            <a:endParaRPr b="1" sz="1000">
              <a:solidFill>
                <a:srgbClr val="414140"/>
              </a:solidFill>
              <a:latin typeface="Bitter"/>
              <a:ea typeface="Bitter"/>
              <a:cs typeface="Bitter"/>
              <a:sym typeface="Bitter"/>
            </a:endParaRPr>
          </a:p>
        </p:txBody>
      </p:sp>
      <p:sp>
        <p:nvSpPr>
          <p:cNvPr id="2011" name="Google Shape;2011;p114"/>
          <p:cNvSpPr txBox="1"/>
          <p:nvPr/>
        </p:nvSpPr>
        <p:spPr>
          <a:xfrm>
            <a:off x="773025" y="1172175"/>
            <a:ext cx="3475200" cy="17469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800">
                <a:solidFill>
                  <a:srgbClr val="414140"/>
                </a:solidFill>
                <a:latin typeface="Montserrat"/>
                <a:ea typeface="Montserrat"/>
                <a:cs typeface="Montserrat"/>
                <a:sym typeface="Montserrat"/>
              </a:rPr>
              <a:t>Se analizaron potenciales referentes de sistemas u organizaciones orientadas a la formación de fuerza laboral que trabaja con personas y poblaciones en contextos vulnerables:</a:t>
            </a:r>
            <a:endParaRPr sz="800">
              <a:solidFill>
                <a:srgbClr val="414140"/>
              </a:solidFill>
              <a:latin typeface="Montserrat"/>
              <a:ea typeface="Montserrat"/>
              <a:cs typeface="Montserrat"/>
              <a:sym typeface="Montserrat"/>
            </a:endParaRPr>
          </a:p>
          <a:p>
            <a:pPr indent="-155575" lvl="0" marL="360000" rtl="0" algn="l">
              <a:lnSpc>
                <a:spcPct val="115000"/>
              </a:lnSpc>
              <a:spcBef>
                <a:spcPts val="800"/>
              </a:spcBef>
              <a:spcAft>
                <a:spcPts val="0"/>
              </a:spcAft>
              <a:buClr>
                <a:srgbClr val="414140"/>
              </a:buClr>
              <a:buSzPts val="800"/>
              <a:buFont typeface="Helvetica Neue"/>
              <a:buAutoNum type="arabicPeriod"/>
            </a:pPr>
            <a:r>
              <a:rPr b="1" lang="es" sz="800">
                <a:solidFill>
                  <a:srgbClr val="414140"/>
                </a:solidFill>
                <a:latin typeface="Montserrat"/>
                <a:ea typeface="Montserrat"/>
                <a:cs typeface="Montserrat"/>
                <a:sym typeface="Montserrat"/>
              </a:rPr>
              <a:t>Skills for Care </a:t>
            </a:r>
            <a:r>
              <a:rPr lang="es" sz="800">
                <a:solidFill>
                  <a:srgbClr val="414140"/>
                </a:solidFill>
                <a:latin typeface="Montserrat"/>
                <a:ea typeface="Montserrat"/>
                <a:cs typeface="Montserrat"/>
                <a:sym typeface="Montserrat"/>
              </a:rPr>
              <a:t>(cuidado de adultos, GBR)</a:t>
            </a:r>
            <a:endParaRPr sz="800">
              <a:solidFill>
                <a:srgbClr val="414140"/>
              </a:solidFill>
              <a:latin typeface="Montserrat"/>
              <a:ea typeface="Montserrat"/>
              <a:cs typeface="Montserrat"/>
              <a:sym typeface="Montserrat"/>
            </a:endParaRPr>
          </a:p>
          <a:p>
            <a:pPr indent="-155575" lvl="0" marL="360000" rtl="0" algn="l">
              <a:lnSpc>
                <a:spcPct val="115000"/>
              </a:lnSpc>
              <a:spcBef>
                <a:spcPts val="800"/>
              </a:spcBef>
              <a:spcAft>
                <a:spcPts val="0"/>
              </a:spcAft>
              <a:buClr>
                <a:srgbClr val="414140"/>
              </a:buClr>
              <a:buSzPts val="800"/>
              <a:buFont typeface="Helvetica Neue"/>
              <a:buAutoNum type="arabicPeriod"/>
            </a:pPr>
            <a:r>
              <a:rPr b="1" lang="es" sz="800">
                <a:solidFill>
                  <a:srgbClr val="414140"/>
                </a:solidFill>
                <a:latin typeface="Montserrat"/>
                <a:ea typeface="Montserrat"/>
                <a:cs typeface="Montserrat"/>
                <a:sym typeface="Montserrat"/>
              </a:rPr>
              <a:t>Children’s Workforce Development Council </a:t>
            </a:r>
            <a:r>
              <a:rPr lang="es" sz="800">
                <a:solidFill>
                  <a:srgbClr val="414140"/>
                </a:solidFill>
                <a:latin typeface="Montserrat"/>
                <a:ea typeface="Montserrat"/>
                <a:cs typeface="Montserrat"/>
                <a:sym typeface="Montserrat"/>
              </a:rPr>
              <a:t>(trabajadores niñez a nivel nacional, GBR)</a:t>
            </a:r>
            <a:endParaRPr sz="800">
              <a:solidFill>
                <a:srgbClr val="414140"/>
              </a:solidFill>
              <a:latin typeface="Montserrat"/>
              <a:ea typeface="Montserrat"/>
              <a:cs typeface="Montserrat"/>
              <a:sym typeface="Montserrat"/>
            </a:endParaRPr>
          </a:p>
          <a:p>
            <a:pPr indent="-155575" lvl="0" marL="360000" rtl="0" algn="l">
              <a:lnSpc>
                <a:spcPct val="115000"/>
              </a:lnSpc>
              <a:spcBef>
                <a:spcPts val="800"/>
              </a:spcBef>
              <a:spcAft>
                <a:spcPts val="0"/>
              </a:spcAft>
              <a:buClr>
                <a:srgbClr val="414140"/>
              </a:buClr>
              <a:buSzPts val="800"/>
              <a:buFont typeface="Helvetica Neue"/>
              <a:buAutoNum type="arabicPeriod"/>
            </a:pPr>
            <a:r>
              <a:rPr b="1" lang="es" sz="800">
                <a:solidFill>
                  <a:srgbClr val="414140"/>
                </a:solidFill>
                <a:latin typeface="Montserrat"/>
                <a:ea typeface="Montserrat"/>
                <a:cs typeface="Montserrat"/>
                <a:sym typeface="Montserrat"/>
              </a:rPr>
              <a:t>National Child Welfare Workforce Institute </a:t>
            </a:r>
            <a:r>
              <a:rPr lang="es" sz="800">
                <a:solidFill>
                  <a:srgbClr val="414140"/>
                </a:solidFill>
                <a:latin typeface="Montserrat"/>
                <a:ea typeface="Montserrat"/>
                <a:cs typeface="Montserrat"/>
                <a:sym typeface="Montserrat"/>
              </a:rPr>
              <a:t>(trabajadores en sistemas bienestar de niñez, EEUU)</a:t>
            </a:r>
            <a:endParaRPr sz="800">
              <a:solidFill>
                <a:srgbClr val="414140"/>
              </a:solidFill>
              <a:latin typeface="Montserrat"/>
              <a:ea typeface="Montserrat"/>
              <a:cs typeface="Montserrat"/>
              <a:sym typeface="Montserrat"/>
            </a:endParaRPr>
          </a:p>
          <a:p>
            <a:pPr indent="-155575" lvl="0" marL="360000" rtl="0" algn="l">
              <a:lnSpc>
                <a:spcPct val="115000"/>
              </a:lnSpc>
              <a:spcBef>
                <a:spcPts val="800"/>
              </a:spcBef>
              <a:spcAft>
                <a:spcPts val="0"/>
              </a:spcAft>
              <a:buClr>
                <a:srgbClr val="414140"/>
              </a:buClr>
              <a:buSzPts val="800"/>
              <a:buFont typeface="Helvetica Neue"/>
              <a:buAutoNum type="arabicPeriod"/>
            </a:pPr>
            <a:r>
              <a:rPr b="1" lang="es" sz="800">
                <a:solidFill>
                  <a:srgbClr val="414140"/>
                </a:solidFill>
                <a:latin typeface="Montserrat"/>
                <a:ea typeface="Montserrat"/>
                <a:cs typeface="Montserrat"/>
                <a:sym typeface="Montserrat"/>
              </a:rPr>
              <a:t>The Institute for Human Services </a:t>
            </a:r>
            <a:r>
              <a:rPr lang="es" sz="800">
                <a:solidFill>
                  <a:srgbClr val="414140"/>
                </a:solidFill>
                <a:latin typeface="Montserrat"/>
                <a:ea typeface="Montserrat"/>
                <a:cs typeface="Montserrat"/>
                <a:sym typeface="Montserrat"/>
              </a:rPr>
              <a:t>(agencias de bienestar y protección de la niñez, EEUU)</a:t>
            </a:r>
            <a:endParaRPr sz="800">
              <a:solidFill>
                <a:srgbClr val="414140"/>
              </a:solidFill>
              <a:latin typeface="Montserrat"/>
              <a:ea typeface="Montserrat"/>
              <a:cs typeface="Montserrat"/>
              <a:sym typeface="Montserrat"/>
            </a:endParaRPr>
          </a:p>
          <a:p>
            <a:pPr indent="-155575" lvl="0" marL="360000" rtl="0" algn="l">
              <a:lnSpc>
                <a:spcPct val="115000"/>
              </a:lnSpc>
              <a:spcBef>
                <a:spcPts val="800"/>
              </a:spcBef>
              <a:spcAft>
                <a:spcPts val="0"/>
              </a:spcAft>
              <a:buClr>
                <a:srgbClr val="414140"/>
              </a:buClr>
              <a:buSzPts val="800"/>
              <a:buFont typeface="Helvetica Neue"/>
              <a:buAutoNum type="arabicPeriod"/>
            </a:pPr>
            <a:r>
              <a:rPr b="1" lang="es" sz="800">
                <a:solidFill>
                  <a:srgbClr val="414140"/>
                </a:solidFill>
                <a:latin typeface="Montserrat"/>
                <a:ea typeface="Montserrat"/>
                <a:cs typeface="Montserrat"/>
                <a:sym typeface="Montserrat"/>
              </a:rPr>
              <a:t>Child Protection Workforce Strategy (</a:t>
            </a:r>
            <a:r>
              <a:rPr lang="es" sz="800">
                <a:solidFill>
                  <a:srgbClr val="414140"/>
                </a:solidFill>
                <a:latin typeface="Montserrat"/>
                <a:ea typeface="Montserrat"/>
                <a:cs typeface="Montserrat"/>
                <a:sym typeface="Montserrat"/>
              </a:rPr>
              <a:t>fuerza laboral en servicios de protección de niñez, AUS)</a:t>
            </a:r>
            <a:endParaRPr sz="800">
              <a:solidFill>
                <a:srgbClr val="414140"/>
              </a:solidFill>
              <a:latin typeface="Montserrat"/>
              <a:ea typeface="Montserrat"/>
              <a:cs typeface="Montserrat"/>
              <a:sym typeface="Montserrat"/>
            </a:endParaRPr>
          </a:p>
          <a:p>
            <a:pPr indent="0" lvl="0" marL="0" rtl="0" algn="l">
              <a:lnSpc>
                <a:spcPct val="115000"/>
              </a:lnSpc>
              <a:spcBef>
                <a:spcPts val="800"/>
              </a:spcBef>
              <a:spcAft>
                <a:spcPts val="800"/>
              </a:spcAft>
              <a:buNone/>
            </a:pPr>
            <a:r>
              <a:rPr lang="es" sz="800">
                <a:solidFill>
                  <a:srgbClr val="414140"/>
                </a:solidFill>
                <a:latin typeface="Montserrat"/>
                <a:ea typeface="Montserrat"/>
                <a:cs typeface="Montserrat"/>
                <a:sym typeface="Montserrat"/>
              </a:rPr>
              <a:t>A partir de la revisión de los referentes se concluye que la formación y capacitación a los/as trabajadores/as se sostiene dentro de un contexto más amplio, que requiere de la intervención de otros componentes de la organización tal como se aprecia en la figura 6.</a:t>
            </a:r>
            <a:endParaRPr sz="800">
              <a:solidFill>
                <a:srgbClr val="414140"/>
              </a:solidFill>
              <a:latin typeface="Montserrat"/>
              <a:ea typeface="Montserrat"/>
              <a:cs typeface="Montserrat"/>
              <a:sym typeface="Montserrat"/>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15" name="Shape 2015"/>
        <p:cNvGrpSpPr/>
        <p:nvPr/>
      </p:nvGrpSpPr>
      <p:grpSpPr>
        <a:xfrm>
          <a:off x="0" y="0"/>
          <a:ext cx="0" cy="0"/>
          <a:chOff x="0" y="0"/>
          <a:chExt cx="0" cy="0"/>
        </a:xfrm>
      </p:grpSpPr>
      <p:sp>
        <p:nvSpPr>
          <p:cNvPr id="2016" name="Google Shape;2016;p115"/>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017" name="Google Shape;2017;p115"/>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rtl="0" algn="ctr">
              <a:lnSpc>
                <a:spcPct val="120000"/>
              </a:lnSpc>
              <a:spcBef>
                <a:spcPts val="0"/>
              </a:spcBef>
              <a:spcAft>
                <a:spcPts val="0"/>
              </a:spcAft>
              <a:buClr>
                <a:schemeClr val="dk1"/>
              </a:buClr>
              <a:buFont typeface="Arial"/>
              <a:buNone/>
            </a:pPr>
            <a:r>
              <a:rPr lang="es" sz="700">
                <a:solidFill>
                  <a:srgbClr val="2E75FF"/>
                </a:solidFill>
                <a:latin typeface="Montserrat Light"/>
                <a:ea typeface="Montserrat Light"/>
                <a:cs typeface="Montserrat Light"/>
                <a:sym typeface="Montserrat Light"/>
              </a:rPr>
              <a:t>Informe de resultados  Fase Diagnóstico</a:t>
            </a:r>
            <a:endParaRPr sz="700">
              <a:solidFill>
                <a:schemeClr val="dk1"/>
              </a:solidFill>
              <a:latin typeface="Montserrat Light"/>
              <a:ea typeface="Montserrat Light"/>
              <a:cs typeface="Montserrat Light"/>
              <a:sym typeface="Montserrat Light"/>
            </a:endParaRPr>
          </a:p>
          <a:p>
            <a:pPr indent="0" lvl="0" marL="0" marR="0" rtl="0" algn="ctr">
              <a:lnSpc>
                <a:spcPct val="120000"/>
              </a:lnSpc>
              <a:spcBef>
                <a:spcPts val="0"/>
              </a:spcBef>
              <a:spcAft>
                <a:spcPts val="0"/>
              </a:spcAft>
              <a:buNone/>
            </a:pPr>
            <a:r>
              <a:t/>
            </a:r>
            <a:endParaRPr sz="700">
              <a:solidFill>
                <a:srgbClr val="2E75FF"/>
              </a:solidFill>
              <a:latin typeface="Montserrat Light"/>
              <a:ea typeface="Montserrat Light"/>
              <a:cs typeface="Montserrat Light"/>
              <a:sym typeface="Montserrat Light"/>
            </a:endParaRPr>
          </a:p>
        </p:txBody>
      </p:sp>
      <p:sp>
        <p:nvSpPr>
          <p:cNvPr id="2018" name="Google Shape;2018;p115"/>
          <p:cNvSpPr txBox="1"/>
          <p:nvPr/>
        </p:nvSpPr>
        <p:spPr>
          <a:xfrm>
            <a:off x="8580749" y="4577325"/>
            <a:ext cx="2913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93</a:t>
            </a:r>
            <a:endParaRPr sz="1500">
              <a:latin typeface="Bitter"/>
              <a:ea typeface="Bitter"/>
              <a:cs typeface="Bitter"/>
              <a:sym typeface="Bitter"/>
            </a:endParaRPr>
          </a:p>
        </p:txBody>
      </p:sp>
      <p:sp>
        <p:nvSpPr>
          <p:cNvPr id="2019" name="Google Shape;2019;p115"/>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Referentes</a:t>
            </a:r>
            <a:endParaRPr b="1" i="1" sz="1200">
              <a:solidFill>
                <a:srgbClr val="055CF2"/>
              </a:solidFill>
              <a:latin typeface="Bitter"/>
              <a:ea typeface="Bitter"/>
              <a:cs typeface="Bitter"/>
              <a:sym typeface="Bitter"/>
            </a:endParaRPr>
          </a:p>
        </p:txBody>
      </p:sp>
      <p:sp>
        <p:nvSpPr>
          <p:cNvPr id="2020" name="Google Shape;2020;p115"/>
          <p:cNvSpPr txBox="1"/>
          <p:nvPr/>
        </p:nvSpPr>
        <p:spPr>
          <a:xfrm>
            <a:off x="4626050" y="1324575"/>
            <a:ext cx="3475200" cy="1746900"/>
          </a:xfrm>
          <a:prstGeom prst="rect">
            <a:avLst/>
          </a:prstGeom>
          <a:noFill/>
          <a:ln>
            <a:noFill/>
          </a:ln>
        </p:spPr>
        <p:txBody>
          <a:bodyPr anchorCtr="0" anchor="t" bIns="75575" lIns="75575" spcFirstLastPara="1" rIns="75575" wrap="square" tIns="75575">
            <a:noAutofit/>
          </a:bodyPr>
          <a:lstStyle/>
          <a:p>
            <a:pPr indent="-279400" lvl="0" marL="179999" rtl="0" algn="l">
              <a:lnSpc>
                <a:spcPct val="115000"/>
              </a:lnSpc>
              <a:spcBef>
                <a:spcPts val="0"/>
              </a:spcBef>
              <a:spcAft>
                <a:spcPts val="0"/>
              </a:spcAft>
              <a:buClr>
                <a:srgbClr val="414140"/>
              </a:buClr>
              <a:buSzPts val="800"/>
              <a:buFont typeface="Montserrat"/>
              <a:buAutoNum type="arabicPeriod"/>
            </a:pPr>
            <a:r>
              <a:rPr lang="es" sz="800">
                <a:solidFill>
                  <a:srgbClr val="414140"/>
                </a:solidFill>
                <a:latin typeface="Montserrat"/>
                <a:ea typeface="Montserrat"/>
                <a:cs typeface="Montserrat"/>
                <a:sym typeface="Montserrat"/>
              </a:rPr>
              <a:t>Desarrollo y formación de fuerza laboral como medio para brindar un servicio </a:t>
            </a:r>
            <a:r>
              <a:rPr b="1" lang="es" sz="800">
                <a:solidFill>
                  <a:srgbClr val="414140"/>
                </a:solidFill>
                <a:latin typeface="Montserrat"/>
                <a:ea typeface="Montserrat"/>
                <a:cs typeface="Montserrat"/>
                <a:sym typeface="Montserrat"/>
              </a:rPr>
              <a:t>acorde a las necesidades de los/as usuarios/as y las regulaciones locales o de país.</a:t>
            </a:r>
            <a:br>
              <a:rPr b="1" lang="es" sz="800">
                <a:solidFill>
                  <a:srgbClr val="414140"/>
                </a:solidFill>
                <a:latin typeface="Montserrat"/>
                <a:ea typeface="Montserrat"/>
                <a:cs typeface="Montserrat"/>
                <a:sym typeface="Montserrat"/>
              </a:rPr>
            </a:br>
            <a:endParaRPr b="1" sz="800">
              <a:solidFill>
                <a:srgbClr val="414140"/>
              </a:solidFill>
              <a:latin typeface="Montserrat"/>
              <a:ea typeface="Montserrat"/>
              <a:cs typeface="Montserrat"/>
              <a:sym typeface="Montserrat"/>
            </a:endParaRPr>
          </a:p>
          <a:p>
            <a:pPr indent="-279400" lvl="0" marL="179999" rtl="0" algn="l">
              <a:lnSpc>
                <a:spcPct val="115000"/>
              </a:lnSpc>
              <a:spcBef>
                <a:spcPts val="0"/>
              </a:spcBef>
              <a:spcAft>
                <a:spcPts val="0"/>
              </a:spcAft>
              <a:buClr>
                <a:srgbClr val="414140"/>
              </a:buClr>
              <a:buSzPts val="800"/>
              <a:buFont typeface="Montserrat"/>
              <a:buAutoNum type="arabicPeriod"/>
            </a:pPr>
            <a:r>
              <a:rPr lang="es" sz="800">
                <a:solidFill>
                  <a:srgbClr val="414140"/>
                </a:solidFill>
                <a:latin typeface="Montserrat"/>
                <a:ea typeface="Montserrat"/>
                <a:cs typeface="Montserrat"/>
                <a:sym typeface="Montserrat"/>
              </a:rPr>
              <a:t>Desarrollo y formación de la fuerza laboral requiere de otras transformaciones para ser efectivo y mantenerse en el tiempo: </a:t>
            </a:r>
            <a:r>
              <a:rPr b="1" lang="es" sz="800">
                <a:solidFill>
                  <a:srgbClr val="414140"/>
                </a:solidFill>
                <a:latin typeface="Montserrat"/>
                <a:ea typeface="Montserrat"/>
                <a:cs typeface="Montserrat"/>
                <a:sym typeface="Montserrat"/>
              </a:rPr>
              <a:t>Liderazgo como elemento esencial para el cambio organizacional.</a:t>
            </a:r>
            <a:br>
              <a:rPr b="1" lang="es" sz="800">
                <a:solidFill>
                  <a:srgbClr val="414140"/>
                </a:solidFill>
                <a:latin typeface="Montserrat"/>
                <a:ea typeface="Montserrat"/>
                <a:cs typeface="Montserrat"/>
                <a:sym typeface="Montserrat"/>
              </a:rPr>
            </a:br>
            <a:endParaRPr b="1" sz="800">
              <a:solidFill>
                <a:srgbClr val="414140"/>
              </a:solidFill>
              <a:latin typeface="Montserrat"/>
              <a:ea typeface="Montserrat"/>
              <a:cs typeface="Montserrat"/>
              <a:sym typeface="Montserrat"/>
            </a:endParaRPr>
          </a:p>
          <a:p>
            <a:pPr indent="-279400" lvl="0" marL="179999" rtl="0" algn="l">
              <a:lnSpc>
                <a:spcPct val="115000"/>
              </a:lnSpc>
              <a:spcBef>
                <a:spcPts val="0"/>
              </a:spcBef>
              <a:spcAft>
                <a:spcPts val="0"/>
              </a:spcAft>
              <a:buClr>
                <a:srgbClr val="414140"/>
              </a:buClr>
              <a:buSzPts val="800"/>
              <a:buFont typeface="Montserrat"/>
              <a:buAutoNum type="arabicPeriod"/>
            </a:pPr>
            <a:r>
              <a:rPr lang="es" sz="800">
                <a:solidFill>
                  <a:srgbClr val="414140"/>
                </a:solidFill>
                <a:latin typeface="Montserrat"/>
                <a:ea typeface="Montserrat"/>
                <a:cs typeface="Montserrat"/>
                <a:sym typeface="Montserrat"/>
              </a:rPr>
              <a:t>La estrategia de desarrollo y formación se inserta en un proceso con distintas fases:</a:t>
            </a:r>
            <a:endParaRPr sz="800">
              <a:solidFill>
                <a:srgbClr val="414140"/>
              </a:solidFill>
              <a:latin typeface="Montserrat"/>
              <a:ea typeface="Montserrat"/>
              <a:cs typeface="Montserrat"/>
              <a:sym typeface="Montserrat"/>
            </a:endParaRPr>
          </a:p>
          <a:p>
            <a:pPr indent="0" lvl="0" marL="0" rtl="0" algn="l">
              <a:lnSpc>
                <a:spcPct val="115000"/>
              </a:lnSpc>
              <a:spcBef>
                <a:spcPts val="800"/>
              </a:spcBef>
              <a:spcAft>
                <a:spcPts val="800"/>
              </a:spcAft>
              <a:buNone/>
            </a:pPr>
            <a:r>
              <a:t/>
            </a:r>
            <a:endParaRPr sz="800">
              <a:solidFill>
                <a:srgbClr val="414140"/>
              </a:solidFill>
              <a:latin typeface="Montserrat"/>
              <a:ea typeface="Montserrat"/>
              <a:cs typeface="Montserrat"/>
              <a:sym typeface="Montserrat"/>
            </a:endParaRPr>
          </a:p>
        </p:txBody>
      </p:sp>
      <p:cxnSp>
        <p:nvCxnSpPr>
          <p:cNvPr id="2021" name="Google Shape;2021;p115"/>
          <p:cNvCxnSpPr/>
          <p:nvPr/>
        </p:nvCxnSpPr>
        <p:spPr>
          <a:xfrm>
            <a:off x="4451691" y="3307296"/>
            <a:ext cx="3302700" cy="0"/>
          </a:xfrm>
          <a:prstGeom prst="straightConnector1">
            <a:avLst/>
          </a:prstGeom>
          <a:noFill/>
          <a:ln cap="flat" cmpd="sng" w="28575">
            <a:solidFill>
              <a:srgbClr val="FCD608"/>
            </a:solidFill>
            <a:prstDash val="solid"/>
            <a:round/>
            <a:headEnd len="med" w="med" type="none"/>
            <a:tailEnd len="med" w="med" type="none"/>
          </a:ln>
        </p:spPr>
      </p:cxnSp>
      <p:sp>
        <p:nvSpPr>
          <p:cNvPr id="2022" name="Google Shape;2022;p115"/>
          <p:cNvSpPr txBox="1"/>
          <p:nvPr/>
        </p:nvSpPr>
        <p:spPr>
          <a:xfrm>
            <a:off x="3929273" y="3374914"/>
            <a:ext cx="1011000" cy="462600"/>
          </a:xfrm>
          <a:prstGeom prst="rect">
            <a:avLst/>
          </a:prstGeom>
          <a:noFill/>
          <a:ln>
            <a:noFill/>
          </a:ln>
        </p:spPr>
        <p:txBody>
          <a:bodyPr anchorCtr="0" anchor="t" bIns="75575" lIns="75575" spcFirstLastPara="1" rIns="75575" wrap="square" tIns="75575">
            <a:noAutofit/>
          </a:bodyPr>
          <a:lstStyle/>
          <a:p>
            <a:pPr indent="0" lvl="0" marL="0" rtl="0" algn="ctr">
              <a:lnSpc>
                <a:spcPct val="115000"/>
              </a:lnSpc>
              <a:spcBef>
                <a:spcPts val="0"/>
              </a:spcBef>
              <a:spcAft>
                <a:spcPts val="0"/>
              </a:spcAft>
              <a:buNone/>
            </a:pPr>
            <a:r>
              <a:rPr b="1" lang="es" sz="800">
                <a:solidFill>
                  <a:srgbClr val="D4AD73"/>
                </a:solidFill>
                <a:latin typeface="Montserrat"/>
                <a:ea typeface="Montserrat"/>
                <a:cs typeface="Montserrat"/>
                <a:sym typeface="Montserrat"/>
              </a:rPr>
              <a:t>1. </a:t>
            </a:r>
            <a:endParaRPr b="1" sz="800">
              <a:solidFill>
                <a:srgbClr val="D4AD73"/>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s" sz="800">
                <a:solidFill>
                  <a:srgbClr val="D4AD73"/>
                </a:solidFill>
                <a:latin typeface="Montserrat"/>
                <a:ea typeface="Montserrat"/>
                <a:cs typeface="Montserrat"/>
                <a:sym typeface="Montserrat"/>
              </a:rPr>
              <a:t>Exploración o diagnóstico</a:t>
            </a:r>
            <a:endParaRPr b="1" sz="800">
              <a:solidFill>
                <a:srgbClr val="D4AD73"/>
              </a:solidFill>
              <a:latin typeface="Montserrat"/>
              <a:ea typeface="Montserrat"/>
              <a:cs typeface="Montserrat"/>
              <a:sym typeface="Montserrat"/>
            </a:endParaRPr>
          </a:p>
        </p:txBody>
      </p:sp>
      <p:sp>
        <p:nvSpPr>
          <p:cNvPr id="2023" name="Google Shape;2023;p115"/>
          <p:cNvSpPr txBox="1"/>
          <p:nvPr/>
        </p:nvSpPr>
        <p:spPr>
          <a:xfrm>
            <a:off x="5036517" y="3374914"/>
            <a:ext cx="1011000" cy="462600"/>
          </a:xfrm>
          <a:prstGeom prst="rect">
            <a:avLst/>
          </a:prstGeom>
          <a:noFill/>
          <a:ln>
            <a:noFill/>
          </a:ln>
        </p:spPr>
        <p:txBody>
          <a:bodyPr anchorCtr="0" anchor="t" bIns="75575" lIns="75575" spcFirstLastPara="1" rIns="75575" wrap="square" tIns="75575">
            <a:noAutofit/>
          </a:bodyPr>
          <a:lstStyle/>
          <a:p>
            <a:pPr indent="0" lvl="0" marL="0" rtl="0" algn="ctr">
              <a:lnSpc>
                <a:spcPct val="115000"/>
              </a:lnSpc>
              <a:spcBef>
                <a:spcPts val="0"/>
              </a:spcBef>
              <a:spcAft>
                <a:spcPts val="0"/>
              </a:spcAft>
              <a:buNone/>
            </a:pPr>
            <a:r>
              <a:rPr b="1" lang="es" sz="800">
                <a:solidFill>
                  <a:srgbClr val="D4AD73"/>
                </a:solidFill>
                <a:latin typeface="Montserrat"/>
                <a:ea typeface="Montserrat"/>
                <a:cs typeface="Montserrat"/>
                <a:sym typeface="Montserrat"/>
              </a:rPr>
              <a:t>2. </a:t>
            </a:r>
            <a:endParaRPr b="1" sz="800">
              <a:solidFill>
                <a:srgbClr val="D4AD73"/>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s" sz="800">
                <a:solidFill>
                  <a:srgbClr val="D4AD73"/>
                </a:solidFill>
                <a:latin typeface="Montserrat"/>
                <a:ea typeface="Montserrat"/>
                <a:cs typeface="Montserrat"/>
                <a:sym typeface="Montserrat"/>
              </a:rPr>
              <a:t>Diseño y planificación</a:t>
            </a:r>
            <a:endParaRPr b="1" sz="800">
              <a:solidFill>
                <a:srgbClr val="D4AD73"/>
              </a:solidFill>
              <a:latin typeface="Montserrat"/>
              <a:ea typeface="Montserrat"/>
              <a:cs typeface="Montserrat"/>
              <a:sym typeface="Montserrat"/>
            </a:endParaRPr>
          </a:p>
        </p:txBody>
      </p:sp>
      <p:sp>
        <p:nvSpPr>
          <p:cNvPr id="2024" name="Google Shape;2024;p115"/>
          <p:cNvSpPr txBox="1"/>
          <p:nvPr/>
        </p:nvSpPr>
        <p:spPr>
          <a:xfrm>
            <a:off x="6000354" y="3374914"/>
            <a:ext cx="1090200" cy="462600"/>
          </a:xfrm>
          <a:prstGeom prst="rect">
            <a:avLst/>
          </a:prstGeom>
          <a:noFill/>
          <a:ln>
            <a:noFill/>
          </a:ln>
        </p:spPr>
        <p:txBody>
          <a:bodyPr anchorCtr="0" anchor="t" bIns="75575" lIns="75575" spcFirstLastPara="1" rIns="75575" wrap="square" tIns="75575">
            <a:noAutofit/>
          </a:bodyPr>
          <a:lstStyle/>
          <a:p>
            <a:pPr indent="0" lvl="0" marL="0" rtl="0" algn="ctr">
              <a:lnSpc>
                <a:spcPct val="115000"/>
              </a:lnSpc>
              <a:spcBef>
                <a:spcPts val="0"/>
              </a:spcBef>
              <a:spcAft>
                <a:spcPts val="0"/>
              </a:spcAft>
              <a:buNone/>
            </a:pPr>
            <a:r>
              <a:rPr b="1" lang="es" sz="800">
                <a:solidFill>
                  <a:srgbClr val="D4AD73"/>
                </a:solidFill>
                <a:latin typeface="Montserrat"/>
                <a:ea typeface="Montserrat"/>
                <a:cs typeface="Montserrat"/>
                <a:sym typeface="Montserrat"/>
              </a:rPr>
              <a:t>3.</a:t>
            </a:r>
            <a:endParaRPr b="1" sz="800">
              <a:solidFill>
                <a:srgbClr val="D4AD73"/>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s" sz="800">
                <a:solidFill>
                  <a:srgbClr val="D4AD73"/>
                </a:solidFill>
                <a:latin typeface="Montserrat"/>
                <a:ea typeface="Montserrat"/>
                <a:cs typeface="Montserrat"/>
                <a:sym typeface="Montserrat"/>
              </a:rPr>
              <a:t>Implementación y seguimiento</a:t>
            </a:r>
            <a:endParaRPr b="1" sz="800">
              <a:solidFill>
                <a:srgbClr val="D4AD73"/>
              </a:solidFill>
              <a:latin typeface="Montserrat"/>
              <a:ea typeface="Montserrat"/>
              <a:cs typeface="Montserrat"/>
              <a:sym typeface="Montserrat"/>
            </a:endParaRPr>
          </a:p>
        </p:txBody>
      </p:sp>
      <p:sp>
        <p:nvSpPr>
          <p:cNvPr id="2025" name="Google Shape;2025;p115"/>
          <p:cNvSpPr txBox="1"/>
          <p:nvPr/>
        </p:nvSpPr>
        <p:spPr>
          <a:xfrm>
            <a:off x="4491175" y="4245891"/>
            <a:ext cx="3417900" cy="304200"/>
          </a:xfrm>
          <a:prstGeom prst="rect">
            <a:avLst/>
          </a:prstGeom>
          <a:noFill/>
          <a:ln>
            <a:noFill/>
          </a:ln>
        </p:spPr>
        <p:txBody>
          <a:bodyPr anchorCtr="0" anchor="t" bIns="75575" lIns="75575" spcFirstLastPara="1" rIns="75575" wrap="square" tIns="75575">
            <a:noAutofit/>
          </a:bodyPr>
          <a:lstStyle/>
          <a:p>
            <a:pPr indent="0" lvl="0" marL="0" rtl="0" algn="ctr">
              <a:lnSpc>
                <a:spcPct val="115000"/>
              </a:lnSpc>
              <a:spcBef>
                <a:spcPts val="0"/>
              </a:spcBef>
              <a:spcAft>
                <a:spcPts val="800"/>
              </a:spcAft>
              <a:buNone/>
            </a:pPr>
            <a:r>
              <a:rPr lang="es" sz="800">
                <a:solidFill>
                  <a:srgbClr val="414140"/>
                </a:solidFill>
                <a:latin typeface="Montserrat"/>
                <a:ea typeface="Montserrat"/>
                <a:cs typeface="Montserrat"/>
                <a:sym typeface="Montserrat"/>
              </a:rPr>
              <a:t>Monitoreo</a:t>
            </a:r>
            <a:r>
              <a:rPr lang="es" sz="800">
                <a:solidFill>
                  <a:srgbClr val="414140"/>
                </a:solidFill>
                <a:latin typeface="Montserrat"/>
                <a:ea typeface="Montserrat"/>
                <a:cs typeface="Montserrat"/>
                <a:sym typeface="Montserrat"/>
              </a:rPr>
              <a:t> en distintos momentos y sustentabilidad de manera de retroalimentar al sistema</a:t>
            </a:r>
            <a:endParaRPr sz="800">
              <a:solidFill>
                <a:srgbClr val="414140"/>
              </a:solidFill>
              <a:latin typeface="Montserrat"/>
              <a:ea typeface="Montserrat"/>
              <a:cs typeface="Montserrat"/>
              <a:sym typeface="Montserrat"/>
            </a:endParaRPr>
          </a:p>
        </p:txBody>
      </p:sp>
      <p:sp>
        <p:nvSpPr>
          <p:cNvPr id="2026" name="Google Shape;2026;p115"/>
          <p:cNvSpPr/>
          <p:nvPr/>
        </p:nvSpPr>
        <p:spPr>
          <a:xfrm rot="5400000">
            <a:off x="6089961" y="2273861"/>
            <a:ext cx="208200" cy="3740700"/>
          </a:xfrm>
          <a:prstGeom prst="rightBrace">
            <a:avLst>
              <a:gd fmla="val 50000" name="adj1"/>
              <a:gd fmla="val 50000" name="adj2"/>
            </a:avLst>
          </a:prstGeom>
          <a:noFill/>
          <a:ln cap="flat" cmpd="sng" w="19050">
            <a:solidFill>
              <a:srgbClr val="D99466"/>
            </a:solidFill>
            <a:prstDash val="solid"/>
            <a:round/>
            <a:headEnd len="sm" w="sm" type="none"/>
            <a:tailEnd len="sm" w="sm" type="none"/>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2027" name="Google Shape;2027;p115"/>
          <p:cNvSpPr txBox="1"/>
          <p:nvPr/>
        </p:nvSpPr>
        <p:spPr>
          <a:xfrm>
            <a:off x="7095260" y="3374914"/>
            <a:ext cx="1391100" cy="462600"/>
          </a:xfrm>
          <a:prstGeom prst="rect">
            <a:avLst/>
          </a:prstGeom>
          <a:noFill/>
          <a:ln>
            <a:noFill/>
          </a:ln>
        </p:spPr>
        <p:txBody>
          <a:bodyPr anchorCtr="0" anchor="t" bIns="75575" lIns="75575" spcFirstLastPara="1" rIns="75575" wrap="square" tIns="75575">
            <a:noAutofit/>
          </a:bodyPr>
          <a:lstStyle/>
          <a:p>
            <a:pPr indent="0" lvl="0" marL="0" rtl="0" algn="ctr">
              <a:lnSpc>
                <a:spcPct val="115000"/>
              </a:lnSpc>
              <a:spcBef>
                <a:spcPts val="0"/>
              </a:spcBef>
              <a:spcAft>
                <a:spcPts val="0"/>
              </a:spcAft>
              <a:buNone/>
            </a:pPr>
            <a:r>
              <a:rPr b="1" lang="es" sz="800">
                <a:solidFill>
                  <a:srgbClr val="D4AD73"/>
                </a:solidFill>
                <a:latin typeface="Montserrat"/>
                <a:ea typeface="Montserrat"/>
                <a:cs typeface="Montserrat"/>
                <a:sym typeface="Montserrat"/>
              </a:rPr>
              <a:t>4.</a:t>
            </a:r>
            <a:endParaRPr b="1" sz="800">
              <a:solidFill>
                <a:srgbClr val="D4AD73"/>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s" sz="800">
                <a:solidFill>
                  <a:srgbClr val="D4AD73"/>
                </a:solidFill>
                <a:latin typeface="Montserrat"/>
                <a:ea typeface="Montserrat"/>
                <a:cs typeface="Montserrat"/>
                <a:sym typeface="Montserrat"/>
              </a:rPr>
              <a:t>Evaluación de resultados e impacto</a:t>
            </a:r>
            <a:endParaRPr b="1" sz="800">
              <a:solidFill>
                <a:srgbClr val="D4AD73"/>
              </a:solidFill>
              <a:latin typeface="Montserrat"/>
              <a:ea typeface="Montserrat"/>
              <a:cs typeface="Montserrat"/>
              <a:sym typeface="Montserrat"/>
            </a:endParaRPr>
          </a:p>
        </p:txBody>
      </p:sp>
      <p:sp>
        <p:nvSpPr>
          <p:cNvPr id="2028" name="Google Shape;2028;p115"/>
          <p:cNvSpPr/>
          <p:nvPr/>
        </p:nvSpPr>
        <p:spPr>
          <a:xfrm>
            <a:off x="4367957" y="3254650"/>
            <a:ext cx="115200" cy="115200"/>
          </a:xfrm>
          <a:prstGeom prst="ellipse">
            <a:avLst/>
          </a:prstGeom>
          <a:solidFill>
            <a:srgbClr val="FFFFFF"/>
          </a:solidFill>
          <a:ln cap="flat" cmpd="sng" w="19050">
            <a:solidFill>
              <a:srgbClr val="FCD60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115"/>
          <p:cNvSpPr/>
          <p:nvPr/>
        </p:nvSpPr>
        <p:spPr>
          <a:xfrm>
            <a:off x="5484432" y="3254650"/>
            <a:ext cx="115200" cy="115200"/>
          </a:xfrm>
          <a:prstGeom prst="ellipse">
            <a:avLst/>
          </a:prstGeom>
          <a:solidFill>
            <a:srgbClr val="FFFFFF"/>
          </a:solidFill>
          <a:ln cap="flat" cmpd="sng" w="19050">
            <a:solidFill>
              <a:srgbClr val="FCD60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115"/>
          <p:cNvSpPr/>
          <p:nvPr/>
        </p:nvSpPr>
        <p:spPr>
          <a:xfrm>
            <a:off x="6469432" y="3254650"/>
            <a:ext cx="115200" cy="115200"/>
          </a:xfrm>
          <a:prstGeom prst="ellipse">
            <a:avLst/>
          </a:prstGeom>
          <a:solidFill>
            <a:srgbClr val="FFFFFF"/>
          </a:solidFill>
          <a:ln cap="flat" cmpd="sng" w="19050">
            <a:solidFill>
              <a:srgbClr val="FCD60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115"/>
          <p:cNvSpPr/>
          <p:nvPr/>
        </p:nvSpPr>
        <p:spPr>
          <a:xfrm>
            <a:off x="7710182" y="3254650"/>
            <a:ext cx="115200" cy="115200"/>
          </a:xfrm>
          <a:prstGeom prst="ellipse">
            <a:avLst/>
          </a:prstGeom>
          <a:solidFill>
            <a:srgbClr val="FFFFFF"/>
          </a:solidFill>
          <a:ln cap="flat" cmpd="sng" w="19050">
            <a:solidFill>
              <a:srgbClr val="FCD60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115"/>
          <p:cNvSpPr/>
          <p:nvPr/>
        </p:nvSpPr>
        <p:spPr>
          <a:xfrm>
            <a:off x="290375" y="943125"/>
            <a:ext cx="3365700" cy="3645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115"/>
          <p:cNvSpPr txBox="1"/>
          <p:nvPr/>
        </p:nvSpPr>
        <p:spPr>
          <a:xfrm>
            <a:off x="559400" y="1257475"/>
            <a:ext cx="2867400" cy="3091200"/>
          </a:xfrm>
          <a:prstGeom prst="rect">
            <a:avLst/>
          </a:prstGeom>
          <a:noFill/>
          <a:ln>
            <a:noFill/>
          </a:ln>
        </p:spPr>
        <p:txBody>
          <a:bodyPr anchorCtr="0" anchor="b" bIns="75575" lIns="75575" spcFirstLastPara="1" rIns="75575" wrap="square" tIns="75575">
            <a:noAutofit/>
          </a:bodyPr>
          <a:lstStyle/>
          <a:p>
            <a:pPr indent="0" lvl="0" marL="0" rtl="0" algn="l">
              <a:lnSpc>
                <a:spcPct val="150000"/>
              </a:lnSpc>
              <a:spcBef>
                <a:spcPts val="0"/>
              </a:spcBef>
              <a:spcAft>
                <a:spcPts val="0"/>
              </a:spcAft>
              <a:buNone/>
            </a:pPr>
            <a:r>
              <a:rPr lang="es" sz="1500">
                <a:solidFill>
                  <a:schemeClr val="lt1"/>
                </a:solidFill>
                <a:latin typeface="Bitter"/>
                <a:ea typeface="Bitter"/>
                <a:cs typeface="Bitter"/>
                <a:sym typeface="Bitter"/>
              </a:rPr>
              <a:t>Al analizar los diferentes referentes, se identifican consensos entre los distintos sistemas u organizaciones, relevantes para la etapa de diseño de la solución.</a:t>
            </a:r>
            <a:endParaRPr sz="1500">
              <a:solidFill>
                <a:schemeClr val="lt1"/>
              </a:solidFill>
              <a:latin typeface="Bitter"/>
              <a:ea typeface="Bitter"/>
              <a:cs typeface="Bitter"/>
              <a:sym typeface="Bitter"/>
            </a:endParaRPr>
          </a:p>
        </p:txBody>
      </p:sp>
      <p:cxnSp>
        <p:nvCxnSpPr>
          <p:cNvPr id="2034" name="Google Shape;2034;p115"/>
          <p:cNvCxnSpPr/>
          <p:nvPr/>
        </p:nvCxnSpPr>
        <p:spPr>
          <a:xfrm>
            <a:off x="3475300" y="1180150"/>
            <a:ext cx="737400" cy="0"/>
          </a:xfrm>
          <a:prstGeom prst="straightConnector1">
            <a:avLst/>
          </a:prstGeom>
          <a:noFill/>
          <a:ln cap="flat" cmpd="sng" w="76200">
            <a:solidFill>
              <a:srgbClr val="FCD608"/>
            </a:solidFill>
            <a:prstDash val="solid"/>
            <a:round/>
            <a:headEnd len="med" w="med" type="none"/>
            <a:tailEnd len="med" w="med" type="none"/>
          </a:ln>
        </p:spPr>
      </p:cxn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38" name="Shape 2038"/>
        <p:cNvGrpSpPr/>
        <p:nvPr/>
      </p:nvGrpSpPr>
      <p:grpSpPr>
        <a:xfrm>
          <a:off x="0" y="0"/>
          <a:ext cx="0" cy="0"/>
          <a:chOff x="0" y="0"/>
          <a:chExt cx="0" cy="0"/>
        </a:xfrm>
      </p:grpSpPr>
      <p:sp>
        <p:nvSpPr>
          <p:cNvPr id="2039" name="Google Shape;2039;p116"/>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040" name="Google Shape;2040;p116"/>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rtl="0" algn="ctr">
              <a:lnSpc>
                <a:spcPct val="120000"/>
              </a:lnSpc>
              <a:spcBef>
                <a:spcPts val="0"/>
              </a:spcBef>
              <a:spcAft>
                <a:spcPts val="0"/>
              </a:spcAft>
              <a:buClr>
                <a:schemeClr val="dk1"/>
              </a:buClr>
              <a:buFont typeface="Arial"/>
              <a:buNone/>
            </a:pPr>
            <a:r>
              <a:rPr lang="es" sz="700">
                <a:solidFill>
                  <a:srgbClr val="2E75FF"/>
                </a:solidFill>
                <a:latin typeface="Montserrat Light"/>
                <a:ea typeface="Montserrat Light"/>
                <a:cs typeface="Montserrat Light"/>
                <a:sym typeface="Montserrat Light"/>
              </a:rPr>
              <a:t>Informe de resultados  Fase Diagnóstico</a:t>
            </a:r>
            <a:endParaRPr sz="700">
              <a:solidFill>
                <a:schemeClr val="dk1"/>
              </a:solidFill>
              <a:latin typeface="Montserrat Light"/>
              <a:ea typeface="Montserrat Light"/>
              <a:cs typeface="Montserrat Light"/>
              <a:sym typeface="Montserrat Light"/>
            </a:endParaRPr>
          </a:p>
          <a:p>
            <a:pPr indent="0" lvl="0" marL="0" marR="0" rtl="0" algn="ctr">
              <a:lnSpc>
                <a:spcPct val="120000"/>
              </a:lnSpc>
              <a:spcBef>
                <a:spcPts val="0"/>
              </a:spcBef>
              <a:spcAft>
                <a:spcPts val="0"/>
              </a:spcAft>
              <a:buNone/>
            </a:pPr>
            <a:r>
              <a:t/>
            </a:r>
            <a:endParaRPr sz="700">
              <a:solidFill>
                <a:srgbClr val="2E75FF"/>
              </a:solidFill>
              <a:latin typeface="Montserrat Light"/>
              <a:ea typeface="Montserrat Light"/>
              <a:cs typeface="Montserrat Light"/>
              <a:sym typeface="Montserrat Light"/>
            </a:endParaRPr>
          </a:p>
        </p:txBody>
      </p:sp>
      <p:sp>
        <p:nvSpPr>
          <p:cNvPr id="2041" name="Google Shape;2041;p116"/>
          <p:cNvSpPr txBox="1"/>
          <p:nvPr/>
        </p:nvSpPr>
        <p:spPr>
          <a:xfrm>
            <a:off x="691425" y="1406925"/>
            <a:ext cx="37242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sz="1100">
                <a:solidFill>
                  <a:srgbClr val="2EA9FF"/>
                </a:solidFill>
                <a:latin typeface="Bitter"/>
                <a:ea typeface="Bitter"/>
                <a:cs typeface="Bitter"/>
                <a:sym typeface="Bitter"/>
              </a:rPr>
              <a:t>Dominios centrales de conocimiento y habilidades</a:t>
            </a:r>
            <a:endParaRPr b="1" sz="1100">
              <a:solidFill>
                <a:srgbClr val="2EA9FF"/>
              </a:solidFill>
              <a:latin typeface="Bitter"/>
              <a:ea typeface="Bitter"/>
              <a:cs typeface="Bitter"/>
              <a:sym typeface="Bitter"/>
            </a:endParaRPr>
          </a:p>
          <a:p>
            <a:pPr indent="-241300" lvl="0" marL="360000" marR="0" rtl="0" algn="l">
              <a:lnSpc>
                <a:spcPct val="115000"/>
              </a:lnSpc>
              <a:spcBef>
                <a:spcPts val="10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Competencias esenciales y específicas de los cargos y organización</a:t>
            </a:r>
            <a:endParaRPr sz="800">
              <a:solidFill>
                <a:srgbClr val="414140"/>
              </a:solidFill>
              <a:latin typeface="Montserrat"/>
              <a:ea typeface="Montserrat"/>
              <a:cs typeface="Montserrat"/>
              <a:sym typeface="Montserrat"/>
            </a:endParaRPr>
          </a:p>
          <a:p>
            <a:pPr indent="-241300" lvl="0" marL="360000"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Necesidades de la fuerza laboral y organización</a:t>
            </a:r>
            <a:endParaRPr sz="800">
              <a:solidFill>
                <a:srgbClr val="414140"/>
              </a:solidFill>
              <a:latin typeface="Montserrat"/>
              <a:ea typeface="Montserrat"/>
              <a:cs typeface="Montserrat"/>
              <a:sym typeface="Montserrat"/>
            </a:endParaRPr>
          </a:p>
          <a:p>
            <a:pPr indent="-241300" lvl="0" marL="360000"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Definir conocimientos y habilidades para alcanzar las competencias declaradas</a:t>
            </a:r>
            <a:endParaRPr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800">
              <a:solidFill>
                <a:srgbClr val="888888"/>
              </a:solidFill>
              <a:latin typeface="Montserrat"/>
              <a:ea typeface="Montserrat"/>
              <a:cs typeface="Montserrat"/>
              <a:sym typeface="Montserrat"/>
            </a:endParaRPr>
          </a:p>
        </p:txBody>
      </p:sp>
      <p:sp>
        <p:nvSpPr>
          <p:cNvPr id="2042" name="Google Shape;2042;p116"/>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Referentes</a:t>
            </a:r>
            <a:endParaRPr b="1" i="1" sz="1200">
              <a:solidFill>
                <a:srgbClr val="055CF2"/>
              </a:solidFill>
              <a:latin typeface="Bitter"/>
              <a:ea typeface="Bitter"/>
              <a:cs typeface="Bitter"/>
              <a:sym typeface="Bitter"/>
            </a:endParaRPr>
          </a:p>
        </p:txBody>
      </p:sp>
      <p:sp>
        <p:nvSpPr>
          <p:cNvPr id="2043" name="Google Shape;2043;p116"/>
          <p:cNvSpPr txBox="1"/>
          <p:nvPr/>
        </p:nvSpPr>
        <p:spPr>
          <a:xfrm>
            <a:off x="704450" y="1015725"/>
            <a:ext cx="7453500" cy="2403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lang="es" sz="800">
                <a:solidFill>
                  <a:srgbClr val="414140"/>
                </a:solidFill>
                <a:latin typeface="Montserrat"/>
                <a:ea typeface="Montserrat"/>
                <a:cs typeface="Montserrat"/>
                <a:sym typeface="Montserrat"/>
              </a:rPr>
              <a:t>Además, se identifican posibles elementos a considerar en el </a:t>
            </a:r>
            <a:r>
              <a:rPr b="1" lang="es" sz="900">
                <a:solidFill>
                  <a:srgbClr val="D99466"/>
                </a:solidFill>
                <a:latin typeface="Bitter"/>
                <a:ea typeface="Bitter"/>
                <a:cs typeface="Bitter"/>
                <a:sym typeface="Bitter"/>
              </a:rPr>
              <a:t>diseño de una estrategia</a:t>
            </a:r>
            <a:r>
              <a:rPr lang="es" sz="800">
                <a:solidFill>
                  <a:srgbClr val="414140"/>
                </a:solidFill>
                <a:latin typeface="Montserrat"/>
                <a:ea typeface="Montserrat"/>
                <a:cs typeface="Montserrat"/>
                <a:sym typeface="Montserrat"/>
              </a:rPr>
              <a:t> para el Desarrollo y Capacitación de la fuerza laboral.</a:t>
            </a:r>
            <a:endParaRPr sz="800">
              <a:solidFill>
                <a:srgbClr val="414140"/>
              </a:solidFill>
              <a:latin typeface="Montserrat"/>
              <a:ea typeface="Montserrat"/>
              <a:cs typeface="Montserrat"/>
              <a:sym typeface="Montserrat"/>
            </a:endParaRPr>
          </a:p>
        </p:txBody>
      </p:sp>
      <p:sp>
        <p:nvSpPr>
          <p:cNvPr id="2044" name="Google Shape;2044;p116"/>
          <p:cNvSpPr txBox="1"/>
          <p:nvPr/>
        </p:nvSpPr>
        <p:spPr>
          <a:xfrm>
            <a:off x="691425" y="2672273"/>
            <a:ext cx="37242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sz="1100">
                <a:solidFill>
                  <a:srgbClr val="9C1FF2"/>
                </a:solidFill>
                <a:latin typeface="Bitter"/>
                <a:ea typeface="Bitter"/>
                <a:cs typeface="Bitter"/>
                <a:sym typeface="Bitter"/>
              </a:rPr>
              <a:t>Monitoreo de efectividad y evaluación de impacto</a:t>
            </a:r>
            <a:endParaRPr b="1" sz="1100">
              <a:solidFill>
                <a:srgbClr val="9C1FF2"/>
              </a:solidFill>
              <a:latin typeface="Bitter"/>
              <a:ea typeface="Bitter"/>
              <a:cs typeface="Bitter"/>
              <a:sym typeface="Bitter"/>
            </a:endParaRPr>
          </a:p>
          <a:p>
            <a:pPr indent="-241300" lvl="0" marL="360000" marR="0" rtl="0" algn="l">
              <a:lnSpc>
                <a:spcPct val="115000"/>
              </a:lnSpc>
              <a:spcBef>
                <a:spcPts val="10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Seguimiento de resultados con datos organizacionales</a:t>
            </a:r>
            <a:endParaRPr sz="800">
              <a:solidFill>
                <a:srgbClr val="414140"/>
              </a:solidFill>
              <a:latin typeface="Montserrat"/>
              <a:ea typeface="Montserrat"/>
              <a:cs typeface="Montserrat"/>
              <a:sym typeface="Montserrat"/>
            </a:endParaRPr>
          </a:p>
          <a:p>
            <a:pPr indent="-241300" lvl="0" marL="360000"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Retroalimentación personal y organizacional</a:t>
            </a:r>
            <a:endParaRPr sz="800">
              <a:solidFill>
                <a:srgbClr val="414140"/>
              </a:solidFill>
              <a:latin typeface="Montserrat"/>
              <a:ea typeface="Montserrat"/>
              <a:cs typeface="Montserrat"/>
              <a:sym typeface="Montserrat"/>
            </a:endParaRPr>
          </a:p>
          <a:p>
            <a:pPr indent="-241300" lvl="0" marL="360000"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Evaluación de resultados e impacto en los usuarios/as</a:t>
            </a:r>
            <a:endParaRPr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800">
              <a:solidFill>
                <a:srgbClr val="888888"/>
              </a:solidFill>
              <a:latin typeface="Montserrat"/>
              <a:ea typeface="Montserrat"/>
              <a:cs typeface="Montserrat"/>
              <a:sym typeface="Montserrat"/>
            </a:endParaRPr>
          </a:p>
        </p:txBody>
      </p:sp>
      <p:sp>
        <p:nvSpPr>
          <p:cNvPr id="2045" name="Google Shape;2045;p116"/>
          <p:cNvSpPr txBox="1"/>
          <p:nvPr/>
        </p:nvSpPr>
        <p:spPr>
          <a:xfrm>
            <a:off x="691425" y="3855793"/>
            <a:ext cx="37242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sz="1100">
                <a:solidFill>
                  <a:srgbClr val="A4DB3B"/>
                </a:solidFill>
                <a:latin typeface="Bitter"/>
                <a:ea typeface="Bitter"/>
                <a:cs typeface="Bitter"/>
                <a:sym typeface="Bitter"/>
              </a:rPr>
              <a:t>Definir y formar en dominios transversales</a:t>
            </a:r>
            <a:endParaRPr b="1" sz="1100">
              <a:solidFill>
                <a:srgbClr val="A4DB3B"/>
              </a:solidFill>
              <a:latin typeface="Bitter"/>
              <a:ea typeface="Bitter"/>
              <a:cs typeface="Bitter"/>
              <a:sym typeface="Bitter"/>
            </a:endParaRPr>
          </a:p>
          <a:p>
            <a:pPr indent="-241300" lvl="0" marL="360000" marR="0" rtl="0" algn="l">
              <a:lnSpc>
                <a:spcPct val="115000"/>
              </a:lnSpc>
              <a:spcBef>
                <a:spcPts val="10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Cualidades y atributos personales y organizacionales</a:t>
            </a:r>
            <a:endParaRPr sz="800">
              <a:solidFill>
                <a:srgbClr val="414140"/>
              </a:solidFill>
              <a:latin typeface="Montserrat"/>
              <a:ea typeface="Montserrat"/>
              <a:cs typeface="Montserrat"/>
              <a:sym typeface="Montserrat"/>
            </a:endParaRPr>
          </a:p>
          <a:p>
            <a:pPr indent="-241300" lvl="0" marL="360000"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Identidad de la fuerza laboral y organizacional</a:t>
            </a:r>
            <a:endParaRPr sz="800">
              <a:solidFill>
                <a:srgbClr val="414140"/>
              </a:solidFill>
              <a:latin typeface="Montserrat"/>
              <a:ea typeface="Montserrat"/>
              <a:cs typeface="Montserrat"/>
              <a:sym typeface="Montserrat"/>
            </a:endParaRPr>
          </a:p>
          <a:p>
            <a:pPr indent="-241300" lvl="0" marL="360000"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Salud, seguridad y bienestar de fuerza laboral y organizacional</a:t>
            </a:r>
            <a:endParaRPr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800">
              <a:solidFill>
                <a:srgbClr val="414140"/>
              </a:solidFill>
              <a:latin typeface="Montserrat"/>
              <a:ea typeface="Montserrat"/>
              <a:cs typeface="Montserrat"/>
              <a:sym typeface="Montserrat"/>
            </a:endParaRPr>
          </a:p>
        </p:txBody>
      </p:sp>
      <p:sp>
        <p:nvSpPr>
          <p:cNvPr id="2046" name="Google Shape;2046;p116"/>
          <p:cNvSpPr txBox="1"/>
          <p:nvPr/>
        </p:nvSpPr>
        <p:spPr>
          <a:xfrm>
            <a:off x="4479925" y="1406925"/>
            <a:ext cx="37242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sz="1100">
                <a:solidFill>
                  <a:srgbClr val="F20A66"/>
                </a:solidFill>
                <a:latin typeface="Bitter"/>
                <a:ea typeface="Bitter"/>
                <a:cs typeface="Bitter"/>
                <a:sym typeface="Bitter"/>
              </a:rPr>
              <a:t>Apoyos para la transferencia al trabajo</a:t>
            </a:r>
            <a:endParaRPr b="1" sz="1100">
              <a:solidFill>
                <a:srgbClr val="F20A66"/>
              </a:solidFill>
              <a:latin typeface="Bitter"/>
              <a:ea typeface="Bitter"/>
              <a:cs typeface="Bitter"/>
              <a:sym typeface="Bitter"/>
            </a:endParaRPr>
          </a:p>
          <a:p>
            <a:pPr indent="-231775" lvl="0" marL="360000" marR="0" rtl="0" algn="l">
              <a:lnSpc>
                <a:spcPct val="115000"/>
              </a:lnSpc>
              <a:spcBef>
                <a:spcPts val="10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Apoyos técnicos</a:t>
            </a:r>
            <a:endParaRPr sz="800">
              <a:solidFill>
                <a:srgbClr val="414140"/>
              </a:solidFill>
              <a:latin typeface="Montserrat"/>
              <a:ea typeface="Montserrat"/>
              <a:cs typeface="Montserrat"/>
              <a:sym typeface="Montserrat"/>
            </a:endParaRPr>
          </a:p>
          <a:p>
            <a:pPr indent="-231775" lvl="0" marL="360000"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Consultoría, supervisión reflexiva, coaching, mentoría</a:t>
            </a:r>
            <a:endParaRPr sz="800">
              <a:solidFill>
                <a:srgbClr val="414140"/>
              </a:solidFill>
              <a:latin typeface="Montserrat"/>
              <a:ea typeface="Montserrat"/>
              <a:cs typeface="Montserrat"/>
              <a:sym typeface="Montserrat"/>
            </a:endParaRPr>
          </a:p>
          <a:p>
            <a:pPr indent="-231775" lvl="0" marL="360000"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Promoción y reconocimiento</a:t>
            </a:r>
            <a:endParaRPr sz="800">
              <a:solidFill>
                <a:srgbClr val="414140"/>
              </a:solidFill>
              <a:latin typeface="Montserrat"/>
              <a:ea typeface="Montserrat"/>
              <a:cs typeface="Montserrat"/>
              <a:sym typeface="Montserrat"/>
            </a:endParaRPr>
          </a:p>
          <a:p>
            <a:pPr indent="-231775" lvl="0" marL="360000"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Aprendizajes organizacionales y mejores prácticas</a:t>
            </a:r>
            <a:endParaRPr sz="800">
              <a:solidFill>
                <a:srgbClr val="414140"/>
              </a:solidFill>
              <a:latin typeface="Montserrat"/>
              <a:ea typeface="Montserrat"/>
              <a:cs typeface="Montserrat"/>
              <a:sym typeface="Montserrat"/>
            </a:endParaRPr>
          </a:p>
          <a:p>
            <a:pPr indent="-231775" lvl="0" marL="360000"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Acompañamiento y cuidado de trabajadores/as y equipos</a:t>
            </a:r>
            <a:endParaRPr sz="800">
              <a:solidFill>
                <a:srgbClr val="414140"/>
              </a:solidFill>
              <a:latin typeface="Montserrat"/>
              <a:ea typeface="Montserrat"/>
              <a:cs typeface="Montserrat"/>
              <a:sym typeface="Montserrat"/>
            </a:endParaRPr>
          </a:p>
          <a:p>
            <a:pPr indent="-231775" lvl="0" marL="360000"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Liderazgo que promueva el desarrollo de la fuerza laboral</a:t>
            </a:r>
            <a:endParaRPr sz="800">
              <a:solidFill>
                <a:srgbClr val="414140"/>
              </a:solidFill>
              <a:latin typeface="Montserrat"/>
              <a:ea typeface="Montserrat"/>
              <a:cs typeface="Montserrat"/>
              <a:sym typeface="Montserrat"/>
            </a:endParaRPr>
          </a:p>
        </p:txBody>
      </p:sp>
      <p:sp>
        <p:nvSpPr>
          <p:cNvPr id="2047" name="Google Shape;2047;p116"/>
          <p:cNvSpPr txBox="1"/>
          <p:nvPr/>
        </p:nvSpPr>
        <p:spPr>
          <a:xfrm>
            <a:off x="4479925" y="2683163"/>
            <a:ext cx="3724200" cy="391200"/>
          </a:xfrm>
          <a:prstGeom prst="rect">
            <a:avLst/>
          </a:prstGeom>
          <a:noFill/>
          <a:ln>
            <a:noFill/>
          </a:ln>
        </p:spPr>
        <p:txBody>
          <a:bodyPr anchorCtr="0" anchor="t" bIns="0" lIns="0" spcFirstLastPara="1" rIns="0" wrap="square" tIns="26550">
            <a:noAutofit/>
          </a:bodyPr>
          <a:lstStyle/>
          <a:p>
            <a:pPr indent="0" lvl="0" marL="0" marR="0" rtl="0" algn="l">
              <a:lnSpc>
                <a:spcPct val="115000"/>
              </a:lnSpc>
              <a:spcBef>
                <a:spcPts val="100"/>
              </a:spcBef>
              <a:spcAft>
                <a:spcPts val="0"/>
              </a:spcAft>
              <a:buNone/>
            </a:pPr>
            <a:r>
              <a:rPr b="1" lang="es" sz="1100">
                <a:solidFill>
                  <a:srgbClr val="FA5936"/>
                </a:solidFill>
                <a:latin typeface="Bitter"/>
                <a:ea typeface="Bitter"/>
                <a:cs typeface="Bitter"/>
                <a:sym typeface="Bitter"/>
              </a:rPr>
              <a:t>Monitoreo de efectividad y evaluación de impacto</a:t>
            </a:r>
            <a:endParaRPr b="1" sz="1100">
              <a:solidFill>
                <a:srgbClr val="FA5936"/>
              </a:solidFill>
              <a:latin typeface="Bitter"/>
              <a:ea typeface="Bitter"/>
              <a:cs typeface="Bitter"/>
              <a:sym typeface="Bitter"/>
            </a:endParaRPr>
          </a:p>
          <a:p>
            <a:pPr indent="-279400" lvl="0" marL="360000" marR="0" rtl="0" algn="l">
              <a:lnSpc>
                <a:spcPct val="115000"/>
              </a:lnSpc>
              <a:spcBef>
                <a:spcPts val="10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Para todos/as en la organización</a:t>
            </a:r>
            <a:endParaRPr sz="800">
              <a:solidFill>
                <a:srgbClr val="414140"/>
              </a:solidFill>
              <a:latin typeface="Montserrat"/>
              <a:ea typeface="Montserrat"/>
              <a:cs typeface="Montserrat"/>
              <a:sym typeface="Montserrat"/>
            </a:endParaRPr>
          </a:p>
          <a:p>
            <a:pPr indent="-279400" lvl="0" marL="360000"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De lo básico a lo especializado</a:t>
            </a:r>
            <a:endParaRPr sz="800">
              <a:solidFill>
                <a:srgbClr val="414140"/>
              </a:solidFill>
              <a:latin typeface="Montserrat"/>
              <a:ea typeface="Montserrat"/>
              <a:cs typeface="Montserrat"/>
              <a:sym typeface="Montserrat"/>
            </a:endParaRPr>
          </a:p>
          <a:p>
            <a:pPr indent="-279400" lvl="0" marL="360000"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Resultados a corto, mediano y largo plazo</a:t>
            </a:r>
            <a:endParaRPr sz="800">
              <a:solidFill>
                <a:srgbClr val="414140"/>
              </a:solidFill>
              <a:latin typeface="Montserrat"/>
              <a:ea typeface="Montserrat"/>
              <a:cs typeface="Montserrat"/>
              <a:sym typeface="Montserrat"/>
            </a:endParaRPr>
          </a:p>
          <a:p>
            <a:pPr indent="-279400" lvl="0" marL="360000"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Basado en resultados o evidencia</a:t>
            </a:r>
            <a:endParaRPr sz="800">
              <a:solidFill>
                <a:srgbClr val="414140"/>
              </a:solidFill>
              <a:latin typeface="Montserrat"/>
              <a:ea typeface="Montserrat"/>
              <a:cs typeface="Montserrat"/>
              <a:sym typeface="Montserrat"/>
            </a:endParaRPr>
          </a:p>
          <a:p>
            <a:pPr indent="-279400" lvl="0" marL="360000"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Metodologías probadas transferibles</a:t>
            </a:r>
            <a:endParaRPr sz="800">
              <a:solidFill>
                <a:srgbClr val="414140"/>
              </a:solidFill>
              <a:latin typeface="Montserrat"/>
              <a:ea typeface="Montserrat"/>
              <a:cs typeface="Montserrat"/>
              <a:sym typeface="Montserrat"/>
            </a:endParaRPr>
          </a:p>
          <a:p>
            <a:pPr indent="-279400" lvl="0" marL="360000" marR="0" rtl="0" algn="l">
              <a:lnSpc>
                <a:spcPct val="115000"/>
              </a:lnSpc>
              <a:spcBef>
                <a:spcPts val="0"/>
              </a:spcBef>
              <a:spcAft>
                <a:spcPts val="0"/>
              </a:spcAft>
              <a:buClr>
                <a:srgbClr val="414140"/>
              </a:buClr>
              <a:buSzPts val="800"/>
              <a:buFont typeface="Montserrat"/>
              <a:buChar char="●"/>
            </a:pPr>
            <a:r>
              <a:rPr lang="es" sz="800">
                <a:solidFill>
                  <a:srgbClr val="414140"/>
                </a:solidFill>
                <a:latin typeface="Montserrat"/>
                <a:ea typeface="Montserrat"/>
                <a:cs typeface="Montserrat"/>
                <a:sym typeface="Montserrat"/>
              </a:rPr>
              <a:t>Instancias formales e informales</a:t>
            </a:r>
            <a:endParaRPr sz="800">
              <a:solidFill>
                <a:srgbClr val="414140"/>
              </a:solidFill>
              <a:latin typeface="Montserrat"/>
              <a:ea typeface="Montserrat"/>
              <a:cs typeface="Montserrat"/>
              <a:sym typeface="Montserrat"/>
            </a:endParaRPr>
          </a:p>
          <a:p>
            <a:pPr indent="0" lvl="0" marL="0" marR="0" rtl="0" algn="l">
              <a:lnSpc>
                <a:spcPct val="115000"/>
              </a:lnSpc>
              <a:spcBef>
                <a:spcPts val="100"/>
              </a:spcBef>
              <a:spcAft>
                <a:spcPts val="0"/>
              </a:spcAft>
              <a:buNone/>
            </a:pPr>
            <a:r>
              <a:t/>
            </a:r>
            <a:endParaRPr sz="800">
              <a:solidFill>
                <a:srgbClr val="414140"/>
              </a:solidFill>
              <a:latin typeface="Montserrat"/>
              <a:ea typeface="Montserrat"/>
              <a:cs typeface="Montserrat"/>
              <a:sym typeface="Montserrat"/>
            </a:endParaRPr>
          </a:p>
        </p:txBody>
      </p:sp>
      <p:pic>
        <p:nvPicPr>
          <p:cNvPr id="2048" name="Google Shape;2048;p116"/>
          <p:cNvPicPr preferRelativeResize="0"/>
          <p:nvPr/>
        </p:nvPicPr>
        <p:blipFill>
          <a:blip r:embed="rId4">
            <a:alphaModFix/>
          </a:blip>
          <a:stretch>
            <a:fillRect/>
          </a:stretch>
        </p:blipFill>
        <p:spPr>
          <a:xfrm>
            <a:off x="7292300" y="3148150"/>
            <a:ext cx="1712800" cy="2341300"/>
          </a:xfrm>
          <a:prstGeom prst="rect">
            <a:avLst/>
          </a:prstGeom>
          <a:noFill/>
          <a:ln>
            <a:noFill/>
          </a:ln>
        </p:spPr>
      </p:pic>
      <p:sp>
        <p:nvSpPr>
          <p:cNvPr id="2049" name="Google Shape;2049;p116"/>
          <p:cNvSpPr txBox="1"/>
          <p:nvPr/>
        </p:nvSpPr>
        <p:spPr>
          <a:xfrm>
            <a:off x="8589549" y="4577325"/>
            <a:ext cx="2823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94</a:t>
            </a:r>
            <a:endParaRPr sz="1500">
              <a:latin typeface="Bitter"/>
              <a:ea typeface="Bitter"/>
              <a:cs typeface="Bitter"/>
              <a:sym typeface="Bitte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53" name="Shape 2053"/>
        <p:cNvGrpSpPr/>
        <p:nvPr/>
      </p:nvGrpSpPr>
      <p:grpSpPr>
        <a:xfrm>
          <a:off x="0" y="0"/>
          <a:ext cx="0" cy="0"/>
          <a:chOff x="0" y="0"/>
          <a:chExt cx="0" cy="0"/>
        </a:xfrm>
      </p:grpSpPr>
      <p:sp>
        <p:nvSpPr>
          <p:cNvPr id="2054" name="Google Shape;2054;p117"/>
          <p:cNvSpPr txBox="1"/>
          <p:nvPr/>
        </p:nvSpPr>
        <p:spPr>
          <a:xfrm>
            <a:off x="4309317" y="265500"/>
            <a:ext cx="4554600" cy="4548000"/>
          </a:xfrm>
          <a:prstGeom prst="rect">
            <a:avLst/>
          </a:prstGeom>
          <a:noFill/>
          <a:ln>
            <a:noFill/>
          </a:ln>
        </p:spPr>
        <p:txBody>
          <a:bodyPr anchorCtr="0" anchor="t" bIns="0" lIns="0" spcFirstLastPara="1" rIns="0" wrap="square" tIns="0">
            <a:noAutofit/>
          </a:bodyPr>
          <a:lstStyle/>
          <a:p>
            <a:pPr indent="0" lvl="0" marL="0" marR="0" rtl="0" algn="l">
              <a:lnSpc>
                <a:spcPct val="109473"/>
              </a:lnSpc>
              <a:spcBef>
                <a:spcPts val="0"/>
              </a:spcBef>
              <a:spcAft>
                <a:spcPts val="0"/>
              </a:spcAft>
              <a:buNone/>
            </a:pPr>
            <a:r>
              <a:rPr b="1" lang="es" sz="900">
                <a:solidFill>
                  <a:srgbClr val="2E75FF"/>
                </a:solidFill>
                <a:latin typeface="Arial"/>
                <a:ea typeface="Arial"/>
                <a:cs typeface="Arial"/>
                <a:sym typeface="Arial"/>
              </a:rPr>
              <a:t>Capítulo 1</a:t>
            </a:r>
            <a:endParaRPr sz="9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10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10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10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10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10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10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10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10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10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10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10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10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800">
              <a:solidFill>
                <a:srgbClr val="2E75FF"/>
              </a:solidFill>
              <a:latin typeface="Arial"/>
              <a:ea typeface="Arial"/>
              <a:cs typeface="Arial"/>
              <a:sym typeface="Arial"/>
            </a:endParaRPr>
          </a:p>
          <a:p>
            <a:pPr indent="0" lvl="0" marL="4470400" marR="0" rtl="0" algn="l">
              <a:lnSpc>
                <a:spcPct val="100000"/>
              </a:lnSpc>
              <a:spcBef>
                <a:spcPts val="0"/>
              </a:spcBef>
              <a:spcAft>
                <a:spcPts val="0"/>
              </a:spcAft>
              <a:buNone/>
            </a:pPr>
            <a:r>
              <a:rPr lang="es" sz="500">
                <a:solidFill>
                  <a:srgbClr val="2E75FF"/>
                </a:solidFill>
                <a:latin typeface="Arial"/>
                <a:ea typeface="Arial"/>
                <a:cs typeface="Arial"/>
                <a:sym typeface="Arial"/>
              </a:rPr>
              <a:t>S</a:t>
            </a:r>
            <a:endParaRPr sz="5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300">
              <a:solidFill>
                <a:srgbClr val="2E75FF"/>
              </a:solidFill>
              <a:latin typeface="Arial"/>
              <a:ea typeface="Arial"/>
              <a:cs typeface="Arial"/>
              <a:sym typeface="Arial"/>
            </a:endParaRPr>
          </a:p>
          <a:p>
            <a:pPr indent="0" lvl="0" marL="4470400" marR="12700" rtl="0" algn="just">
              <a:lnSpc>
                <a:spcPct val="75400"/>
              </a:lnSpc>
              <a:spcBef>
                <a:spcPts val="200"/>
              </a:spcBef>
              <a:spcAft>
                <a:spcPts val="0"/>
              </a:spcAft>
              <a:buNone/>
            </a:pPr>
            <a:r>
              <a:rPr lang="es" sz="500">
                <a:solidFill>
                  <a:srgbClr val="2E75FF"/>
                </a:solidFill>
                <a:latin typeface="Arial"/>
                <a:ea typeface="Arial"/>
                <a:cs typeface="Arial"/>
                <a:sym typeface="Arial"/>
              </a:rPr>
              <a:t>RO U T U F</a:t>
            </a:r>
            <a:endParaRPr sz="500">
              <a:solidFill>
                <a:srgbClr val="2E75FF"/>
              </a:solidFill>
              <a:latin typeface="Arial"/>
              <a:ea typeface="Arial"/>
              <a:cs typeface="Arial"/>
              <a:sym typeface="Arial"/>
            </a:endParaRPr>
          </a:p>
          <a:p>
            <a:pPr indent="0" lvl="0" marL="4470400" marR="12700" rtl="0" algn="just">
              <a:lnSpc>
                <a:spcPct val="79500"/>
              </a:lnSpc>
              <a:spcBef>
                <a:spcPts val="200"/>
              </a:spcBef>
              <a:spcAft>
                <a:spcPts val="0"/>
              </a:spcAft>
              <a:buNone/>
            </a:pPr>
            <a:r>
              <a:rPr lang="es" sz="500">
                <a:solidFill>
                  <a:srgbClr val="2E75FF"/>
                </a:solidFill>
                <a:latin typeface="Arial"/>
                <a:ea typeface="Arial"/>
                <a:cs typeface="Arial"/>
                <a:sym typeface="Arial"/>
              </a:rPr>
              <a:t>S  O  V  E  U  N</a:t>
            </a:r>
            <a:endParaRPr sz="500">
              <a:solidFill>
                <a:srgbClr val="2E75FF"/>
              </a:solidFill>
              <a:latin typeface="Arial"/>
              <a:ea typeface="Arial"/>
              <a:cs typeface="Arial"/>
              <a:sym typeface="Arial"/>
            </a:endParaRPr>
          </a:p>
          <a:p>
            <a:pPr indent="0" lvl="0" marL="4470400" marR="0" rtl="0" algn="l">
              <a:lnSpc>
                <a:spcPct val="104761"/>
              </a:lnSpc>
              <a:spcBef>
                <a:spcPts val="200"/>
              </a:spcBef>
              <a:spcAft>
                <a:spcPts val="0"/>
              </a:spcAft>
              <a:buNone/>
            </a:pPr>
            <a:r>
              <a:rPr lang="es" sz="500">
                <a:solidFill>
                  <a:srgbClr val="2E75FF"/>
                </a:solidFill>
                <a:latin typeface="Arial"/>
                <a:ea typeface="Arial"/>
                <a:cs typeface="Arial"/>
                <a:sym typeface="Arial"/>
              </a:rPr>
              <a:t>O</a:t>
            </a:r>
            <a:endParaRPr sz="500">
              <a:solidFill>
                <a:srgbClr val="2E75FF"/>
              </a:solidFill>
              <a:latin typeface="Arial"/>
              <a:ea typeface="Arial"/>
              <a:cs typeface="Arial"/>
              <a:sym typeface="Arial"/>
            </a:endParaRPr>
          </a:p>
          <a:p>
            <a:pPr indent="0" lvl="0" marL="4470400" marR="12700" rtl="0" algn="l">
              <a:lnSpc>
                <a:spcPct val="43100"/>
              </a:lnSpc>
              <a:spcBef>
                <a:spcPts val="300"/>
              </a:spcBef>
              <a:spcAft>
                <a:spcPts val="0"/>
              </a:spcAft>
              <a:buNone/>
            </a:pPr>
            <a:r>
              <a:rPr lang="es" sz="500">
                <a:solidFill>
                  <a:srgbClr val="2E75FF"/>
                </a:solidFill>
                <a:latin typeface="Arial"/>
                <a:ea typeface="Arial"/>
                <a:cs typeface="Arial"/>
                <a:sym typeface="Arial"/>
              </a:rPr>
              <a:t>V  I</a:t>
            </a:r>
            <a:endParaRPr sz="500">
              <a:solidFill>
                <a:srgbClr val="2E75FF"/>
              </a:solidFill>
              <a:latin typeface="Arial"/>
              <a:ea typeface="Arial"/>
              <a:cs typeface="Arial"/>
              <a:sym typeface="Arial"/>
            </a:endParaRPr>
          </a:p>
          <a:p>
            <a:pPr indent="0" lvl="0" marL="4470400" marR="0" rtl="0" algn="l">
              <a:lnSpc>
                <a:spcPct val="63809"/>
              </a:lnSpc>
              <a:spcBef>
                <a:spcPts val="0"/>
              </a:spcBef>
              <a:spcAft>
                <a:spcPts val="0"/>
              </a:spcAft>
              <a:buNone/>
            </a:pPr>
            <a:r>
              <a:rPr lang="es" sz="500">
                <a:solidFill>
                  <a:srgbClr val="2E75FF"/>
                </a:solidFill>
                <a:latin typeface="Arial"/>
                <a:ea typeface="Arial"/>
                <a:cs typeface="Arial"/>
                <a:sym typeface="Arial"/>
              </a:rPr>
              <a:t>T</a:t>
            </a:r>
            <a:endParaRPr sz="500">
              <a:solidFill>
                <a:srgbClr val="2E75FF"/>
              </a:solidFill>
              <a:latin typeface="Arial"/>
              <a:ea typeface="Arial"/>
              <a:cs typeface="Arial"/>
              <a:sym typeface="Arial"/>
            </a:endParaRPr>
          </a:p>
          <a:p>
            <a:pPr indent="0" lvl="0" marL="4470400" marR="12700" rtl="0" algn="just">
              <a:lnSpc>
                <a:spcPct val="79000"/>
              </a:lnSpc>
              <a:spcBef>
                <a:spcPts val="0"/>
              </a:spcBef>
              <a:spcAft>
                <a:spcPts val="0"/>
              </a:spcAft>
              <a:buNone/>
            </a:pPr>
            <a:r>
              <a:rPr lang="es" sz="500">
                <a:solidFill>
                  <a:srgbClr val="2E75FF"/>
                </a:solidFill>
                <a:latin typeface="Arial"/>
                <a:ea typeface="Arial"/>
                <a:cs typeface="Arial"/>
                <a:sym typeface="Arial"/>
              </a:rPr>
              <a:t>A  R  O  P  R  O  C</a:t>
            </a:r>
            <a:endParaRPr sz="500">
              <a:solidFill>
                <a:srgbClr val="2E75FF"/>
              </a:solidFill>
              <a:latin typeface="Arial"/>
              <a:ea typeface="Arial"/>
              <a:cs typeface="Arial"/>
              <a:sym typeface="Arial"/>
            </a:endParaRPr>
          </a:p>
          <a:p>
            <a:pPr indent="0" lvl="0" marL="4470400" marR="12700" rtl="0" algn="just">
              <a:lnSpc>
                <a:spcPct val="81100"/>
              </a:lnSpc>
              <a:spcBef>
                <a:spcPts val="100"/>
              </a:spcBef>
              <a:spcAft>
                <a:spcPts val="0"/>
              </a:spcAft>
              <a:buNone/>
            </a:pPr>
            <a:r>
              <a:rPr lang="es" sz="500">
                <a:solidFill>
                  <a:srgbClr val="2E75FF"/>
                </a:solidFill>
                <a:latin typeface="Arial"/>
                <a:ea typeface="Arial"/>
                <a:cs typeface="Arial"/>
                <a:sym typeface="Arial"/>
              </a:rPr>
              <a:t>L  A  U  N  A</a:t>
            </a:r>
            <a:endParaRPr sz="500">
              <a:solidFill>
                <a:srgbClr val="2E75FF"/>
              </a:solidFill>
              <a:latin typeface="Arial"/>
              <a:ea typeface="Arial"/>
              <a:cs typeface="Arial"/>
              <a:sym typeface="Arial"/>
            </a:endParaRPr>
          </a:p>
          <a:p>
            <a:pPr indent="0" lvl="0" marL="4470400" marR="0" rtl="0" algn="l">
              <a:lnSpc>
                <a:spcPct val="100000"/>
              </a:lnSpc>
              <a:spcBef>
                <a:spcPts val="0"/>
              </a:spcBef>
              <a:spcAft>
                <a:spcPts val="0"/>
              </a:spcAft>
              <a:buNone/>
            </a:pPr>
            <a:r>
              <a:rPr lang="es" sz="500">
                <a:solidFill>
                  <a:srgbClr val="2E75FF"/>
                </a:solidFill>
                <a:latin typeface="Arial"/>
                <a:ea typeface="Arial"/>
                <a:cs typeface="Arial"/>
                <a:sym typeface="Arial"/>
              </a:rPr>
              <a:t>M</a:t>
            </a:r>
            <a:endParaRPr sz="5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5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5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5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5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5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5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5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500">
              <a:solidFill>
                <a:srgbClr val="2E75FF"/>
              </a:solidFill>
              <a:latin typeface="Arial"/>
              <a:ea typeface="Arial"/>
              <a:cs typeface="Arial"/>
              <a:sym typeface="Arial"/>
            </a:endParaRPr>
          </a:p>
          <a:p>
            <a:pPr indent="0" lvl="0" marL="0" marR="0" rtl="0" algn="l">
              <a:lnSpc>
                <a:spcPct val="100000"/>
              </a:lnSpc>
              <a:spcBef>
                <a:spcPts val="0"/>
              </a:spcBef>
              <a:spcAft>
                <a:spcPts val="0"/>
              </a:spcAft>
              <a:buNone/>
            </a:pPr>
            <a:r>
              <a:t/>
            </a:r>
            <a:endParaRPr sz="600">
              <a:solidFill>
                <a:srgbClr val="2E75FF"/>
              </a:solidFill>
              <a:latin typeface="Arial"/>
              <a:ea typeface="Arial"/>
              <a:cs typeface="Arial"/>
              <a:sym typeface="Arial"/>
            </a:endParaRPr>
          </a:p>
          <a:p>
            <a:pPr indent="0" lvl="0" marL="4445000" marR="0" rtl="0" algn="l">
              <a:lnSpc>
                <a:spcPct val="100000"/>
              </a:lnSpc>
              <a:spcBef>
                <a:spcPts val="0"/>
              </a:spcBef>
              <a:spcAft>
                <a:spcPts val="0"/>
              </a:spcAft>
              <a:buNone/>
            </a:pPr>
            <a:r>
              <a:rPr lang="es" sz="1500">
                <a:solidFill>
                  <a:srgbClr val="2E75FF"/>
                </a:solidFill>
                <a:latin typeface="Times New Roman"/>
                <a:ea typeface="Times New Roman"/>
                <a:cs typeface="Times New Roman"/>
                <a:sym typeface="Times New Roman"/>
              </a:rPr>
              <a:t>3</a:t>
            </a:r>
            <a:endParaRPr sz="1500">
              <a:solidFill>
                <a:srgbClr val="2E75FF"/>
              </a:solidFill>
              <a:latin typeface="Times New Roman"/>
              <a:ea typeface="Times New Roman"/>
              <a:cs typeface="Times New Roman"/>
              <a:sym typeface="Times New Roman"/>
            </a:endParaRPr>
          </a:p>
        </p:txBody>
      </p:sp>
      <p:sp>
        <p:nvSpPr>
          <p:cNvPr id="2055" name="Google Shape;2055;p117"/>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056" name="Google Shape;2056;p117"/>
          <p:cNvSpPr/>
          <p:nvPr/>
        </p:nvSpPr>
        <p:spPr>
          <a:xfrm>
            <a:off x="0" y="0"/>
            <a:ext cx="9147366" cy="5145465"/>
          </a:xfrm>
          <a:custGeom>
            <a:rect b="b" l="l" r="r" t="t"/>
            <a:pathLst>
              <a:path extrusionOk="0" h="11308715" w="20104100">
                <a:moveTo>
                  <a:pt x="0" y="11308556"/>
                </a:moveTo>
                <a:lnTo>
                  <a:pt x="20104099" y="11308556"/>
                </a:lnTo>
                <a:lnTo>
                  <a:pt x="20104099" y="0"/>
                </a:lnTo>
                <a:lnTo>
                  <a:pt x="0" y="0"/>
                </a:lnTo>
                <a:lnTo>
                  <a:pt x="0" y="11308556"/>
                </a:lnTo>
                <a:close/>
              </a:path>
            </a:pathLst>
          </a:custGeom>
          <a:solidFill>
            <a:srgbClr val="A4DB3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057" name="Google Shape;2057;p117"/>
          <p:cNvSpPr txBox="1"/>
          <p:nvPr/>
        </p:nvSpPr>
        <p:spPr>
          <a:xfrm>
            <a:off x="4909125" y="1418300"/>
            <a:ext cx="4006800" cy="1325100"/>
          </a:xfrm>
          <a:prstGeom prst="rect">
            <a:avLst/>
          </a:prstGeom>
          <a:noFill/>
          <a:ln>
            <a:noFill/>
          </a:ln>
        </p:spPr>
        <p:txBody>
          <a:bodyPr anchorCtr="0" anchor="t" bIns="0" lIns="0" spcFirstLastPara="1" rIns="0" wrap="square" tIns="235075">
            <a:noAutofit/>
          </a:bodyPr>
          <a:lstStyle/>
          <a:p>
            <a:pPr indent="0" lvl="0" marL="0" marR="0" rtl="0" algn="l">
              <a:lnSpc>
                <a:spcPct val="100000"/>
              </a:lnSpc>
              <a:spcBef>
                <a:spcPts val="0"/>
              </a:spcBef>
              <a:spcAft>
                <a:spcPts val="0"/>
              </a:spcAft>
              <a:buNone/>
            </a:pPr>
            <a:r>
              <a:rPr lang="es" sz="4500">
                <a:solidFill>
                  <a:srgbClr val="FFFFFF"/>
                </a:solidFill>
                <a:latin typeface="Bitter"/>
                <a:ea typeface="Bitter"/>
                <a:cs typeface="Bitter"/>
                <a:sym typeface="Bitter"/>
              </a:rPr>
              <a:t>6.</a:t>
            </a:r>
            <a:endParaRPr sz="4500">
              <a:solidFill>
                <a:srgbClr val="FFFFFF"/>
              </a:solidFill>
              <a:latin typeface="Bitter"/>
              <a:ea typeface="Bitter"/>
              <a:cs typeface="Bitter"/>
              <a:sym typeface="Bitter"/>
            </a:endParaRPr>
          </a:p>
          <a:p>
            <a:pPr indent="0" lvl="0" marL="0" marR="0" rtl="0" algn="l">
              <a:lnSpc>
                <a:spcPct val="100000"/>
              </a:lnSpc>
              <a:spcBef>
                <a:spcPts val="0"/>
              </a:spcBef>
              <a:spcAft>
                <a:spcPts val="0"/>
              </a:spcAft>
              <a:buNone/>
            </a:pPr>
            <a:r>
              <a:rPr lang="es" sz="4500">
                <a:solidFill>
                  <a:srgbClr val="FFFFFF"/>
                </a:solidFill>
                <a:latin typeface="Bitter"/>
                <a:ea typeface="Bitter"/>
                <a:cs typeface="Bitter"/>
                <a:sym typeface="Bitter"/>
              </a:rPr>
              <a:t>Recomen-</a:t>
            </a:r>
            <a:endParaRPr sz="4500">
              <a:solidFill>
                <a:srgbClr val="FFFFFF"/>
              </a:solidFill>
              <a:latin typeface="Bitter"/>
              <a:ea typeface="Bitter"/>
              <a:cs typeface="Bitter"/>
              <a:sym typeface="Bitter"/>
            </a:endParaRPr>
          </a:p>
          <a:p>
            <a:pPr indent="0" lvl="0" marL="0" marR="0" rtl="0" algn="l">
              <a:lnSpc>
                <a:spcPct val="100000"/>
              </a:lnSpc>
              <a:spcBef>
                <a:spcPts val="0"/>
              </a:spcBef>
              <a:spcAft>
                <a:spcPts val="0"/>
              </a:spcAft>
              <a:buNone/>
            </a:pPr>
            <a:r>
              <a:rPr lang="es" sz="4500">
                <a:solidFill>
                  <a:srgbClr val="FFFFFF"/>
                </a:solidFill>
                <a:latin typeface="Bitter"/>
                <a:ea typeface="Bitter"/>
                <a:cs typeface="Bitter"/>
                <a:sym typeface="Bitter"/>
              </a:rPr>
              <a:t>daciones</a:t>
            </a:r>
            <a:endParaRPr sz="4500">
              <a:solidFill>
                <a:srgbClr val="FFFFFF"/>
              </a:solidFill>
              <a:latin typeface="Bitter"/>
              <a:ea typeface="Bitter"/>
              <a:cs typeface="Bitter"/>
              <a:sym typeface="Bitter"/>
            </a:endParaRPr>
          </a:p>
        </p:txBody>
      </p:sp>
      <p:sp>
        <p:nvSpPr>
          <p:cNvPr id="2058" name="Google Shape;2058;p117"/>
          <p:cNvSpPr txBox="1"/>
          <p:nvPr/>
        </p:nvSpPr>
        <p:spPr>
          <a:xfrm>
            <a:off x="8601507" y="4577325"/>
            <a:ext cx="2703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2E75FF"/>
                </a:solidFill>
                <a:latin typeface="Bitter"/>
                <a:ea typeface="Bitter"/>
                <a:cs typeface="Bitter"/>
                <a:sym typeface="Bitter"/>
              </a:rPr>
              <a:t>95</a:t>
            </a:r>
            <a:endParaRPr sz="1500">
              <a:solidFill>
                <a:srgbClr val="2E75FF"/>
              </a:solidFill>
              <a:latin typeface="Bitter"/>
              <a:ea typeface="Bitter"/>
              <a:cs typeface="Bitter"/>
              <a:sym typeface="Bitter"/>
            </a:endParaRPr>
          </a:p>
        </p:txBody>
      </p:sp>
      <p:pic>
        <p:nvPicPr>
          <p:cNvPr id="2059" name="Google Shape;2059;p117"/>
          <p:cNvPicPr preferRelativeResize="0"/>
          <p:nvPr/>
        </p:nvPicPr>
        <p:blipFill>
          <a:blip r:embed="rId4">
            <a:alphaModFix/>
          </a:blip>
          <a:stretch>
            <a:fillRect/>
          </a:stretch>
        </p:blipFill>
        <p:spPr>
          <a:xfrm>
            <a:off x="587300" y="1055650"/>
            <a:ext cx="3845349" cy="28188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63" name="Shape 2063"/>
        <p:cNvGrpSpPr/>
        <p:nvPr/>
      </p:nvGrpSpPr>
      <p:grpSpPr>
        <a:xfrm>
          <a:off x="0" y="0"/>
          <a:ext cx="0" cy="0"/>
          <a:chOff x="0" y="0"/>
          <a:chExt cx="0" cy="0"/>
        </a:xfrm>
      </p:grpSpPr>
      <p:sp>
        <p:nvSpPr>
          <p:cNvPr id="2064" name="Google Shape;2064;p118"/>
          <p:cNvSpPr/>
          <p:nvPr/>
        </p:nvSpPr>
        <p:spPr>
          <a:xfrm>
            <a:off x="8777289" y="295851"/>
            <a:ext cx="66075" cy="6607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065" name="Google Shape;2065;p118"/>
          <p:cNvSpPr/>
          <p:nvPr/>
        </p:nvSpPr>
        <p:spPr>
          <a:xfrm>
            <a:off x="238125" y="628605"/>
            <a:ext cx="3155344" cy="4276527"/>
          </a:xfrm>
          <a:custGeom>
            <a:rect b="b" l="l" r="r" t="t"/>
            <a:pathLst>
              <a:path extrusionOk="0" h="9403080" w="6937375">
                <a:moveTo>
                  <a:pt x="0" y="9402855"/>
                </a:moveTo>
                <a:lnTo>
                  <a:pt x="6936961" y="9402855"/>
                </a:lnTo>
                <a:lnTo>
                  <a:pt x="6936961" y="0"/>
                </a:lnTo>
                <a:lnTo>
                  <a:pt x="0" y="0"/>
                </a:lnTo>
                <a:lnTo>
                  <a:pt x="0" y="9402855"/>
                </a:lnTo>
                <a:close/>
              </a:path>
            </a:pathLst>
          </a:custGeom>
          <a:solidFill>
            <a:srgbClr val="4FC9A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066" name="Google Shape;2066;p118"/>
          <p:cNvSpPr txBox="1"/>
          <p:nvPr/>
        </p:nvSpPr>
        <p:spPr>
          <a:xfrm>
            <a:off x="400925" y="2349314"/>
            <a:ext cx="2871600" cy="2276400"/>
          </a:xfrm>
          <a:prstGeom prst="rect">
            <a:avLst/>
          </a:prstGeom>
          <a:noFill/>
          <a:ln>
            <a:noFill/>
          </a:ln>
        </p:spPr>
        <p:txBody>
          <a:bodyPr anchorCtr="0" anchor="t" bIns="0" lIns="0" spcFirstLastPara="1" rIns="0" wrap="square" tIns="6350">
            <a:noAutofit/>
          </a:bodyPr>
          <a:lstStyle/>
          <a:p>
            <a:pPr indent="0" lvl="0" marL="0" marR="0" rtl="0" algn="l">
              <a:lnSpc>
                <a:spcPct val="90000"/>
              </a:lnSpc>
              <a:spcBef>
                <a:spcPts val="0"/>
              </a:spcBef>
              <a:spcAft>
                <a:spcPts val="0"/>
              </a:spcAft>
              <a:buNone/>
            </a:pPr>
            <a:r>
              <a:rPr b="1" lang="es" sz="5200">
                <a:solidFill>
                  <a:srgbClr val="FFFFFF"/>
                </a:solidFill>
                <a:latin typeface="Bitter"/>
                <a:ea typeface="Bitter"/>
                <a:cs typeface="Bitter"/>
                <a:sym typeface="Bitter"/>
              </a:rPr>
              <a:t>Reco-</a:t>
            </a:r>
            <a:endParaRPr b="1" sz="5200">
              <a:solidFill>
                <a:srgbClr val="FFFFFF"/>
              </a:solidFill>
              <a:latin typeface="Bitter"/>
              <a:ea typeface="Bitter"/>
              <a:cs typeface="Bitter"/>
              <a:sym typeface="Bitter"/>
            </a:endParaRPr>
          </a:p>
          <a:p>
            <a:pPr indent="0" lvl="0" marL="0" marR="0" rtl="0" algn="l">
              <a:lnSpc>
                <a:spcPct val="90000"/>
              </a:lnSpc>
              <a:spcBef>
                <a:spcPts val="0"/>
              </a:spcBef>
              <a:spcAft>
                <a:spcPts val="0"/>
              </a:spcAft>
              <a:buNone/>
            </a:pPr>
            <a:r>
              <a:rPr b="1" lang="es" sz="5200">
                <a:solidFill>
                  <a:srgbClr val="FFFFFF"/>
                </a:solidFill>
                <a:latin typeface="Bitter"/>
                <a:ea typeface="Bitter"/>
                <a:cs typeface="Bitter"/>
                <a:sym typeface="Bitter"/>
              </a:rPr>
              <a:t>menda-</a:t>
            </a:r>
            <a:endParaRPr b="1" sz="5200">
              <a:solidFill>
                <a:srgbClr val="FFFFFF"/>
              </a:solidFill>
              <a:latin typeface="Bitter"/>
              <a:ea typeface="Bitter"/>
              <a:cs typeface="Bitter"/>
              <a:sym typeface="Bitter"/>
            </a:endParaRPr>
          </a:p>
          <a:p>
            <a:pPr indent="0" lvl="0" marL="0" marR="0" rtl="0" algn="l">
              <a:lnSpc>
                <a:spcPct val="90000"/>
              </a:lnSpc>
              <a:spcBef>
                <a:spcPts val="0"/>
              </a:spcBef>
              <a:spcAft>
                <a:spcPts val="0"/>
              </a:spcAft>
              <a:buNone/>
            </a:pPr>
            <a:r>
              <a:rPr lang="es" sz="5200">
                <a:solidFill>
                  <a:srgbClr val="FFFFFF"/>
                </a:solidFill>
                <a:latin typeface="Bitter"/>
                <a:ea typeface="Bitter"/>
                <a:cs typeface="Bitter"/>
                <a:sym typeface="Bitter"/>
              </a:rPr>
              <a:t>ciones</a:t>
            </a:r>
            <a:endParaRPr sz="5200">
              <a:solidFill>
                <a:srgbClr val="FFFFFF"/>
              </a:solidFill>
              <a:latin typeface="Bitter"/>
              <a:ea typeface="Bitter"/>
              <a:cs typeface="Bitter"/>
              <a:sym typeface="Bitter"/>
            </a:endParaRPr>
          </a:p>
        </p:txBody>
      </p:sp>
      <p:sp>
        <p:nvSpPr>
          <p:cNvPr id="2067" name="Google Shape;2067;p118"/>
          <p:cNvSpPr txBox="1"/>
          <p:nvPr/>
        </p:nvSpPr>
        <p:spPr>
          <a:xfrm>
            <a:off x="3737550" y="1259525"/>
            <a:ext cx="4239300" cy="954600"/>
          </a:xfrm>
          <a:prstGeom prst="rect">
            <a:avLst/>
          </a:prstGeom>
          <a:noFill/>
          <a:ln>
            <a:noFill/>
          </a:ln>
        </p:spPr>
        <p:txBody>
          <a:bodyPr anchorCtr="0" anchor="t" bIns="0" lIns="0" spcFirstLastPara="1" rIns="0" wrap="square" tIns="5475">
            <a:noAutofit/>
          </a:bodyPr>
          <a:lstStyle/>
          <a:p>
            <a:pPr indent="0" lvl="0" marL="0" marR="0" rtl="0" algn="l">
              <a:lnSpc>
                <a:spcPct val="112424"/>
              </a:lnSpc>
              <a:spcBef>
                <a:spcPts val="0"/>
              </a:spcBef>
              <a:spcAft>
                <a:spcPts val="0"/>
              </a:spcAft>
              <a:buNone/>
            </a:pPr>
            <a:r>
              <a:rPr lang="es" sz="900">
                <a:solidFill>
                  <a:srgbClr val="414140"/>
                </a:solidFill>
                <a:latin typeface="Montserrat"/>
                <a:ea typeface="Montserrat"/>
                <a:cs typeface="Montserrat"/>
                <a:sym typeface="Montserrat"/>
              </a:rPr>
              <a:t>En esta sección se detallan las recomendaciones a tener en cuenta para el diseño y la implementación del sistema de formación, así como de la formación misma, que derivan de todo el levantamiento de información realizado en la etapa diagnóstico. </a:t>
            </a:r>
            <a:endParaRPr sz="900">
              <a:solidFill>
                <a:srgbClr val="414140"/>
              </a:solidFill>
              <a:latin typeface="Montserrat"/>
              <a:ea typeface="Montserrat"/>
              <a:cs typeface="Montserrat"/>
              <a:sym typeface="Montserrat"/>
            </a:endParaRPr>
          </a:p>
          <a:p>
            <a:pPr indent="0" lvl="0" marL="0" marR="0" rtl="0" algn="l">
              <a:lnSpc>
                <a:spcPct val="112424"/>
              </a:lnSpc>
              <a:spcBef>
                <a:spcPts val="0"/>
              </a:spcBef>
              <a:spcAft>
                <a:spcPts val="0"/>
              </a:spcAft>
              <a:buNone/>
            </a:pPr>
            <a:r>
              <a:t/>
            </a:r>
            <a:endParaRPr sz="900">
              <a:solidFill>
                <a:srgbClr val="414140"/>
              </a:solidFill>
              <a:latin typeface="Montserrat"/>
              <a:ea typeface="Montserrat"/>
              <a:cs typeface="Montserrat"/>
              <a:sym typeface="Montserrat"/>
            </a:endParaRPr>
          </a:p>
        </p:txBody>
      </p:sp>
      <p:sp>
        <p:nvSpPr>
          <p:cNvPr id="2068" name="Google Shape;2068;p118"/>
          <p:cNvSpPr/>
          <p:nvPr/>
        </p:nvSpPr>
        <p:spPr>
          <a:xfrm>
            <a:off x="3071812" y="997965"/>
            <a:ext cx="1758109" cy="0"/>
          </a:xfrm>
          <a:custGeom>
            <a:rect b="b" l="l" r="r" t="t"/>
            <a:pathLst>
              <a:path extrusionOk="0" h="120000" w="3863975">
                <a:moveTo>
                  <a:pt x="0" y="0"/>
                </a:moveTo>
                <a:lnTo>
                  <a:pt x="3863756" y="0"/>
                </a:lnTo>
              </a:path>
            </a:pathLst>
          </a:custGeom>
          <a:noFill/>
          <a:ln cap="flat" cmpd="sng" w="83750">
            <a:solidFill>
              <a:srgbClr val="FCD60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069" name="Google Shape;2069;p118"/>
          <p:cNvSpPr txBox="1"/>
          <p:nvPr/>
        </p:nvSpPr>
        <p:spPr>
          <a:xfrm>
            <a:off x="8633555" y="4577325"/>
            <a:ext cx="2382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96</a:t>
            </a:r>
            <a:endParaRPr sz="1500">
              <a:latin typeface="Bitter"/>
              <a:ea typeface="Bitter"/>
              <a:cs typeface="Bitter"/>
              <a:sym typeface="Bitter"/>
            </a:endParaRPr>
          </a:p>
        </p:txBody>
      </p:sp>
      <p:sp>
        <p:nvSpPr>
          <p:cNvPr id="2070" name="Google Shape;2070;p118"/>
          <p:cNvSpPr/>
          <p:nvPr/>
        </p:nvSpPr>
        <p:spPr>
          <a:xfrm>
            <a:off x="4275287" y="2475675"/>
            <a:ext cx="1706400" cy="2904600"/>
          </a:xfrm>
          <a:prstGeom prst="round2SameRect">
            <a:avLst>
              <a:gd fmla="val 16667" name="adj1"/>
              <a:gd fmla="val 0" name="adj2"/>
            </a:avLst>
          </a:prstGeom>
          <a:solidFill>
            <a:srgbClr val="FA59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118"/>
          <p:cNvSpPr/>
          <p:nvPr/>
        </p:nvSpPr>
        <p:spPr>
          <a:xfrm>
            <a:off x="4592560" y="2630217"/>
            <a:ext cx="1049100" cy="1049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118"/>
          <p:cNvSpPr/>
          <p:nvPr/>
        </p:nvSpPr>
        <p:spPr>
          <a:xfrm>
            <a:off x="6270564" y="2475675"/>
            <a:ext cx="1706400" cy="2904600"/>
          </a:xfrm>
          <a:prstGeom prst="round2SameRect">
            <a:avLst>
              <a:gd fmla="val 16667" name="adj1"/>
              <a:gd fmla="val 0" name="adj2"/>
            </a:avLst>
          </a:prstGeom>
          <a:solidFill>
            <a:srgbClr val="F20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118"/>
          <p:cNvSpPr/>
          <p:nvPr/>
        </p:nvSpPr>
        <p:spPr>
          <a:xfrm>
            <a:off x="6587843" y="2630217"/>
            <a:ext cx="1049100" cy="1049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118"/>
          <p:cNvSpPr txBox="1"/>
          <p:nvPr/>
        </p:nvSpPr>
        <p:spPr>
          <a:xfrm>
            <a:off x="4427918" y="3896030"/>
            <a:ext cx="1425000" cy="2445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300">
                <a:solidFill>
                  <a:srgbClr val="FFFFFF"/>
                </a:solidFill>
                <a:latin typeface="Bitter"/>
                <a:ea typeface="Bitter"/>
                <a:cs typeface="Bitter"/>
                <a:sym typeface="Bitter"/>
              </a:rPr>
              <a:t>1</a:t>
            </a:r>
            <a:endParaRPr sz="1300">
              <a:solidFill>
                <a:srgbClr val="FFFFFF"/>
              </a:solidFill>
              <a:latin typeface="Bitter"/>
              <a:ea typeface="Bitter"/>
              <a:cs typeface="Bitter"/>
              <a:sym typeface="Bitter"/>
            </a:endParaRPr>
          </a:p>
        </p:txBody>
      </p:sp>
      <p:sp>
        <p:nvSpPr>
          <p:cNvPr id="2075" name="Google Shape;2075;p118"/>
          <p:cNvSpPr txBox="1"/>
          <p:nvPr/>
        </p:nvSpPr>
        <p:spPr>
          <a:xfrm>
            <a:off x="6612827" y="3905280"/>
            <a:ext cx="984600" cy="2445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300">
                <a:solidFill>
                  <a:srgbClr val="FFFFFF"/>
                </a:solidFill>
                <a:latin typeface="Bitter"/>
                <a:ea typeface="Bitter"/>
                <a:cs typeface="Bitter"/>
                <a:sym typeface="Bitter"/>
              </a:rPr>
              <a:t>2</a:t>
            </a:r>
            <a:endParaRPr sz="1300">
              <a:solidFill>
                <a:srgbClr val="FFFFFF"/>
              </a:solidFill>
              <a:latin typeface="Bitter"/>
              <a:ea typeface="Bitter"/>
              <a:cs typeface="Bitter"/>
              <a:sym typeface="Bitter"/>
            </a:endParaRPr>
          </a:p>
        </p:txBody>
      </p:sp>
      <p:sp>
        <p:nvSpPr>
          <p:cNvPr id="2076" name="Google Shape;2076;p118"/>
          <p:cNvSpPr txBox="1"/>
          <p:nvPr/>
        </p:nvSpPr>
        <p:spPr>
          <a:xfrm>
            <a:off x="4427774" y="4219800"/>
            <a:ext cx="1425300" cy="2445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300">
                <a:solidFill>
                  <a:srgbClr val="FFFFFF"/>
                </a:solidFill>
                <a:latin typeface="Bitter"/>
                <a:ea typeface="Bitter"/>
                <a:cs typeface="Bitter"/>
                <a:sym typeface="Bitter"/>
              </a:rPr>
              <a:t>En relación al sistema</a:t>
            </a:r>
            <a:endParaRPr b="1" sz="1300">
              <a:solidFill>
                <a:srgbClr val="FFFFFF"/>
              </a:solidFill>
              <a:latin typeface="Bitter"/>
              <a:ea typeface="Bitter"/>
              <a:cs typeface="Bitter"/>
              <a:sym typeface="Bitter"/>
            </a:endParaRPr>
          </a:p>
        </p:txBody>
      </p:sp>
      <p:sp>
        <p:nvSpPr>
          <p:cNvPr id="2077" name="Google Shape;2077;p118"/>
          <p:cNvSpPr txBox="1"/>
          <p:nvPr/>
        </p:nvSpPr>
        <p:spPr>
          <a:xfrm>
            <a:off x="6389670" y="4229050"/>
            <a:ext cx="1431000" cy="244500"/>
          </a:xfrm>
          <a:prstGeom prst="rect">
            <a:avLst/>
          </a:prstGeom>
          <a:noFill/>
          <a:ln>
            <a:noFill/>
          </a:ln>
        </p:spPr>
        <p:txBody>
          <a:bodyPr anchorCtr="0" anchor="t" bIns="0" lIns="0" spcFirstLastPara="1" rIns="0" wrap="square" tIns="5775">
            <a:noAutofit/>
          </a:bodyPr>
          <a:lstStyle/>
          <a:p>
            <a:pPr indent="0" lvl="0" marL="0" marR="0" rtl="0" algn="ctr">
              <a:lnSpc>
                <a:spcPct val="100000"/>
              </a:lnSpc>
              <a:spcBef>
                <a:spcPts val="0"/>
              </a:spcBef>
              <a:spcAft>
                <a:spcPts val="0"/>
              </a:spcAft>
              <a:buNone/>
            </a:pPr>
            <a:r>
              <a:rPr b="1" lang="es" sz="1300">
                <a:solidFill>
                  <a:srgbClr val="FFFFFF"/>
                </a:solidFill>
                <a:latin typeface="Bitter"/>
                <a:ea typeface="Bitter"/>
                <a:cs typeface="Bitter"/>
                <a:sym typeface="Bitter"/>
              </a:rPr>
              <a:t>En relación a la formación</a:t>
            </a:r>
            <a:endParaRPr b="1" sz="1300">
              <a:solidFill>
                <a:srgbClr val="FFFFFF"/>
              </a:solidFill>
              <a:latin typeface="Bitter"/>
              <a:ea typeface="Bitter"/>
              <a:cs typeface="Bitter"/>
              <a:sym typeface="Bitter"/>
            </a:endParaRPr>
          </a:p>
        </p:txBody>
      </p:sp>
      <p:sp>
        <p:nvSpPr>
          <p:cNvPr id="2078" name="Google Shape;2078;p118"/>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rtl="0" algn="ctr">
              <a:lnSpc>
                <a:spcPct val="120000"/>
              </a:lnSpc>
              <a:spcBef>
                <a:spcPts val="0"/>
              </a:spcBef>
              <a:spcAft>
                <a:spcPts val="0"/>
              </a:spcAft>
              <a:buClr>
                <a:schemeClr val="dk1"/>
              </a:buClr>
              <a:buFont typeface="Arial"/>
              <a:buNone/>
            </a:pPr>
            <a:r>
              <a:rPr lang="es" sz="700">
                <a:solidFill>
                  <a:srgbClr val="2E75FF"/>
                </a:solidFill>
                <a:latin typeface="Montserrat Light"/>
                <a:ea typeface="Montserrat Light"/>
                <a:cs typeface="Montserrat Light"/>
                <a:sym typeface="Montserrat Light"/>
              </a:rPr>
              <a:t>Informe de resultados  Fase Diagnóstico</a:t>
            </a:r>
            <a:endParaRPr sz="700">
              <a:solidFill>
                <a:schemeClr val="dk1"/>
              </a:solidFill>
              <a:latin typeface="Montserrat Light"/>
              <a:ea typeface="Montserrat Light"/>
              <a:cs typeface="Montserrat Light"/>
              <a:sym typeface="Montserrat Light"/>
            </a:endParaRPr>
          </a:p>
          <a:p>
            <a:pPr indent="0" lvl="0" marL="0" marR="0" rtl="0" algn="ctr">
              <a:lnSpc>
                <a:spcPct val="120000"/>
              </a:lnSpc>
              <a:spcBef>
                <a:spcPts val="0"/>
              </a:spcBef>
              <a:spcAft>
                <a:spcPts val="0"/>
              </a:spcAft>
              <a:buNone/>
            </a:pPr>
            <a:r>
              <a:t/>
            </a:r>
            <a:endParaRPr sz="700">
              <a:solidFill>
                <a:srgbClr val="2E75FF"/>
              </a:solidFill>
              <a:latin typeface="Montserrat Light"/>
              <a:ea typeface="Montserrat Light"/>
              <a:cs typeface="Montserrat Light"/>
              <a:sym typeface="Montserrat Light"/>
            </a:endParaRPr>
          </a:p>
        </p:txBody>
      </p:sp>
      <p:pic>
        <p:nvPicPr>
          <p:cNvPr id="2079" name="Google Shape;2079;p118"/>
          <p:cNvPicPr preferRelativeResize="0"/>
          <p:nvPr/>
        </p:nvPicPr>
        <p:blipFill>
          <a:blip r:embed="rId4">
            <a:alphaModFix/>
          </a:blip>
          <a:stretch>
            <a:fillRect/>
          </a:stretch>
        </p:blipFill>
        <p:spPr>
          <a:xfrm>
            <a:off x="6796450" y="2827450"/>
            <a:ext cx="654650" cy="654650"/>
          </a:xfrm>
          <a:prstGeom prst="rect">
            <a:avLst/>
          </a:prstGeom>
          <a:noFill/>
          <a:ln>
            <a:noFill/>
          </a:ln>
        </p:spPr>
      </p:pic>
      <p:pic>
        <p:nvPicPr>
          <p:cNvPr id="2080" name="Google Shape;2080;p118"/>
          <p:cNvPicPr preferRelativeResize="0"/>
          <p:nvPr/>
        </p:nvPicPr>
        <p:blipFill>
          <a:blip r:embed="rId5">
            <a:alphaModFix/>
          </a:blip>
          <a:stretch>
            <a:fillRect/>
          </a:stretch>
        </p:blipFill>
        <p:spPr>
          <a:xfrm>
            <a:off x="4781625" y="2807925"/>
            <a:ext cx="693700" cy="6937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84" name="Shape 2084"/>
        <p:cNvGrpSpPr/>
        <p:nvPr/>
      </p:nvGrpSpPr>
      <p:grpSpPr>
        <a:xfrm>
          <a:off x="0" y="0"/>
          <a:ext cx="0" cy="0"/>
          <a:chOff x="0" y="0"/>
          <a:chExt cx="0" cy="0"/>
        </a:xfrm>
      </p:grpSpPr>
      <p:sp>
        <p:nvSpPr>
          <p:cNvPr id="2085" name="Google Shape;2085;p119"/>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086" name="Google Shape;2086;p119"/>
          <p:cNvSpPr/>
          <p:nvPr/>
        </p:nvSpPr>
        <p:spPr>
          <a:xfrm>
            <a:off x="386319" y="633458"/>
            <a:ext cx="3713700" cy="3876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087" name="Google Shape;2087;p119"/>
          <p:cNvSpPr txBox="1"/>
          <p:nvPr/>
        </p:nvSpPr>
        <p:spPr>
          <a:xfrm>
            <a:off x="4369640" y="2116930"/>
            <a:ext cx="2529900" cy="417300"/>
          </a:xfrm>
          <a:prstGeom prst="rect">
            <a:avLst/>
          </a:prstGeom>
          <a:noFill/>
          <a:ln>
            <a:noFill/>
          </a:ln>
        </p:spPr>
        <p:txBody>
          <a:bodyPr anchorCtr="0" anchor="t" bIns="0" lIns="0" spcFirstLastPara="1" rIns="0" wrap="square" tIns="5775">
            <a:noAutofit/>
          </a:bodyPr>
          <a:lstStyle/>
          <a:p>
            <a:pPr indent="0" lvl="0" marL="0" marR="0" rtl="0" algn="l">
              <a:lnSpc>
                <a:spcPct val="100000"/>
              </a:lnSpc>
              <a:spcBef>
                <a:spcPts val="0"/>
              </a:spcBef>
              <a:spcAft>
                <a:spcPts val="0"/>
              </a:spcAft>
              <a:buNone/>
            </a:pPr>
            <a:r>
              <a:rPr i="1" lang="es" sz="2700">
                <a:solidFill>
                  <a:srgbClr val="FF5757"/>
                </a:solidFill>
                <a:latin typeface="Bitter"/>
                <a:ea typeface="Bitter"/>
                <a:cs typeface="Bitter"/>
                <a:sym typeface="Bitter"/>
              </a:rPr>
              <a:t>En relación al Sistema</a:t>
            </a:r>
            <a:endParaRPr sz="2700">
              <a:solidFill>
                <a:srgbClr val="FF5757"/>
              </a:solidFill>
              <a:latin typeface="Bitter"/>
              <a:ea typeface="Bitter"/>
              <a:cs typeface="Bitter"/>
              <a:sym typeface="Bitter"/>
            </a:endParaRPr>
          </a:p>
        </p:txBody>
      </p:sp>
      <p:sp>
        <p:nvSpPr>
          <p:cNvPr id="2088" name="Google Shape;2088;p119"/>
          <p:cNvSpPr/>
          <p:nvPr/>
        </p:nvSpPr>
        <p:spPr>
          <a:xfrm>
            <a:off x="3746700" y="1877495"/>
            <a:ext cx="857818" cy="0"/>
          </a:xfrm>
          <a:custGeom>
            <a:rect b="b" l="l" r="r" t="t"/>
            <a:pathLst>
              <a:path extrusionOk="0" h="120000" w="1885315">
                <a:moveTo>
                  <a:pt x="0" y="0"/>
                </a:moveTo>
                <a:lnTo>
                  <a:pt x="1884759" y="0"/>
                </a:lnTo>
              </a:path>
            </a:pathLst>
          </a:custGeom>
          <a:noFill/>
          <a:ln cap="flat" cmpd="sng" w="83750">
            <a:solidFill>
              <a:srgbClr val="FCD60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089" name="Google Shape;2089;p119"/>
          <p:cNvSpPr txBox="1"/>
          <p:nvPr/>
        </p:nvSpPr>
        <p:spPr>
          <a:xfrm>
            <a:off x="8572499" y="4577325"/>
            <a:ext cx="2994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97</a:t>
            </a:r>
            <a:endParaRPr sz="1500">
              <a:latin typeface="Bitter"/>
              <a:ea typeface="Bitter"/>
              <a:cs typeface="Bitter"/>
              <a:sym typeface="Bitter"/>
            </a:endParaRPr>
          </a:p>
        </p:txBody>
      </p:sp>
      <p:sp>
        <p:nvSpPr>
          <p:cNvPr id="2090" name="Google Shape;2090;p119"/>
          <p:cNvSpPr txBox="1"/>
          <p:nvPr/>
        </p:nvSpPr>
        <p:spPr>
          <a:xfrm>
            <a:off x="4127347" y="248225"/>
            <a:ext cx="1209900" cy="1431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b="1" lang="es" sz="900">
                <a:solidFill>
                  <a:srgbClr val="A4DB3B"/>
                </a:solidFill>
                <a:latin typeface="Bitter"/>
                <a:ea typeface="Bitter"/>
                <a:cs typeface="Bitter"/>
                <a:sym typeface="Bitter"/>
              </a:rPr>
              <a:t>Recomendaciones</a:t>
            </a:r>
            <a:endParaRPr sz="900">
              <a:solidFill>
                <a:srgbClr val="A4DB3B"/>
              </a:solidFill>
              <a:latin typeface="Bitter"/>
              <a:ea typeface="Bitter"/>
              <a:cs typeface="Bitter"/>
              <a:sym typeface="Bitter"/>
            </a:endParaRPr>
          </a:p>
        </p:txBody>
      </p:sp>
      <p:sp>
        <p:nvSpPr>
          <p:cNvPr id="2091" name="Google Shape;2091;p119"/>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rtl="0" algn="ctr">
              <a:lnSpc>
                <a:spcPct val="120000"/>
              </a:lnSpc>
              <a:spcBef>
                <a:spcPts val="0"/>
              </a:spcBef>
              <a:spcAft>
                <a:spcPts val="0"/>
              </a:spcAft>
              <a:buClr>
                <a:schemeClr val="dk1"/>
              </a:buClr>
              <a:buFont typeface="Arial"/>
              <a:buNone/>
            </a:pPr>
            <a:r>
              <a:rPr lang="es" sz="700">
                <a:solidFill>
                  <a:srgbClr val="2E75FF"/>
                </a:solidFill>
                <a:latin typeface="Montserrat Light"/>
                <a:ea typeface="Montserrat Light"/>
                <a:cs typeface="Montserrat Light"/>
                <a:sym typeface="Montserrat Light"/>
              </a:rPr>
              <a:t>Informe de resultados  Fase Diagnóstico</a:t>
            </a:r>
            <a:endParaRPr sz="700">
              <a:solidFill>
                <a:schemeClr val="dk1"/>
              </a:solidFill>
              <a:latin typeface="Montserrat Light"/>
              <a:ea typeface="Montserrat Light"/>
              <a:cs typeface="Montserrat Light"/>
              <a:sym typeface="Montserrat Light"/>
            </a:endParaRPr>
          </a:p>
          <a:p>
            <a:pPr indent="0" lvl="0" marL="0" marR="0" rtl="0" algn="ctr">
              <a:lnSpc>
                <a:spcPct val="120000"/>
              </a:lnSpc>
              <a:spcBef>
                <a:spcPts val="0"/>
              </a:spcBef>
              <a:spcAft>
                <a:spcPts val="0"/>
              </a:spcAft>
              <a:buNone/>
            </a:pPr>
            <a:r>
              <a:t/>
            </a:r>
            <a:endParaRPr sz="700">
              <a:solidFill>
                <a:srgbClr val="2E75FF"/>
              </a:solidFill>
              <a:latin typeface="Montserrat Light"/>
              <a:ea typeface="Montserrat Light"/>
              <a:cs typeface="Montserrat Light"/>
              <a:sym typeface="Montserrat Light"/>
            </a:endParaRPr>
          </a:p>
        </p:txBody>
      </p:sp>
      <p:pic>
        <p:nvPicPr>
          <p:cNvPr id="2092" name="Google Shape;2092;p119"/>
          <p:cNvPicPr preferRelativeResize="0"/>
          <p:nvPr/>
        </p:nvPicPr>
        <p:blipFill>
          <a:blip r:embed="rId5">
            <a:alphaModFix/>
          </a:blip>
          <a:stretch>
            <a:fillRect/>
          </a:stretch>
        </p:blipFill>
        <p:spPr>
          <a:xfrm>
            <a:off x="4369650" y="944375"/>
            <a:ext cx="693700" cy="693700"/>
          </a:xfrm>
          <a:prstGeom prst="rect">
            <a:avLst/>
          </a:prstGeom>
          <a:noFill/>
          <a:ln>
            <a:noFill/>
          </a:ln>
        </p:spPr>
      </p:pic>
      <p:sp>
        <p:nvSpPr>
          <p:cNvPr id="2093" name="Google Shape;2093;p119"/>
          <p:cNvSpPr txBox="1"/>
          <p:nvPr/>
        </p:nvSpPr>
        <p:spPr>
          <a:xfrm>
            <a:off x="4300950" y="3013075"/>
            <a:ext cx="3663300" cy="12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
              </a:spcBef>
              <a:spcAft>
                <a:spcPts val="0"/>
              </a:spcAft>
              <a:buNone/>
            </a:pPr>
            <a:r>
              <a:rPr lang="es" sz="900">
                <a:solidFill>
                  <a:srgbClr val="414140"/>
                </a:solidFill>
                <a:latin typeface="Montserrat"/>
                <a:ea typeface="Montserrat"/>
                <a:cs typeface="Montserrat"/>
                <a:sym typeface="Montserrat"/>
              </a:rPr>
              <a:t>En esta sección se detallan las consideraciones para el diseño y la implementación del sistema de formación que derivan de todo el levantamiento de información realizado en la etapa diagnóstico. </a:t>
            </a:r>
            <a:endParaRPr sz="9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None/>
            </a:pPr>
            <a:r>
              <a:rPr b="1" lang="es" sz="900">
                <a:solidFill>
                  <a:srgbClr val="414140"/>
                </a:solidFill>
                <a:latin typeface="Montserrat"/>
                <a:ea typeface="Montserrat"/>
                <a:cs typeface="Montserrat"/>
                <a:sym typeface="Montserrat"/>
              </a:rPr>
              <a:t>Se establecen recomendaciones acerca de:</a:t>
            </a:r>
            <a:endParaRPr b="1" sz="900">
              <a:solidFill>
                <a:srgbClr val="414140"/>
              </a:solidFill>
              <a:latin typeface="Montserrat"/>
              <a:ea typeface="Montserrat"/>
              <a:cs typeface="Montserrat"/>
              <a:sym typeface="Montserrat"/>
            </a:endParaRPr>
          </a:p>
          <a:p>
            <a:pPr indent="-285750" lvl="0" marL="457200" rtl="0" algn="l">
              <a:lnSpc>
                <a:spcPct val="115000"/>
              </a:lnSpc>
              <a:spcBef>
                <a:spcPts val="100"/>
              </a:spcBef>
              <a:spcAft>
                <a:spcPts val="0"/>
              </a:spcAft>
              <a:buClr>
                <a:srgbClr val="414140"/>
              </a:buClr>
              <a:buSzPts val="900"/>
              <a:buFont typeface="Montserrat"/>
              <a:buChar char="●"/>
            </a:pPr>
            <a:r>
              <a:rPr lang="es" sz="900">
                <a:solidFill>
                  <a:srgbClr val="414140"/>
                </a:solidFill>
                <a:latin typeface="Montserrat"/>
                <a:ea typeface="Montserrat"/>
                <a:cs typeface="Montserrat"/>
                <a:sym typeface="Montserrat"/>
              </a:rPr>
              <a:t>Atributos del sistema</a:t>
            </a:r>
            <a:endParaRPr sz="900">
              <a:solidFill>
                <a:srgbClr val="414140"/>
              </a:solidFill>
              <a:latin typeface="Montserrat"/>
              <a:ea typeface="Montserrat"/>
              <a:cs typeface="Montserrat"/>
              <a:sym typeface="Montserrat"/>
            </a:endParaRPr>
          </a:p>
          <a:p>
            <a:pPr indent="-285750" lvl="0" marL="457200" rtl="0" algn="l">
              <a:lnSpc>
                <a:spcPct val="115000"/>
              </a:lnSpc>
              <a:spcBef>
                <a:spcPts val="0"/>
              </a:spcBef>
              <a:spcAft>
                <a:spcPts val="0"/>
              </a:spcAft>
              <a:buClr>
                <a:srgbClr val="414140"/>
              </a:buClr>
              <a:buSzPts val="900"/>
              <a:buFont typeface="Montserrat"/>
              <a:buChar char="●"/>
            </a:pPr>
            <a:r>
              <a:rPr lang="es" sz="900">
                <a:solidFill>
                  <a:srgbClr val="414140"/>
                </a:solidFill>
                <a:latin typeface="Montserrat"/>
                <a:ea typeface="Montserrat"/>
                <a:cs typeface="Montserrat"/>
                <a:sym typeface="Montserrat"/>
              </a:rPr>
              <a:t>Estrategia de involucramiento de actores</a:t>
            </a:r>
            <a:endParaRPr sz="900">
              <a:solidFill>
                <a:srgbClr val="414140"/>
              </a:solidFill>
              <a:latin typeface="Montserrat"/>
              <a:ea typeface="Montserrat"/>
              <a:cs typeface="Montserrat"/>
              <a:sym typeface="Montserrat"/>
            </a:endParaRPr>
          </a:p>
          <a:p>
            <a:pPr indent="-285750" lvl="0" marL="457200" rtl="0" algn="l">
              <a:lnSpc>
                <a:spcPct val="115000"/>
              </a:lnSpc>
              <a:spcBef>
                <a:spcPts val="0"/>
              </a:spcBef>
              <a:spcAft>
                <a:spcPts val="0"/>
              </a:spcAft>
              <a:buClr>
                <a:srgbClr val="414140"/>
              </a:buClr>
              <a:buSzPts val="900"/>
              <a:buFont typeface="Montserrat"/>
              <a:buChar char="●"/>
            </a:pPr>
            <a:r>
              <a:rPr lang="es" sz="900">
                <a:solidFill>
                  <a:srgbClr val="414140"/>
                </a:solidFill>
                <a:latin typeface="Montserrat"/>
                <a:ea typeface="Montserrat"/>
                <a:cs typeface="Montserrat"/>
                <a:sym typeface="Montserrat"/>
              </a:rPr>
              <a:t>Sostenibilidad del sistema</a:t>
            </a:r>
            <a:endParaRPr sz="900">
              <a:solidFill>
                <a:srgbClr val="414140"/>
              </a:solidFill>
              <a:latin typeface="Montserrat"/>
              <a:ea typeface="Montserrat"/>
              <a:cs typeface="Montserrat"/>
              <a:sym typeface="Montserrat"/>
            </a:endParaRPr>
          </a:p>
          <a:p>
            <a:pPr indent="0" lvl="0" marL="0" rtl="0" algn="l">
              <a:lnSpc>
                <a:spcPct val="115000"/>
              </a:lnSpc>
              <a:spcBef>
                <a:spcPts val="100"/>
              </a:spcBef>
              <a:spcAft>
                <a:spcPts val="0"/>
              </a:spcAft>
              <a:buNone/>
            </a:pPr>
            <a:r>
              <a:t/>
            </a:r>
            <a:endParaRPr sz="900">
              <a:solidFill>
                <a:srgbClr val="414140"/>
              </a:solidFill>
              <a:latin typeface="Montserrat"/>
              <a:ea typeface="Montserrat"/>
              <a:cs typeface="Montserrat"/>
              <a:sym typeface="Montserrat"/>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97" name="Shape 2097"/>
        <p:cNvGrpSpPr/>
        <p:nvPr/>
      </p:nvGrpSpPr>
      <p:grpSpPr>
        <a:xfrm>
          <a:off x="0" y="0"/>
          <a:ext cx="0" cy="0"/>
          <a:chOff x="0" y="0"/>
          <a:chExt cx="0" cy="0"/>
        </a:xfrm>
      </p:grpSpPr>
      <p:sp>
        <p:nvSpPr>
          <p:cNvPr id="2098" name="Google Shape;2098;p120"/>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099" name="Google Shape;2099;p120"/>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rtl="0" algn="ctr">
              <a:lnSpc>
                <a:spcPct val="120000"/>
              </a:lnSpc>
              <a:spcBef>
                <a:spcPts val="0"/>
              </a:spcBef>
              <a:spcAft>
                <a:spcPts val="0"/>
              </a:spcAft>
              <a:buClr>
                <a:schemeClr val="dk1"/>
              </a:buClr>
              <a:buFont typeface="Arial"/>
              <a:buNone/>
            </a:pPr>
            <a:r>
              <a:rPr lang="es" sz="700">
                <a:solidFill>
                  <a:srgbClr val="2E75FF"/>
                </a:solidFill>
                <a:latin typeface="Montserrat Light"/>
                <a:ea typeface="Montserrat Light"/>
                <a:cs typeface="Montserrat Light"/>
                <a:sym typeface="Montserrat Light"/>
              </a:rPr>
              <a:t>Informe de resultados  Fase Diagnóstico</a:t>
            </a:r>
            <a:endParaRPr sz="700">
              <a:solidFill>
                <a:schemeClr val="dk1"/>
              </a:solidFill>
              <a:latin typeface="Montserrat Light"/>
              <a:ea typeface="Montserrat Light"/>
              <a:cs typeface="Montserrat Light"/>
              <a:sym typeface="Montserrat Light"/>
            </a:endParaRPr>
          </a:p>
          <a:p>
            <a:pPr indent="0" lvl="0" marL="0" marR="0" rtl="0" algn="ctr">
              <a:lnSpc>
                <a:spcPct val="120000"/>
              </a:lnSpc>
              <a:spcBef>
                <a:spcPts val="0"/>
              </a:spcBef>
              <a:spcAft>
                <a:spcPts val="0"/>
              </a:spcAft>
              <a:buNone/>
            </a:pPr>
            <a:r>
              <a:t/>
            </a:r>
            <a:endParaRPr sz="700">
              <a:solidFill>
                <a:srgbClr val="2E75FF"/>
              </a:solidFill>
              <a:latin typeface="Montserrat Light"/>
              <a:ea typeface="Montserrat Light"/>
              <a:cs typeface="Montserrat Light"/>
              <a:sym typeface="Montserrat Light"/>
            </a:endParaRPr>
          </a:p>
        </p:txBody>
      </p:sp>
      <p:sp>
        <p:nvSpPr>
          <p:cNvPr id="2100" name="Google Shape;2100;p120"/>
          <p:cNvSpPr txBox="1"/>
          <p:nvPr/>
        </p:nvSpPr>
        <p:spPr>
          <a:xfrm>
            <a:off x="8624750" y="4577325"/>
            <a:ext cx="2472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98</a:t>
            </a:r>
            <a:endParaRPr sz="1500">
              <a:latin typeface="Bitter"/>
              <a:ea typeface="Bitter"/>
              <a:cs typeface="Bitter"/>
              <a:sym typeface="Bitter"/>
            </a:endParaRPr>
          </a:p>
        </p:txBody>
      </p:sp>
      <p:sp>
        <p:nvSpPr>
          <p:cNvPr id="2101" name="Google Shape;2101;p120"/>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055CF2"/>
                </a:solidFill>
                <a:latin typeface="Bitter"/>
                <a:ea typeface="Bitter"/>
                <a:cs typeface="Bitter"/>
                <a:sym typeface="Bitter"/>
              </a:rPr>
              <a:t>Atributos del sistema:</a:t>
            </a:r>
            <a:endParaRPr b="1" i="1" sz="1200">
              <a:solidFill>
                <a:srgbClr val="055CF2"/>
              </a:solidFill>
              <a:latin typeface="Bitter"/>
              <a:ea typeface="Bitter"/>
              <a:cs typeface="Bitter"/>
              <a:sym typeface="Bitter"/>
            </a:endParaRPr>
          </a:p>
        </p:txBody>
      </p:sp>
      <p:sp>
        <p:nvSpPr>
          <p:cNvPr id="2102" name="Google Shape;2102;p120"/>
          <p:cNvSpPr txBox="1"/>
          <p:nvPr/>
        </p:nvSpPr>
        <p:spPr>
          <a:xfrm>
            <a:off x="773025" y="1657975"/>
            <a:ext cx="3475200" cy="1746900"/>
          </a:xfrm>
          <a:prstGeom prst="rect">
            <a:avLst/>
          </a:prstGeom>
          <a:noFill/>
          <a:ln>
            <a:noFill/>
          </a:ln>
        </p:spPr>
        <p:txBody>
          <a:bodyPr anchorCtr="0" anchor="t" bIns="75575" lIns="75575" spcFirstLastPara="1" rIns="75575" wrap="square" tIns="75575">
            <a:noAutofit/>
          </a:bodyPr>
          <a:lstStyle/>
          <a:p>
            <a:pPr indent="0" lvl="0" marL="0" rtl="0" algn="l">
              <a:lnSpc>
                <a:spcPct val="115000"/>
              </a:lnSpc>
              <a:spcBef>
                <a:spcPts val="0"/>
              </a:spcBef>
              <a:spcAft>
                <a:spcPts val="0"/>
              </a:spcAft>
              <a:buNone/>
            </a:pPr>
            <a:r>
              <a:rPr lang="es" sz="800">
                <a:solidFill>
                  <a:srgbClr val="414140"/>
                </a:solidFill>
                <a:latin typeface="Montserrat"/>
                <a:ea typeface="Montserrat"/>
                <a:cs typeface="Montserrat"/>
                <a:sym typeface="Montserrat"/>
              </a:rPr>
              <a:t>Los atributos del sistema son conceptos transversales que guiarán el desarrollo del proyecto. Estos pilares serán las directrices que engloban y alinean los distintos componentes del sistema con el fin de mantener coherencia en todos sus aspectos.</a:t>
            </a:r>
            <a:endParaRPr sz="800">
              <a:solidFill>
                <a:srgbClr val="414140"/>
              </a:solidFill>
              <a:latin typeface="Montserrat"/>
              <a:ea typeface="Montserrat"/>
              <a:cs typeface="Montserrat"/>
              <a:sym typeface="Montserrat"/>
            </a:endParaRPr>
          </a:p>
          <a:p>
            <a:pPr indent="0" lvl="0" marL="0" rtl="0" algn="l">
              <a:lnSpc>
                <a:spcPct val="115000"/>
              </a:lnSpc>
              <a:spcBef>
                <a:spcPts val="800"/>
              </a:spcBef>
              <a:spcAft>
                <a:spcPts val="0"/>
              </a:spcAft>
              <a:buNone/>
            </a:pPr>
            <a:r>
              <a:rPr lang="es" sz="800">
                <a:solidFill>
                  <a:srgbClr val="414140"/>
                </a:solidFill>
                <a:latin typeface="Montserrat"/>
                <a:ea typeface="Montserrat"/>
                <a:cs typeface="Montserrat"/>
                <a:sym typeface="Montserrat"/>
              </a:rPr>
              <a:t>Tanto la narrativa como los puntos de contacto con los usuarios deberán diseñarse en función de estos atributos, los cuales deben servir de guía, pero no tienen que acotar las posibilidades de diseño formal. Estos conceptos deben estar orientados en función de las necesidades de los usuarios y de las diferentes organizaciones, por lo que se tienen que establecer en relación directa con la información levantada en el estudio en</a:t>
            </a:r>
            <a:r>
              <a:rPr b="1" lang="es" sz="800">
                <a:solidFill>
                  <a:srgbClr val="414140"/>
                </a:solidFill>
                <a:latin typeface="Montserrat"/>
                <a:ea typeface="Montserrat"/>
                <a:cs typeface="Montserrat"/>
                <a:sym typeface="Montserrat"/>
              </a:rPr>
              <a:t> terreno</a:t>
            </a:r>
            <a:r>
              <a:rPr b="1" baseline="30000" lang="es" sz="800">
                <a:solidFill>
                  <a:srgbClr val="414140"/>
                </a:solidFill>
                <a:latin typeface="Montserrat"/>
                <a:ea typeface="Montserrat"/>
                <a:cs typeface="Montserrat"/>
                <a:sym typeface="Montserrat"/>
              </a:rPr>
              <a:t> 1</a:t>
            </a:r>
            <a:r>
              <a:rPr b="1" lang="es" sz="800">
                <a:solidFill>
                  <a:srgbClr val="414140"/>
                </a:solidFill>
                <a:latin typeface="Montserrat"/>
                <a:ea typeface="Montserrat"/>
                <a:cs typeface="Montserrat"/>
                <a:sym typeface="Montserrat"/>
              </a:rPr>
              <a:t>.</a:t>
            </a:r>
            <a:endParaRPr b="1" sz="800">
              <a:solidFill>
                <a:srgbClr val="414140"/>
              </a:solidFill>
              <a:latin typeface="Montserrat"/>
              <a:ea typeface="Montserrat"/>
              <a:cs typeface="Montserrat"/>
              <a:sym typeface="Montserrat"/>
            </a:endParaRPr>
          </a:p>
          <a:p>
            <a:pPr indent="0" lvl="0" marL="0" rtl="0" algn="l">
              <a:lnSpc>
                <a:spcPct val="115000"/>
              </a:lnSpc>
              <a:spcBef>
                <a:spcPts val="800"/>
              </a:spcBef>
              <a:spcAft>
                <a:spcPts val="0"/>
              </a:spcAft>
              <a:buNone/>
            </a:pPr>
            <a:r>
              <a:rPr b="1" lang="es" sz="700">
                <a:solidFill>
                  <a:srgbClr val="414140"/>
                </a:solidFill>
                <a:latin typeface="Montserrat"/>
                <a:ea typeface="Montserrat"/>
                <a:cs typeface="Montserrat"/>
                <a:sym typeface="Montserrat"/>
              </a:rPr>
              <a:t>1. </a:t>
            </a:r>
            <a:r>
              <a:rPr lang="es" sz="700">
                <a:solidFill>
                  <a:srgbClr val="414140"/>
                </a:solidFill>
                <a:latin typeface="Montserrat"/>
                <a:ea typeface="Montserrat"/>
                <a:cs typeface="Montserrat"/>
                <a:sym typeface="Montserrat"/>
              </a:rPr>
              <a:t>Figueroa, B., Mollenhauer, K., Rico, M., Salvatierra, R., &amp; Wuth, P. (20. Creando valor a través del Diseño de Servicios.</a:t>
            </a:r>
            <a:endParaRPr sz="700">
              <a:solidFill>
                <a:srgbClr val="414140"/>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800">
              <a:solidFill>
                <a:srgbClr val="414140"/>
              </a:solidFill>
              <a:latin typeface="Montserrat"/>
              <a:ea typeface="Montserrat"/>
              <a:cs typeface="Montserrat"/>
              <a:sym typeface="Montserrat"/>
            </a:endParaRPr>
          </a:p>
          <a:p>
            <a:pPr indent="0" lvl="0" marL="0" rtl="0" algn="l">
              <a:lnSpc>
                <a:spcPct val="115000"/>
              </a:lnSpc>
              <a:spcBef>
                <a:spcPts val="800"/>
              </a:spcBef>
              <a:spcAft>
                <a:spcPts val="800"/>
              </a:spcAft>
              <a:buNone/>
            </a:pPr>
            <a:r>
              <a:t/>
            </a:r>
            <a:endParaRPr sz="800">
              <a:solidFill>
                <a:srgbClr val="414140"/>
              </a:solidFill>
              <a:latin typeface="Montserrat"/>
              <a:ea typeface="Montserrat"/>
              <a:cs typeface="Montserrat"/>
              <a:sym typeface="Montserrat"/>
            </a:endParaRPr>
          </a:p>
        </p:txBody>
      </p:sp>
      <p:sp>
        <p:nvSpPr>
          <p:cNvPr id="2103" name="Google Shape;2103;p120"/>
          <p:cNvSpPr txBox="1"/>
          <p:nvPr/>
        </p:nvSpPr>
        <p:spPr>
          <a:xfrm>
            <a:off x="7570349" y="2766200"/>
            <a:ext cx="647400" cy="1800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700">
                <a:solidFill>
                  <a:srgbClr val="414140"/>
                </a:solidFill>
                <a:latin typeface="Bitter"/>
                <a:ea typeface="Bitter"/>
                <a:cs typeface="Bitter"/>
                <a:sym typeface="Bitter"/>
              </a:rPr>
              <a:t>ATRIBUTO</a:t>
            </a:r>
            <a:endParaRPr b="1" sz="700">
              <a:solidFill>
                <a:srgbClr val="414140"/>
              </a:solidFill>
              <a:latin typeface="Bitter"/>
              <a:ea typeface="Bitter"/>
              <a:cs typeface="Bitter"/>
              <a:sym typeface="Bitter"/>
            </a:endParaRPr>
          </a:p>
        </p:txBody>
      </p:sp>
      <p:grpSp>
        <p:nvGrpSpPr>
          <p:cNvPr id="2104" name="Google Shape;2104;p120"/>
          <p:cNvGrpSpPr/>
          <p:nvPr/>
        </p:nvGrpSpPr>
        <p:grpSpPr>
          <a:xfrm>
            <a:off x="5769800" y="1930525"/>
            <a:ext cx="1821663" cy="1498706"/>
            <a:chOff x="5769800" y="1930525"/>
            <a:chExt cx="1821663" cy="1498706"/>
          </a:xfrm>
        </p:grpSpPr>
        <p:sp>
          <p:nvSpPr>
            <p:cNvPr id="2105" name="Google Shape;2105;p120"/>
            <p:cNvSpPr/>
            <p:nvPr/>
          </p:nvSpPr>
          <p:spPr>
            <a:xfrm>
              <a:off x="5833739" y="1974984"/>
              <a:ext cx="1708500" cy="1396200"/>
            </a:xfrm>
            <a:prstGeom prst="heptagon">
              <a:avLst>
                <a:gd fmla="val 102572" name="hf"/>
                <a:gd fmla="val 105210" name="vf"/>
              </a:avLst>
            </a:prstGeom>
            <a:noFill/>
            <a:ln cap="flat" cmpd="sng" w="19050">
              <a:solidFill>
                <a:srgbClr val="A4DB3B"/>
              </a:solidFill>
              <a:prstDash val="solid"/>
              <a:round/>
              <a:headEnd len="sm" w="sm" type="none"/>
              <a:tailEnd len="sm" w="sm" type="none"/>
            </a:ln>
          </p:spPr>
          <p:txBody>
            <a:bodyPr anchorCtr="0" anchor="ctr" bIns="75575" lIns="75575" spcFirstLastPara="1" rIns="75575" wrap="square" tIns="75575">
              <a:noAutofit/>
            </a:bodyPr>
            <a:lstStyle/>
            <a:p>
              <a:pPr indent="0" lvl="0" marL="0" rtl="0" algn="ctr">
                <a:spcBef>
                  <a:spcPts val="0"/>
                </a:spcBef>
                <a:spcAft>
                  <a:spcPts val="0"/>
                </a:spcAft>
                <a:buNone/>
              </a:pPr>
              <a:r>
                <a:rPr b="1" lang="es" sz="1200">
                  <a:solidFill>
                    <a:srgbClr val="337F6E"/>
                  </a:solidFill>
                  <a:latin typeface="Bitter"/>
                  <a:ea typeface="Bitter"/>
                  <a:cs typeface="Bitter"/>
                  <a:sym typeface="Bitter"/>
                </a:rPr>
                <a:t>Producto</a:t>
              </a:r>
              <a:r>
                <a:rPr b="1" lang="es" sz="1200">
                  <a:solidFill>
                    <a:srgbClr val="337F6E"/>
                  </a:solidFill>
                  <a:latin typeface="Bitter"/>
                  <a:ea typeface="Bitter"/>
                  <a:cs typeface="Bitter"/>
                  <a:sym typeface="Bitter"/>
                </a:rPr>
                <a:t>/</a:t>
              </a:r>
              <a:endParaRPr b="1" sz="1200">
                <a:solidFill>
                  <a:srgbClr val="337F6E"/>
                </a:solidFill>
                <a:latin typeface="Bitter"/>
                <a:ea typeface="Bitter"/>
                <a:cs typeface="Bitter"/>
                <a:sym typeface="Bitter"/>
              </a:endParaRPr>
            </a:p>
            <a:p>
              <a:pPr indent="0" lvl="0" marL="0" rtl="0" algn="ctr">
                <a:spcBef>
                  <a:spcPts val="0"/>
                </a:spcBef>
                <a:spcAft>
                  <a:spcPts val="0"/>
                </a:spcAft>
                <a:buNone/>
              </a:pPr>
              <a:r>
                <a:rPr b="1" lang="es" sz="1200">
                  <a:solidFill>
                    <a:srgbClr val="337F6E"/>
                  </a:solidFill>
                  <a:latin typeface="Bitter"/>
                  <a:ea typeface="Bitter"/>
                  <a:cs typeface="Bitter"/>
                  <a:sym typeface="Bitter"/>
                </a:rPr>
                <a:t>Servicio</a:t>
              </a:r>
              <a:endParaRPr b="1" sz="1200">
                <a:solidFill>
                  <a:srgbClr val="337F6E"/>
                </a:solidFill>
                <a:latin typeface="Bitter"/>
                <a:ea typeface="Bitter"/>
                <a:cs typeface="Bitter"/>
                <a:sym typeface="Bitter"/>
              </a:endParaRPr>
            </a:p>
            <a:p>
              <a:pPr indent="0" lvl="0" marL="0" rtl="0" algn="ctr">
                <a:spcBef>
                  <a:spcPts val="0"/>
                </a:spcBef>
                <a:spcAft>
                  <a:spcPts val="0"/>
                </a:spcAft>
                <a:buClr>
                  <a:schemeClr val="dk1"/>
                </a:buClr>
                <a:buSzPts val="900"/>
                <a:buFont typeface="Arial"/>
                <a:buNone/>
              </a:pPr>
              <a:r>
                <a:rPr b="1" lang="es" sz="1200">
                  <a:solidFill>
                    <a:srgbClr val="337F6E"/>
                  </a:solidFill>
                  <a:latin typeface="Bitter"/>
                  <a:ea typeface="Bitter"/>
                  <a:cs typeface="Bitter"/>
                  <a:sym typeface="Bitter"/>
                </a:rPr>
                <a:t>/Sistema</a:t>
              </a:r>
              <a:endParaRPr b="1" sz="1200">
                <a:solidFill>
                  <a:srgbClr val="337F6E"/>
                </a:solidFill>
                <a:latin typeface="Bitter"/>
                <a:ea typeface="Bitter"/>
                <a:cs typeface="Bitter"/>
                <a:sym typeface="Bitter"/>
              </a:endParaRPr>
            </a:p>
          </p:txBody>
        </p:sp>
        <p:sp>
          <p:nvSpPr>
            <p:cNvPr id="2106" name="Google Shape;2106;p120"/>
            <p:cNvSpPr/>
            <p:nvPr/>
          </p:nvSpPr>
          <p:spPr>
            <a:xfrm>
              <a:off x="6621215" y="1930525"/>
              <a:ext cx="133500" cy="112200"/>
            </a:xfrm>
            <a:prstGeom prst="ellipse">
              <a:avLst/>
            </a:prstGeom>
            <a:solidFill>
              <a:srgbClr val="A4DB3B"/>
            </a:solidFill>
            <a:ln>
              <a:noFill/>
            </a:ln>
          </p:spPr>
          <p:txBody>
            <a:bodyPr anchorCtr="0" anchor="ctr" bIns="75575" lIns="75575" spcFirstLastPara="1" rIns="75575" wrap="square" tIns="75575">
              <a:noAutofit/>
            </a:bodyPr>
            <a:lstStyle/>
            <a:p>
              <a:pPr indent="0" lvl="0" marL="0" marR="0" rtl="0" algn="ctr">
                <a:lnSpc>
                  <a:spcPct val="100000"/>
                </a:lnSpc>
                <a:spcBef>
                  <a:spcPts val="0"/>
                </a:spcBef>
                <a:spcAft>
                  <a:spcPts val="0"/>
                </a:spcAft>
                <a:buNone/>
              </a:pPr>
              <a:r>
                <a:t/>
              </a:r>
              <a:endParaRPr b="1" sz="800">
                <a:solidFill>
                  <a:srgbClr val="202F66"/>
                </a:solidFill>
                <a:latin typeface="Helvetica Neue"/>
                <a:ea typeface="Helvetica Neue"/>
                <a:cs typeface="Helvetica Neue"/>
                <a:sym typeface="Helvetica Neue"/>
              </a:endParaRPr>
            </a:p>
          </p:txBody>
        </p:sp>
        <p:sp>
          <p:nvSpPr>
            <p:cNvPr id="2107" name="Google Shape;2107;p120"/>
            <p:cNvSpPr/>
            <p:nvPr/>
          </p:nvSpPr>
          <p:spPr>
            <a:xfrm>
              <a:off x="7287438" y="2196355"/>
              <a:ext cx="133500" cy="112200"/>
            </a:xfrm>
            <a:prstGeom prst="ellipse">
              <a:avLst/>
            </a:prstGeom>
            <a:solidFill>
              <a:srgbClr val="A4DB3B"/>
            </a:solidFill>
            <a:ln>
              <a:noFill/>
            </a:ln>
          </p:spPr>
          <p:txBody>
            <a:bodyPr anchorCtr="0" anchor="ctr" bIns="75575" lIns="75575" spcFirstLastPara="1" rIns="75575" wrap="square" tIns="75575">
              <a:noAutofit/>
            </a:bodyPr>
            <a:lstStyle/>
            <a:p>
              <a:pPr indent="0" lvl="0" marL="0" marR="0" rtl="0" algn="ctr">
                <a:lnSpc>
                  <a:spcPct val="100000"/>
                </a:lnSpc>
                <a:spcBef>
                  <a:spcPts val="0"/>
                </a:spcBef>
                <a:spcAft>
                  <a:spcPts val="0"/>
                </a:spcAft>
                <a:buNone/>
              </a:pPr>
              <a:r>
                <a:t/>
              </a:r>
              <a:endParaRPr b="1" sz="800">
                <a:solidFill>
                  <a:srgbClr val="202F66"/>
                </a:solidFill>
                <a:latin typeface="Helvetica Neue"/>
                <a:ea typeface="Helvetica Neue"/>
                <a:cs typeface="Helvetica Neue"/>
                <a:sym typeface="Helvetica Neue"/>
              </a:endParaRPr>
            </a:p>
          </p:txBody>
        </p:sp>
        <p:sp>
          <p:nvSpPr>
            <p:cNvPr id="2108" name="Google Shape;2108;p120"/>
            <p:cNvSpPr/>
            <p:nvPr/>
          </p:nvSpPr>
          <p:spPr>
            <a:xfrm>
              <a:off x="7002694" y="3301147"/>
              <a:ext cx="133500" cy="112200"/>
            </a:xfrm>
            <a:prstGeom prst="ellipse">
              <a:avLst/>
            </a:prstGeom>
            <a:solidFill>
              <a:srgbClr val="A4DB3B"/>
            </a:solidFill>
            <a:ln>
              <a:noFill/>
            </a:ln>
          </p:spPr>
          <p:txBody>
            <a:bodyPr anchorCtr="0" anchor="ctr" bIns="75575" lIns="75575" spcFirstLastPara="1" rIns="75575" wrap="square" tIns="75575">
              <a:noAutofit/>
            </a:bodyPr>
            <a:lstStyle/>
            <a:p>
              <a:pPr indent="0" lvl="0" marL="0" marR="0" rtl="0" algn="ctr">
                <a:lnSpc>
                  <a:spcPct val="100000"/>
                </a:lnSpc>
                <a:spcBef>
                  <a:spcPts val="0"/>
                </a:spcBef>
                <a:spcAft>
                  <a:spcPts val="0"/>
                </a:spcAft>
                <a:buNone/>
              </a:pPr>
              <a:r>
                <a:t/>
              </a:r>
              <a:endParaRPr b="1" sz="800">
                <a:solidFill>
                  <a:srgbClr val="202F66"/>
                </a:solidFill>
                <a:latin typeface="Helvetica Neue"/>
                <a:ea typeface="Helvetica Neue"/>
                <a:cs typeface="Helvetica Neue"/>
                <a:sym typeface="Helvetica Neue"/>
              </a:endParaRPr>
            </a:p>
          </p:txBody>
        </p:sp>
        <p:sp>
          <p:nvSpPr>
            <p:cNvPr id="2109" name="Google Shape;2109;p120"/>
            <p:cNvSpPr/>
            <p:nvPr/>
          </p:nvSpPr>
          <p:spPr>
            <a:xfrm>
              <a:off x="6238834" y="3317031"/>
              <a:ext cx="133500" cy="112200"/>
            </a:xfrm>
            <a:prstGeom prst="ellipse">
              <a:avLst/>
            </a:prstGeom>
            <a:solidFill>
              <a:srgbClr val="A4DB3B"/>
            </a:solidFill>
            <a:ln>
              <a:noFill/>
            </a:ln>
          </p:spPr>
          <p:txBody>
            <a:bodyPr anchorCtr="0" anchor="ctr" bIns="75575" lIns="75575" spcFirstLastPara="1" rIns="75575" wrap="square" tIns="75575">
              <a:noAutofit/>
            </a:bodyPr>
            <a:lstStyle/>
            <a:p>
              <a:pPr indent="0" lvl="0" marL="0" marR="0" rtl="0" algn="ctr">
                <a:lnSpc>
                  <a:spcPct val="100000"/>
                </a:lnSpc>
                <a:spcBef>
                  <a:spcPts val="0"/>
                </a:spcBef>
                <a:spcAft>
                  <a:spcPts val="0"/>
                </a:spcAft>
                <a:buNone/>
              </a:pPr>
              <a:r>
                <a:t/>
              </a:r>
              <a:endParaRPr b="1" sz="800">
                <a:solidFill>
                  <a:srgbClr val="202F66"/>
                </a:solidFill>
                <a:latin typeface="Helvetica Neue"/>
                <a:ea typeface="Helvetica Neue"/>
                <a:cs typeface="Helvetica Neue"/>
                <a:sym typeface="Helvetica Neue"/>
              </a:endParaRPr>
            </a:p>
          </p:txBody>
        </p:sp>
        <p:sp>
          <p:nvSpPr>
            <p:cNvPr id="2110" name="Google Shape;2110;p120"/>
            <p:cNvSpPr/>
            <p:nvPr/>
          </p:nvSpPr>
          <p:spPr>
            <a:xfrm>
              <a:off x="5769800" y="2827357"/>
              <a:ext cx="133500" cy="112200"/>
            </a:xfrm>
            <a:prstGeom prst="ellipse">
              <a:avLst/>
            </a:prstGeom>
            <a:solidFill>
              <a:srgbClr val="A4DB3B"/>
            </a:solidFill>
            <a:ln>
              <a:noFill/>
            </a:ln>
          </p:spPr>
          <p:txBody>
            <a:bodyPr anchorCtr="0" anchor="ctr" bIns="75575" lIns="75575" spcFirstLastPara="1" rIns="75575" wrap="square" tIns="75575">
              <a:noAutofit/>
            </a:bodyPr>
            <a:lstStyle/>
            <a:p>
              <a:pPr indent="0" lvl="0" marL="0" marR="0" rtl="0" algn="ctr">
                <a:lnSpc>
                  <a:spcPct val="100000"/>
                </a:lnSpc>
                <a:spcBef>
                  <a:spcPts val="0"/>
                </a:spcBef>
                <a:spcAft>
                  <a:spcPts val="0"/>
                </a:spcAft>
                <a:buNone/>
              </a:pPr>
              <a:r>
                <a:t/>
              </a:r>
              <a:endParaRPr b="1" sz="800">
                <a:solidFill>
                  <a:srgbClr val="202F66"/>
                </a:solidFill>
                <a:latin typeface="Helvetica Neue"/>
                <a:ea typeface="Helvetica Neue"/>
                <a:cs typeface="Helvetica Neue"/>
                <a:sym typeface="Helvetica Neue"/>
              </a:endParaRPr>
            </a:p>
          </p:txBody>
        </p:sp>
        <p:sp>
          <p:nvSpPr>
            <p:cNvPr id="2111" name="Google Shape;2111;p120"/>
            <p:cNvSpPr/>
            <p:nvPr/>
          </p:nvSpPr>
          <p:spPr>
            <a:xfrm>
              <a:off x="5943635" y="2196355"/>
              <a:ext cx="133500" cy="112200"/>
            </a:xfrm>
            <a:prstGeom prst="ellipse">
              <a:avLst/>
            </a:prstGeom>
            <a:solidFill>
              <a:srgbClr val="A4DB3B"/>
            </a:solidFill>
            <a:ln>
              <a:noFill/>
            </a:ln>
          </p:spPr>
          <p:txBody>
            <a:bodyPr anchorCtr="0" anchor="ctr" bIns="75575" lIns="75575" spcFirstLastPara="1" rIns="75575" wrap="square" tIns="75575">
              <a:noAutofit/>
            </a:bodyPr>
            <a:lstStyle/>
            <a:p>
              <a:pPr indent="0" lvl="0" marL="0" marR="0" rtl="0" algn="ctr">
                <a:lnSpc>
                  <a:spcPct val="100000"/>
                </a:lnSpc>
                <a:spcBef>
                  <a:spcPts val="0"/>
                </a:spcBef>
                <a:spcAft>
                  <a:spcPts val="0"/>
                </a:spcAft>
                <a:buNone/>
              </a:pPr>
              <a:r>
                <a:t/>
              </a:r>
              <a:endParaRPr b="1" sz="800">
                <a:solidFill>
                  <a:srgbClr val="202F66"/>
                </a:solidFill>
                <a:latin typeface="Helvetica Neue"/>
                <a:ea typeface="Helvetica Neue"/>
                <a:cs typeface="Helvetica Neue"/>
                <a:sym typeface="Helvetica Neue"/>
              </a:endParaRPr>
            </a:p>
          </p:txBody>
        </p:sp>
        <p:sp>
          <p:nvSpPr>
            <p:cNvPr id="2112" name="Google Shape;2112;p120"/>
            <p:cNvSpPr/>
            <p:nvPr/>
          </p:nvSpPr>
          <p:spPr>
            <a:xfrm>
              <a:off x="7457963" y="2800105"/>
              <a:ext cx="133500" cy="112200"/>
            </a:xfrm>
            <a:prstGeom prst="ellipse">
              <a:avLst/>
            </a:prstGeom>
            <a:solidFill>
              <a:srgbClr val="A4DB3B"/>
            </a:solidFill>
            <a:ln>
              <a:noFill/>
            </a:ln>
          </p:spPr>
          <p:txBody>
            <a:bodyPr anchorCtr="0" anchor="ctr" bIns="75575" lIns="75575" spcFirstLastPara="1" rIns="75575" wrap="square" tIns="75575">
              <a:noAutofit/>
            </a:bodyPr>
            <a:lstStyle/>
            <a:p>
              <a:pPr indent="0" lvl="0" marL="0" marR="0" rtl="0" algn="ctr">
                <a:lnSpc>
                  <a:spcPct val="100000"/>
                </a:lnSpc>
                <a:spcBef>
                  <a:spcPts val="0"/>
                </a:spcBef>
                <a:spcAft>
                  <a:spcPts val="0"/>
                </a:spcAft>
                <a:buNone/>
              </a:pPr>
              <a:r>
                <a:t/>
              </a:r>
              <a:endParaRPr b="1" sz="800">
                <a:solidFill>
                  <a:srgbClr val="202F66"/>
                </a:solidFill>
                <a:latin typeface="Helvetica Neue"/>
                <a:ea typeface="Helvetica Neue"/>
                <a:cs typeface="Helvetica Neue"/>
                <a:sym typeface="Helvetica Neue"/>
              </a:endParaRPr>
            </a:p>
          </p:txBody>
        </p:sp>
      </p:grpSp>
      <p:sp>
        <p:nvSpPr>
          <p:cNvPr id="2113" name="Google Shape;2113;p120"/>
          <p:cNvSpPr txBox="1"/>
          <p:nvPr/>
        </p:nvSpPr>
        <p:spPr>
          <a:xfrm>
            <a:off x="5086174" y="2766200"/>
            <a:ext cx="647400" cy="1800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700">
                <a:solidFill>
                  <a:srgbClr val="414140"/>
                </a:solidFill>
                <a:latin typeface="Bitter"/>
                <a:ea typeface="Bitter"/>
                <a:cs typeface="Bitter"/>
                <a:sym typeface="Bitter"/>
              </a:rPr>
              <a:t>ATRIBUTO</a:t>
            </a:r>
            <a:endParaRPr b="1" sz="700">
              <a:solidFill>
                <a:srgbClr val="414140"/>
              </a:solidFill>
              <a:latin typeface="Bitter"/>
              <a:ea typeface="Bitter"/>
              <a:cs typeface="Bitter"/>
              <a:sym typeface="Bitter"/>
            </a:endParaRPr>
          </a:p>
        </p:txBody>
      </p:sp>
      <p:sp>
        <p:nvSpPr>
          <p:cNvPr id="2114" name="Google Shape;2114;p120"/>
          <p:cNvSpPr txBox="1"/>
          <p:nvPr/>
        </p:nvSpPr>
        <p:spPr>
          <a:xfrm>
            <a:off x="7372149" y="2162450"/>
            <a:ext cx="647400" cy="1800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700">
                <a:solidFill>
                  <a:srgbClr val="414140"/>
                </a:solidFill>
                <a:latin typeface="Bitter"/>
                <a:ea typeface="Bitter"/>
                <a:cs typeface="Bitter"/>
                <a:sym typeface="Bitter"/>
              </a:rPr>
              <a:t>ATRIBUTO</a:t>
            </a:r>
            <a:endParaRPr b="1" sz="700">
              <a:solidFill>
                <a:srgbClr val="414140"/>
              </a:solidFill>
              <a:latin typeface="Bitter"/>
              <a:ea typeface="Bitter"/>
              <a:cs typeface="Bitter"/>
              <a:sym typeface="Bitter"/>
            </a:endParaRPr>
          </a:p>
        </p:txBody>
      </p:sp>
      <p:sp>
        <p:nvSpPr>
          <p:cNvPr id="2115" name="Google Shape;2115;p120"/>
          <p:cNvSpPr txBox="1"/>
          <p:nvPr/>
        </p:nvSpPr>
        <p:spPr>
          <a:xfrm>
            <a:off x="5339674" y="2162450"/>
            <a:ext cx="647400" cy="1800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700">
                <a:solidFill>
                  <a:srgbClr val="414140"/>
                </a:solidFill>
                <a:latin typeface="Bitter"/>
                <a:ea typeface="Bitter"/>
                <a:cs typeface="Bitter"/>
                <a:sym typeface="Bitter"/>
              </a:rPr>
              <a:t>ATRIBUTO</a:t>
            </a:r>
            <a:endParaRPr b="1" sz="700">
              <a:solidFill>
                <a:srgbClr val="414140"/>
              </a:solidFill>
              <a:latin typeface="Bitter"/>
              <a:ea typeface="Bitter"/>
              <a:cs typeface="Bitter"/>
              <a:sym typeface="Bitter"/>
            </a:endParaRPr>
          </a:p>
        </p:txBody>
      </p:sp>
      <p:sp>
        <p:nvSpPr>
          <p:cNvPr id="2116" name="Google Shape;2116;p120"/>
          <p:cNvSpPr txBox="1"/>
          <p:nvPr/>
        </p:nvSpPr>
        <p:spPr>
          <a:xfrm>
            <a:off x="6364274" y="1724625"/>
            <a:ext cx="647400" cy="1800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700">
                <a:solidFill>
                  <a:srgbClr val="414140"/>
                </a:solidFill>
                <a:latin typeface="Bitter"/>
                <a:ea typeface="Bitter"/>
                <a:cs typeface="Bitter"/>
                <a:sym typeface="Bitter"/>
              </a:rPr>
              <a:t>ATRIBUTO</a:t>
            </a:r>
            <a:endParaRPr b="1" sz="700">
              <a:solidFill>
                <a:srgbClr val="414140"/>
              </a:solidFill>
              <a:latin typeface="Bitter"/>
              <a:ea typeface="Bitter"/>
              <a:cs typeface="Bitter"/>
              <a:sym typeface="Bitter"/>
            </a:endParaRPr>
          </a:p>
        </p:txBody>
      </p:sp>
      <p:sp>
        <p:nvSpPr>
          <p:cNvPr id="2117" name="Google Shape;2117;p120"/>
          <p:cNvSpPr txBox="1"/>
          <p:nvPr/>
        </p:nvSpPr>
        <p:spPr>
          <a:xfrm>
            <a:off x="5943624" y="3490050"/>
            <a:ext cx="647400" cy="1800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700">
                <a:solidFill>
                  <a:srgbClr val="414140"/>
                </a:solidFill>
                <a:latin typeface="Bitter"/>
                <a:ea typeface="Bitter"/>
                <a:cs typeface="Bitter"/>
                <a:sym typeface="Bitter"/>
              </a:rPr>
              <a:t>ATRIBUTO</a:t>
            </a:r>
            <a:endParaRPr b="1" sz="700">
              <a:solidFill>
                <a:srgbClr val="414140"/>
              </a:solidFill>
              <a:latin typeface="Bitter"/>
              <a:ea typeface="Bitter"/>
              <a:cs typeface="Bitter"/>
              <a:sym typeface="Bitter"/>
            </a:endParaRPr>
          </a:p>
        </p:txBody>
      </p:sp>
      <p:sp>
        <p:nvSpPr>
          <p:cNvPr id="2118" name="Google Shape;2118;p120"/>
          <p:cNvSpPr txBox="1"/>
          <p:nvPr/>
        </p:nvSpPr>
        <p:spPr>
          <a:xfrm>
            <a:off x="6837748" y="3490050"/>
            <a:ext cx="647400" cy="180000"/>
          </a:xfrm>
          <a:prstGeom prst="rect">
            <a:avLst/>
          </a:prstGeom>
          <a:noFill/>
          <a:ln>
            <a:noFill/>
          </a:ln>
        </p:spPr>
        <p:txBody>
          <a:bodyPr anchorCtr="0" anchor="ctr" bIns="75575" lIns="75575" spcFirstLastPara="1" rIns="75575" wrap="square" tIns="75575">
            <a:noAutofit/>
          </a:bodyPr>
          <a:lstStyle/>
          <a:p>
            <a:pPr indent="0" lvl="0" marL="0" rtl="0" algn="ctr">
              <a:spcBef>
                <a:spcPts val="0"/>
              </a:spcBef>
              <a:spcAft>
                <a:spcPts val="0"/>
              </a:spcAft>
              <a:buNone/>
            </a:pPr>
            <a:r>
              <a:rPr b="1" lang="es" sz="700">
                <a:solidFill>
                  <a:srgbClr val="414140"/>
                </a:solidFill>
                <a:latin typeface="Bitter"/>
                <a:ea typeface="Bitter"/>
                <a:cs typeface="Bitter"/>
                <a:sym typeface="Bitter"/>
              </a:rPr>
              <a:t>ATRIBUTO</a:t>
            </a:r>
            <a:endParaRPr b="1" sz="700">
              <a:solidFill>
                <a:srgbClr val="414140"/>
              </a:solidFill>
              <a:latin typeface="Bitter"/>
              <a:ea typeface="Bitter"/>
              <a:cs typeface="Bitter"/>
              <a:sym typeface="Bitte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22" name="Shape 2122"/>
        <p:cNvGrpSpPr/>
        <p:nvPr/>
      </p:nvGrpSpPr>
      <p:grpSpPr>
        <a:xfrm>
          <a:off x="0" y="0"/>
          <a:ext cx="0" cy="0"/>
          <a:chOff x="0" y="0"/>
          <a:chExt cx="0" cy="0"/>
        </a:xfrm>
      </p:grpSpPr>
      <p:sp>
        <p:nvSpPr>
          <p:cNvPr id="2123" name="Google Shape;2123;p121"/>
          <p:cNvSpPr/>
          <p:nvPr/>
        </p:nvSpPr>
        <p:spPr>
          <a:xfrm>
            <a:off x="8777289" y="295851"/>
            <a:ext cx="66000" cy="6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2124" name="Google Shape;2124;p121"/>
          <p:cNvSpPr/>
          <p:nvPr/>
        </p:nvSpPr>
        <p:spPr>
          <a:xfrm>
            <a:off x="1022652" y="982675"/>
            <a:ext cx="1758900" cy="1025700"/>
          </a:xfrm>
          <a:prstGeom prst="rect">
            <a:avLst/>
          </a:prstGeom>
          <a:solidFill>
            <a:srgbClr val="FA59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121"/>
          <p:cNvSpPr txBox="1"/>
          <p:nvPr/>
        </p:nvSpPr>
        <p:spPr>
          <a:xfrm rot="-5400000">
            <a:off x="7713675" y="2531998"/>
            <a:ext cx="2196600" cy="79500"/>
          </a:xfrm>
          <a:prstGeom prst="rect">
            <a:avLst/>
          </a:prstGeom>
          <a:noFill/>
          <a:ln>
            <a:noFill/>
          </a:ln>
        </p:spPr>
        <p:txBody>
          <a:bodyPr anchorCtr="0" anchor="t" bIns="0" lIns="0" spcFirstLastPara="1" rIns="0" wrap="square" tIns="0">
            <a:noAutofit/>
          </a:bodyPr>
          <a:lstStyle/>
          <a:p>
            <a:pPr indent="0" lvl="0" marL="0" rtl="0" algn="ctr">
              <a:lnSpc>
                <a:spcPct val="120000"/>
              </a:lnSpc>
              <a:spcBef>
                <a:spcPts val="0"/>
              </a:spcBef>
              <a:spcAft>
                <a:spcPts val="0"/>
              </a:spcAft>
              <a:buClr>
                <a:schemeClr val="dk1"/>
              </a:buClr>
              <a:buFont typeface="Arial"/>
              <a:buNone/>
            </a:pPr>
            <a:r>
              <a:rPr lang="es" sz="700">
                <a:solidFill>
                  <a:srgbClr val="2E75FF"/>
                </a:solidFill>
                <a:latin typeface="Montserrat Light"/>
                <a:ea typeface="Montserrat Light"/>
                <a:cs typeface="Montserrat Light"/>
                <a:sym typeface="Montserrat Light"/>
              </a:rPr>
              <a:t>Informe de resultados  Fase Diagnóstico</a:t>
            </a:r>
            <a:endParaRPr sz="700">
              <a:solidFill>
                <a:schemeClr val="dk1"/>
              </a:solidFill>
              <a:latin typeface="Montserrat Light"/>
              <a:ea typeface="Montserrat Light"/>
              <a:cs typeface="Montserrat Light"/>
              <a:sym typeface="Montserrat Light"/>
            </a:endParaRPr>
          </a:p>
          <a:p>
            <a:pPr indent="0" lvl="0" marL="0" marR="0" rtl="0" algn="ctr">
              <a:lnSpc>
                <a:spcPct val="120000"/>
              </a:lnSpc>
              <a:spcBef>
                <a:spcPts val="0"/>
              </a:spcBef>
              <a:spcAft>
                <a:spcPts val="0"/>
              </a:spcAft>
              <a:buNone/>
            </a:pPr>
            <a:r>
              <a:t/>
            </a:r>
            <a:endParaRPr sz="700">
              <a:solidFill>
                <a:srgbClr val="2E75FF"/>
              </a:solidFill>
              <a:latin typeface="Montserrat Light"/>
              <a:ea typeface="Montserrat Light"/>
              <a:cs typeface="Montserrat Light"/>
              <a:sym typeface="Montserrat Light"/>
            </a:endParaRPr>
          </a:p>
        </p:txBody>
      </p:sp>
      <p:sp>
        <p:nvSpPr>
          <p:cNvPr id="2126" name="Google Shape;2126;p121"/>
          <p:cNvSpPr txBox="1"/>
          <p:nvPr/>
        </p:nvSpPr>
        <p:spPr>
          <a:xfrm>
            <a:off x="1137077" y="998125"/>
            <a:ext cx="1587300" cy="99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 sz="1600">
                <a:solidFill>
                  <a:srgbClr val="FFFFFF"/>
                </a:solidFill>
                <a:latin typeface="Bitter"/>
                <a:ea typeface="Bitter"/>
                <a:cs typeface="Bitter"/>
                <a:sym typeface="Bitter"/>
              </a:rPr>
              <a:t>Atributos </a:t>
            </a:r>
            <a:endParaRPr b="1" sz="1600">
              <a:solidFill>
                <a:srgbClr val="FFFFFF"/>
              </a:solidFill>
              <a:latin typeface="Bitter"/>
              <a:ea typeface="Bitter"/>
              <a:cs typeface="Bitter"/>
              <a:sym typeface="Bitter"/>
            </a:endParaRPr>
          </a:p>
          <a:p>
            <a:pPr indent="0" lvl="0" marL="0" rtl="0" algn="l">
              <a:spcBef>
                <a:spcPts val="0"/>
              </a:spcBef>
              <a:spcAft>
                <a:spcPts val="0"/>
              </a:spcAft>
              <a:buNone/>
            </a:pPr>
            <a:r>
              <a:rPr b="1" lang="es" sz="1600">
                <a:solidFill>
                  <a:srgbClr val="FFFFFF"/>
                </a:solidFill>
                <a:latin typeface="Bitter"/>
                <a:ea typeface="Bitter"/>
                <a:cs typeface="Bitter"/>
                <a:sym typeface="Bitter"/>
              </a:rPr>
              <a:t>del sistema </a:t>
            </a:r>
            <a:endParaRPr b="1" sz="1600">
              <a:solidFill>
                <a:srgbClr val="FFFFFF"/>
              </a:solidFill>
              <a:latin typeface="Bitter"/>
              <a:ea typeface="Bitter"/>
              <a:cs typeface="Bitter"/>
              <a:sym typeface="Bitter"/>
            </a:endParaRPr>
          </a:p>
          <a:p>
            <a:pPr indent="0" lvl="0" marL="0" rtl="0" algn="l">
              <a:spcBef>
                <a:spcPts val="0"/>
              </a:spcBef>
              <a:spcAft>
                <a:spcPts val="0"/>
              </a:spcAft>
              <a:buNone/>
            </a:pPr>
            <a:r>
              <a:rPr b="1" lang="es" sz="1600">
                <a:solidFill>
                  <a:srgbClr val="FFFFFF"/>
                </a:solidFill>
                <a:latin typeface="Bitter"/>
                <a:ea typeface="Bitter"/>
                <a:cs typeface="Bitter"/>
                <a:sym typeface="Bitter"/>
              </a:rPr>
              <a:t>de formación</a:t>
            </a:r>
            <a:endParaRPr sz="1600">
              <a:latin typeface="Times New Roman"/>
              <a:ea typeface="Times New Roman"/>
              <a:cs typeface="Times New Roman"/>
              <a:sym typeface="Times New Roman"/>
            </a:endParaRPr>
          </a:p>
        </p:txBody>
      </p:sp>
      <p:sp>
        <p:nvSpPr>
          <p:cNvPr id="2127" name="Google Shape;2127;p121"/>
          <p:cNvSpPr txBox="1"/>
          <p:nvPr/>
        </p:nvSpPr>
        <p:spPr>
          <a:xfrm>
            <a:off x="8563149" y="4577325"/>
            <a:ext cx="308700" cy="240300"/>
          </a:xfrm>
          <a:prstGeom prst="rect">
            <a:avLst/>
          </a:prstGeom>
          <a:noFill/>
          <a:ln>
            <a:noFill/>
          </a:ln>
        </p:spPr>
        <p:txBody>
          <a:bodyPr anchorCtr="0" anchor="t" bIns="0" lIns="0" spcFirstLastPara="1" rIns="0" wrap="square" tIns="5475">
            <a:noAutofit/>
          </a:bodyPr>
          <a:lstStyle/>
          <a:p>
            <a:pPr indent="0" lvl="0" marL="0" marR="0" rtl="0" algn="l">
              <a:lnSpc>
                <a:spcPct val="100000"/>
              </a:lnSpc>
              <a:spcBef>
                <a:spcPts val="0"/>
              </a:spcBef>
              <a:spcAft>
                <a:spcPts val="0"/>
              </a:spcAft>
              <a:buNone/>
            </a:pPr>
            <a:r>
              <a:rPr lang="es" sz="1500">
                <a:solidFill>
                  <a:srgbClr val="9C1FF2"/>
                </a:solidFill>
                <a:latin typeface="Bitter"/>
                <a:ea typeface="Bitter"/>
                <a:cs typeface="Bitter"/>
                <a:sym typeface="Bitter"/>
              </a:rPr>
              <a:t>99</a:t>
            </a:r>
            <a:endParaRPr sz="1500">
              <a:latin typeface="Bitter"/>
              <a:ea typeface="Bitter"/>
              <a:cs typeface="Bitter"/>
              <a:sym typeface="Bitter"/>
            </a:endParaRPr>
          </a:p>
        </p:txBody>
      </p:sp>
      <p:sp>
        <p:nvSpPr>
          <p:cNvPr id="2128" name="Google Shape;2128;p121"/>
          <p:cNvSpPr txBox="1"/>
          <p:nvPr/>
        </p:nvSpPr>
        <p:spPr>
          <a:xfrm>
            <a:off x="5132194" y="1344303"/>
            <a:ext cx="2934000" cy="291900"/>
          </a:xfrm>
          <a:prstGeom prst="rect">
            <a:avLst/>
          </a:prstGeom>
          <a:noFill/>
          <a:ln>
            <a:noFill/>
          </a:ln>
        </p:spPr>
        <p:txBody>
          <a:bodyPr anchorCtr="0" anchor="ctr" bIns="116700" lIns="116700" spcFirstLastPara="1" rIns="116700" wrap="square" tIns="116700">
            <a:noAutofit/>
          </a:bodyPr>
          <a:lstStyle/>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Pertinente a los territorios</a:t>
            </a:r>
            <a:endParaRPr sz="800">
              <a:solidFill>
                <a:srgbClr val="888888"/>
              </a:solidFill>
              <a:latin typeface="Montserrat SemiBold"/>
              <a:ea typeface="Montserrat SemiBold"/>
              <a:cs typeface="Montserrat SemiBold"/>
              <a:sym typeface="Montserrat SemiBold"/>
            </a:endParaRPr>
          </a:p>
        </p:txBody>
      </p:sp>
      <p:sp>
        <p:nvSpPr>
          <p:cNvPr id="2129" name="Google Shape;2129;p121"/>
          <p:cNvSpPr txBox="1"/>
          <p:nvPr/>
        </p:nvSpPr>
        <p:spPr>
          <a:xfrm>
            <a:off x="5132194" y="1760864"/>
            <a:ext cx="2870400" cy="301500"/>
          </a:xfrm>
          <a:prstGeom prst="rect">
            <a:avLst/>
          </a:prstGeom>
          <a:noFill/>
          <a:ln>
            <a:noFill/>
          </a:ln>
        </p:spPr>
        <p:txBody>
          <a:bodyPr anchorCtr="0" anchor="ctr" bIns="116700" lIns="116700" spcFirstLastPara="1" rIns="116700" wrap="square" tIns="116700">
            <a:noAutofit/>
          </a:bodyPr>
          <a:lstStyle/>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Mirada integral en el NNA</a:t>
            </a:r>
            <a:endParaRPr sz="800">
              <a:solidFill>
                <a:srgbClr val="888888"/>
              </a:solidFill>
              <a:latin typeface="Montserrat SemiBold"/>
              <a:ea typeface="Montserrat SemiBold"/>
              <a:cs typeface="Montserrat SemiBold"/>
              <a:sym typeface="Montserrat SemiBold"/>
            </a:endParaRPr>
          </a:p>
        </p:txBody>
      </p:sp>
      <p:sp>
        <p:nvSpPr>
          <p:cNvPr id="2130" name="Google Shape;2130;p121"/>
          <p:cNvSpPr txBox="1"/>
          <p:nvPr/>
        </p:nvSpPr>
        <p:spPr>
          <a:xfrm>
            <a:off x="5132194" y="2187026"/>
            <a:ext cx="2870400" cy="301500"/>
          </a:xfrm>
          <a:prstGeom prst="rect">
            <a:avLst/>
          </a:prstGeom>
          <a:noFill/>
          <a:ln>
            <a:noFill/>
          </a:ln>
        </p:spPr>
        <p:txBody>
          <a:bodyPr anchorCtr="0" anchor="ctr" bIns="116700" lIns="116700" spcFirstLastPara="1" rIns="116700" wrap="square" tIns="116700">
            <a:noAutofit/>
          </a:bodyPr>
          <a:lstStyle/>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Basado en el enfoque de derechos </a:t>
            </a:r>
            <a:endParaRPr sz="900">
              <a:solidFill>
                <a:srgbClr val="888888"/>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y enfoque de género</a:t>
            </a:r>
            <a:endParaRPr sz="800">
              <a:solidFill>
                <a:srgbClr val="888888"/>
              </a:solidFill>
              <a:latin typeface="Montserrat SemiBold"/>
              <a:ea typeface="Montserrat SemiBold"/>
              <a:cs typeface="Montserrat SemiBold"/>
              <a:sym typeface="Montserrat SemiBold"/>
            </a:endParaRPr>
          </a:p>
        </p:txBody>
      </p:sp>
      <p:sp>
        <p:nvSpPr>
          <p:cNvPr id="2131" name="Google Shape;2131;p121"/>
          <p:cNvSpPr txBox="1"/>
          <p:nvPr/>
        </p:nvSpPr>
        <p:spPr>
          <a:xfrm>
            <a:off x="5132194" y="2613189"/>
            <a:ext cx="2870400" cy="291900"/>
          </a:xfrm>
          <a:prstGeom prst="rect">
            <a:avLst/>
          </a:prstGeom>
          <a:noFill/>
          <a:ln>
            <a:noFill/>
          </a:ln>
        </p:spPr>
        <p:txBody>
          <a:bodyPr anchorCtr="0" anchor="ctr" bIns="116700" lIns="116700" spcFirstLastPara="1" rIns="116700" wrap="square" tIns="116700">
            <a:noAutofit/>
          </a:bodyPr>
          <a:lstStyle/>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Colaborativo</a:t>
            </a:r>
            <a:endParaRPr sz="800">
              <a:solidFill>
                <a:srgbClr val="888888"/>
              </a:solidFill>
              <a:latin typeface="Montserrat SemiBold"/>
              <a:ea typeface="Montserrat SemiBold"/>
              <a:cs typeface="Montserrat SemiBold"/>
              <a:sym typeface="Montserrat SemiBold"/>
            </a:endParaRPr>
          </a:p>
        </p:txBody>
      </p:sp>
      <p:sp>
        <p:nvSpPr>
          <p:cNvPr id="2132" name="Google Shape;2132;p121"/>
          <p:cNvSpPr txBox="1"/>
          <p:nvPr/>
        </p:nvSpPr>
        <p:spPr>
          <a:xfrm>
            <a:off x="5132194" y="3029749"/>
            <a:ext cx="2870400" cy="375900"/>
          </a:xfrm>
          <a:prstGeom prst="rect">
            <a:avLst/>
          </a:prstGeom>
          <a:noFill/>
          <a:ln>
            <a:noFill/>
          </a:ln>
        </p:spPr>
        <p:txBody>
          <a:bodyPr anchorCtr="0" anchor="ctr" bIns="116700" lIns="116700" spcFirstLastPara="1" rIns="116700" wrap="square" tIns="116700">
            <a:noAutofit/>
          </a:bodyPr>
          <a:lstStyle/>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Promover el reconocimiento</a:t>
            </a:r>
            <a:endParaRPr sz="800">
              <a:solidFill>
                <a:srgbClr val="888888"/>
              </a:solidFill>
              <a:latin typeface="Montserrat SemiBold"/>
              <a:ea typeface="Montserrat SemiBold"/>
              <a:cs typeface="Montserrat SemiBold"/>
              <a:sym typeface="Montserrat SemiBold"/>
            </a:endParaRPr>
          </a:p>
        </p:txBody>
      </p:sp>
      <p:sp>
        <p:nvSpPr>
          <p:cNvPr id="2133" name="Google Shape;2133;p121"/>
          <p:cNvSpPr txBox="1"/>
          <p:nvPr/>
        </p:nvSpPr>
        <p:spPr>
          <a:xfrm>
            <a:off x="5132194" y="3530215"/>
            <a:ext cx="2870400" cy="291900"/>
          </a:xfrm>
          <a:prstGeom prst="rect">
            <a:avLst/>
          </a:prstGeom>
          <a:noFill/>
          <a:ln>
            <a:noFill/>
          </a:ln>
        </p:spPr>
        <p:txBody>
          <a:bodyPr anchorCtr="0" anchor="ctr" bIns="116700" lIns="116700" spcFirstLastPara="1" rIns="116700" wrap="square" tIns="116700">
            <a:noAutofit/>
          </a:bodyPr>
          <a:lstStyle/>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Adaptable en el tiempo</a:t>
            </a:r>
            <a:endParaRPr sz="800">
              <a:solidFill>
                <a:srgbClr val="888888"/>
              </a:solidFill>
              <a:latin typeface="Montserrat SemiBold"/>
              <a:ea typeface="Montserrat SemiBold"/>
              <a:cs typeface="Montserrat SemiBold"/>
              <a:sym typeface="Montserrat SemiBold"/>
            </a:endParaRPr>
          </a:p>
        </p:txBody>
      </p:sp>
      <p:sp>
        <p:nvSpPr>
          <p:cNvPr id="2134" name="Google Shape;2134;p121"/>
          <p:cNvSpPr txBox="1"/>
          <p:nvPr/>
        </p:nvSpPr>
        <p:spPr>
          <a:xfrm>
            <a:off x="5132194" y="3946776"/>
            <a:ext cx="2870400" cy="301500"/>
          </a:xfrm>
          <a:prstGeom prst="rect">
            <a:avLst/>
          </a:prstGeom>
          <a:noFill/>
          <a:ln>
            <a:noFill/>
          </a:ln>
        </p:spPr>
        <p:txBody>
          <a:bodyPr anchorCtr="0" anchor="ctr" bIns="116700" lIns="116700" spcFirstLastPara="1" rIns="116700" wrap="square" tIns="116700">
            <a:noAutofit/>
          </a:bodyPr>
          <a:lstStyle/>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De calidad</a:t>
            </a:r>
            <a:endParaRPr sz="800">
              <a:solidFill>
                <a:srgbClr val="888888"/>
              </a:solidFill>
              <a:latin typeface="Montserrat SemiBold"/>
              <a:ea typeface="Montserrat SemiBold"/>
              <a:cs typeface="Montserrat SemiBold"/>
              <a:sym typeface="Montserrat SemiBold"/>
            </a:endParaRPr>
          </a:p>
        </p:txBody>
      </p:sp>
      <p:sp>
        <p:nvSpPr>
          <p:cNvPr id="2135" name="Google Shape;2135;p121"/>
          <p:cNvSpPr txBox="1"/>
          <p:nvPr/>
        </p:nvSpPr>
        <p:spPr>
          <a:xfrm>
            <a:off x="5144499" y="918137"/>
            <a:ext cx="2870400" cy="301500"/>
          </a:xfrm>
          <a:prstGeom prst="rect">
            <a:avLst/>
          </a:prstGeom>
          <a:noFill/>
          <a:ln>
            <a:noFill/>
          </a:ln>
        </p:spPr>
        <p:txBody>
          <a:bodyPr anchorCtr="0" anchor="ctr" bIns="116700" lIns="116700" spcFirstLastPara="1" rIns="116700" wrap="square" tIns="116700">
            <a:noAutofit/>
          </a:bodyPr>
          <a:lstStyle/>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Uni</a:t>
            </a:r>
            <a:r>
              <a:rPr lang="es" sz="900">
                <a:solidFill>
                  <a:srgbClr val="888888"/>
                </a:solidFill>
                <a:latin typeface="Montserrat SemiBold"/>
                <a:ea typeface="Montserrat SemiBold"/>
                <a:cs typeface="Montserrat SemiBold"/>
                <a:sym typeface="Montserrat SemiBold"/>
              </a:rPr>
              <a:t>ficado</a:t>
            </a:r>
            <a:endParaRPr sz="800">
              <a:solidFill>
                <a:srgbClr val="888888"/>
              </a:solidFill>
              <a:latin typeface="Montserrat SemiBold"/>
              <a:ea typeface="Montserrat SemiBold"/>
              <a:cs typeface="Montserrat SemiBold"/>
              <a:sym typeface="Montserrat SemiBold"/>
            </a:endParaRPr>
          </a:p>
        </p:txBody>
      </p:sp>
      <p:sp>
        <p:nvSpPr>
          <p:cNvPr id="2136" name="Google Shape;2136;p121"/>
          <p:cNvSpPr txBox="1"/>
          <p:nvPr/>
        </p:nvSpPr>
        <p:spPr>
          <a:xfrm>
            <a:off x="5132194" y="4372938"/>
            <a:ext cx="2870400" cy="301500"/>
          </a:xfrm>
          <a:prstGeom prst="rect">
            <a:avLst/>
          </a:prstGeom>
          <a:noFill/>
          <a:ln>
            <a:noFill/>
          </a:ln>
        </p:spPr>
        <p:txBody>
          <a:bodyPr anchorCtr="0" anchor="ctr" bIns="116700" lIns="116700" spcFirstLastPara="1" rIns="116700" wrap="square" tIns="116700">
            <a:noAutofit/>
          </a:bodyPr>
          <a:lstStyle/>
          <a:p>
            <a:pPr indent="0" lvl="0" marL="0" marR="0" rtl="0" algn="l">
              <a:lnSpc>
                <a:spcPct val="100000"/>
              </a:lnSpc>
              <a:spcBef>
                <a:spcPts val="0"/>
              </a:spcBef>
              <a:spcAft>
                <a:spcPts val="0"/>
              </a:spcAft>
              <a:buNone/>
            </a:pPr>
            <a:r>
              <a:rPr lang="es" sz="900">
                <a:solidFill>
                  <a:srgbClr val="888888"/>
                </a:solidFill>
                <a:latin typeface="Montserrat SemiBold"/>
                <a:ea typeface="Montserrat SemiBold"/>
                <a:cs typeface="Montserrat SemiBold"/>
                <a:sym typeface="Montserrat SemiBold"/>
              </a:rPr>
              <a:t>Replicable</a:t>
            </a:r>
            <a:endParaRPr sz="800">
              <a:solidFill>
                <a:srgbClr val="888888"/>
              </a:solidFill>
              <a:latin typeface="Montserrat SemiBold"/>
              <a:ea typeface="Montserrat SemiBold"/>
              <a:cs typeface="Montserrat SemiBold"/>
              <a:sym typeface="Montserrat SemiBold"/>
            </a:endParaRPr>
          </a:p>
        </p:txBody>
      </p:sp>
      <p:cxnSp>
        <p:nvCxnSpPr>
          <p:cNvPr id="2137" name="Google Shape;2137;p121"/>
          <p:cNvCxnSpPr/>
          <p:nvPr/>
        </p:nvCxnSpPr>
        <p:spPr>
          <a:xfrm>
            <a:off x="5047327" y="956531"/>
            <a:ext cx="0" cy="224700"/>
          </a:xfrm>
          <a:prstGeom prst="straightConnector1">
            <a:avLst/>
          </a:prstGeom>
          <a:noFill/>
          <a:ln cap="flat" cmpd="sng" w="28575">
            <a:solidFill>
              <a:srgbClr val="055CF2"/>
            </a:solidFill>
            <a:prstDash val="solid"/>
            <a:round/>
            <a:headEnd len="med" w="med" type="none"/>
            <a:tailEnd len="med" w="med" type="none"/>
          </a:ln>
        </p:spPr>
      </p:cxnSp>
      <p:cxnSp>
        <p:nvCxnSpPr>
          <p:cNvPr id="2138" name="Google Shape;2138;p121"/>
          <p:cNvCxnSpPr/>
          <p:nvPr/>
        </p:nvCxnSpPr>
        <p:spPr>
          <a:xfrm>
            <a:off x="5047327" y="1395433"/>
            <a:ext cx="0" cy="224700"/>
          </a:xfrm>
          <a:prstGeom prst="straightConnector1">
            <a:avLst/>
          </a:prstGeom>
          <a:noFill/>
          <a:ln cap="flat" cmpd="sng" w="28575">
            <a:solidFill>
              <a:srgbClr val="2E86FF"/>
            </a:solidFill>
            <a:prstDash val="solid"/>
            <a:round/>
            <a:headEnd len="med" w="med" type="none"/>
            <a:tailEnd len="med" w="med" type="none"/>
          </a:ln>
        </p:spPr>
      </p:cxnSp>
      <p:cxnSp>
        <p:nvCxnSpPr>
          <p:cNvPr id="2139" name="Google Shape;2139;p121"/>
          <p:cNvCxnSpPr/>
          <p:nvPr/>
        </p:nvCxnSpPr>
        <p:spPr>
          <a:xfrm>
            <a:off x="5047327" y="1817106"/>
            <a:ext cx="0" cy="224700"/>
          </a:xfrm>
          <a:prstGeom prst="straightConnector1">
            <a:avLst/>
          </a:prstGeom>
          <a:noFill/>
          <a:ln cap="flat" cmpd="sng" w="28575">
            <a:solidFill>
              <a:srgbClr val="26BDBF"/>
            </a:solidFill>
            <a:prstDash val="solid"/>
            <a:round/>
            <a:headEnd len="med" w="med" type="none"/>
            <a:tailEnd len="med" w="med" type="none"/>
          </a:ln>
        </p:spPr>
      </p:cxnSp>
      <p:cxnSp>
        <p:nvCxnSpPr>
          <p:cNvPr id="2140" name="Google Shape;2140;p121"/>
          <p:cNvCxnSpPr/>
          <p:nvPr/>
        </p:nvCxnSpPr>
        <p:spPr>
          <a:xfrm>
            <a:off x="5047327" y="2238781"/>
            <a:ext cx="0" cy="224700"/>
          </a:xfrm>
          <a:prstGeom prst="straightConnector1">
            <a:avLst/>
          </a:prstGeom>
          <a:noFill/>
          <a:ln cap="flat" cmpd="sng" w="28575">
            <a:solidFill>
              <a:srgbClr val="4FC9A3"/>
            </a:solidFill>
            <a:prstDash val="solid"/>
            <a:round/>
            <a:headEnd len="med" w="med" type="none"/>
            <a:tailEnd len="med" w="med" type="none"/>
          </a:ln>
        </p:spPr>
      </p:cxnSp>
      <p:cxnSp>
        <p:nvCxnSpPr>
          <p:cNvPr id="2141" name="Google Shape;2141;p121"/>
          <p:cNvCxnSpPr/>
          <p:nvPr/>
        </p:nvCxnSpPr>
        <p:spPr>
          <a:xfrm>
            <a:off x="5047327" y="2646806"/>
            <a:ext cx="0" cy="224700"/>
          </a:xfrm>
          <a:prstGeom prst="straightConnector1">
            <a:avLst/>
          </a:prstGeom>
          <a:noFill/>
          <a:ln cap="flat" cmpd="sng" w="28575">
            <a:solidFill>
              <a:srgbClr val="A4DB3B"/>
            </a:solidFill>
            <a:prstDash val="solid"/>
            <a:round/>
            <a:headEnd len="med" w="med" type="none"/>
            <a:tailEnd len="med" w="med" type="none"/>
          </a:ln>
        </p:spPr>
      </p:cxnSp>
      <p:cxnSp>
        <p:nvCxnSpPr>
          <p:cNvPr id="2142" name="Google Shape;2142;p121"/>
          <p:cNvCxnSpPr/>
          <p:nvPr/>
        </p:nvCxnSpPr>
        <p:spPr>
          <a:xfrm>
            <a:off x="5047327" y="3082131"/>
            <a:ext cx="0" cy="224700"/>
          </a:xfrm>
          <a:prstGeom prst="straightConnector1">
            <a:avLst/>
          </a:prstGeom>
          <a:noFill/>
          <a:ln cap="flat" cmpd="sng" w="28575">
            <a:solidFill>
              <a:srgbClr val="FCD608"/>
            </a:solidFill>
            <a:prstDash val="solid"/>
            <a:round/>
            <a:headEnd len="med" w="med" type="none"/>
            <a:tailEnd len="med" w="med" type="none"/>
          </a:ln>
        </p:spPr>
      </p:cxnSp>
      <p:cxnSp>
        <p:nvCxnSpPr>
          <p:cNvPr id="2143" name="Google Shape;2143;p121"/>
          <p:cNvCxnSpPr/>
          <p:nvPr/>
        </p:nvCxnSpPr>
        <p:spPr>
          <a:xfrm>
            <a:off x="5047327" y="3563831"/>
            <a:ext cx="0" cy="224700"/>
          </a:xfrm>
          <a:prstGeom prst="straightConnector1">
            <a:avLst/>
          </a:prstGeom>
          <a:noFill/>
          <a:ln cap="flat" cmpd="sng" w="28575">
            <a:solidFill>
              <a:srgbClr val="FA5936"/>
            </a:solidFill>
            <a:prstDash val="solid"/>
            <a:round/>
            <a:headEnd len="med" w="med" type="none"/>
            <a:tailEnd len="med" w="med" type="none"/>
          </a:ln>
        </p:spPr>
      </p:cxnSp>
      <p:cxnSp>
        <p:nvCxnSpPr>
          <p:cNvPr id="2144" name="Google Shape;2144;p121"/>
          <p:cNvCxnSpPr/>
          <p:nvPr/>
        </p:nvCxnSpPr>
        <p:spPr>
          <a:xfrm>
            <a:off x="5047327" y="4000806"/>
            <a:ext cx="0" cy="224700"/>
          </a:xfrm>
          <a:prstGeom prst="straightConnector1">
            <a:avLst/>
          </a:prstGeom>
          <a:noFill/>
          <a:ln cap="flat" cmpd="sng" w="28575">
            <a:solidFill>
              <a:srgbClr val="F20A66"/>
            </a:solidFill>
            <a:prstDash val="solid"/>
            <a:round/>
            <a:headEnd len="med" w="med" type="none"/>
            <a:tailEnd len="med" w="med" type="none"/>
          </a:ln>
        </p:spPr>
      </p:cxnSp>
      <p:cxnSp>
        <p:nvCxnSpPr>
          <p:cNvPr id="2145" name="Google Shape;2145;p121"/>
          <p:cNvCxnSpPr/>
          <p:nvPr/>
        </p:nvCxnSpPr>
        <p:spPr>
          <a:xfrm>
            <a:off x="5047327" y="4437781"/>
            <a:ext cx="0" cy="224700"/>
          </a:xfrm>
          <a:prstGeom prst="straightConnector1">
            <a:avLst/>
          </a:prstGeom>
          <a:noFill/>
          <a:ln cap="flat" cmpd="sng" w="28575">
            <a:solidFill>
              <a:srgbClr val="9C1FF2"/>
            </a:solidFill>
            <a:prstDash val="solid"/>
            <a:round/>
            <a:headEnd len="med" w="med" type="none"/>
            <a:tailEnd len="med" w="med" type="none"/>
          </a:ln>
        </p:spPr>
      </p:cxnSp>
      <p:cxnSp>
        <p:nvCxnSpPr>
          <p:cNvPr id="2146" name="Google Shape;2146;p121"/>
          <p:cNvCxnSpPr/>
          <p:nvPr/>
        </p:nvCxnSpPr>
        <p:spPr>
          <a:xfrm>
            <a:off x="2889352" y="1077775"/>
            <a:ext cx="2048700" cy="0"/>
          </a:xfrm>
          <a:prstGeom prst="straightConnector1">
            <a:avLst/>
          </a:prstGeom>
          <a:noFill/>
          <a:ln cap="flat" cmpd="sng" w="9525">
            <a:solidFill>
              <a:srgbClr val="888888"/>
            </a:solidFill>
            <a:prstDash val="solid"/>
            <a:round/>
            <a:headEnd len="med" w="med" type="none"/>
            <a:tailEnd len="med" w="med" type="oval"/>
          </a:ln>
        </p:spPr>
      </p:cxnSp>
      <p:cxnSp>
        <p:nvCxnSpPr>
          <p:cNvPr id="2147" name="Google Shape;2147;p121"/>
          <p:cNvCxnSpPr/>
          <p:nvPr/>
        </p:nvCxnSpPr>
        <p:spPr>
          <a:xfrm>
            <a:off x="2932252" y="1894425"/>
            <a:ext cx="2005800" cy="2657700"/>
          </a:xfrm>
          <a:prstGeom prst="straightConnector1">
            <a:avLst/>
          </a:prstGeom>
          <a:noFill/>
          <a:ln cap="flat" cmpd="sng" w="9525">
            <a:solidFill>
              <a:srgbClr val="888888"/>
            </a:solidFill>
            <a:prstDash val="solid"/>
            <a:round/>
            <a:headEnd len="med" w="med" type="none"/>
            <a:tailEnd len="med" w="med" type="oval"/>
          </a:ln>
        </p:spPr>
      </p:cxnSp>
      <p:cxnSp>
        <p:nvCxnSpPr>
          <p:cNvPr id="2148" name="Google Shape;2148;p121"/>
          <p:cNvCxnSpPr/>
          <p:nvPr/>
        </p:nvCxnSpPr>
        <p:spPr>
          <a:xfrm>
            <a:off x="2896252" y="1185225"/>
            <a:ext cx="2041800" cy="279600"/>
          </a:xfrm>
          <a:prstGeom prst="straightConnector1">
            <a:avLst/>
          </a:prstGeom>
          <a:noFill/>
          <a:ln cap="flat" cmpd="sng" w="9525">
            <a:solidFill>
              <a:srgbClr val="888888"/>
            </a:solidFill>
            <a:prstDash val="solid"/>
            <a:round/>
            <a:headEnd len="med" w="med" type="none"/>
            <a:tailEnd len="med" w="med" type="oval"/>
          </a:ln>
        </p:spPr>
      </p:cxnSp>
      <p:cxnSp>
        <p:nvCxnSpPr>
          <p:cNvPr id="2149" name="Google Shape;2149;p121"/>
          <p:cNvCxnSpPr/>
          <p:nvPr/>
        </p:nvCxnSpPr>
        <p:spPr>
          <a:xfrm>
            <a:off x="2917852" y="1786975"/>
            <a:ext cx="2020200" cy="2328300"/>
          </a:xfrm>
          <a:prstGeom prst="straightConnector1">
            <a:avLst/>
          </a:prstGeom>
          <a:noFill/>
          <a:ln cap="flat" cmpd="sng" w="9525">
            <a:solidFill>
              <a:srgbClr val="888888"/>
            </a:solidFill>
            <a:prstDash val="solid"/>
            <a:round/>
            <a:headEnd len="med" w="med" type="none"/>
            <a:tailEnd len="med" w="med" type="oval"/>
          </a:ln>
        </p:spPr>
      </p:cxnSp>
      <p:cxnSp>
        <p:nvCxnSpPr>
          <p:cNvPr id="2150" name="Google Shape;2150;p121"/>
          <p:cNvCxnSpPr/>
          <p:nvPr/>
        </p:nvCxnSpPr>
        <p:spPr>
          <a:xfrm>
            <a:off x="2910652" y="1679525"/>
            <a:ext cx="2027400" cy="2020200"/>
          </a:xfrm>
          <a:prstGeom prst="straightConnector1">
            <a:avLst/>
          </a:prstGeom>
          <a:noFill/>
          <a:ln cap="flat" cmpd="sng" w="9525">
            <a:solidFill>
              <a:srgbClr val="888888"/>
            </a:solidFill>
            <a:prstDash val="solid"/>
            <a:round/>
            <a:headEnd len="med" w="med" type="none"/>
            <a:tailEnd len="med" w="med" type="oval"/>
          </a:ln>
        </p:spPr>
      </p:cxnSp>
      <p:cxnSp>
        <p:nvCxnSpPr>
          <p:cNvPr id="2151" name="Google Shape;2151;p121"/>
          <p:cNvCxnSpPr/>
          <p:nvPr/>
        </p:nvCxnSpPr>
        <p:spPr>
          <a:xfrm>
            <a:off x="2910652" y="1550575"/>
            <a:ext cx="2027400" cy="1640400"/>
          </a:xfrm>
          <a:prstGeom prst="straightConnector1">
            <a:avLst/>
          </a:prstGeom>
          <a:noFill/>
          <a:ln cap="flat" cmpd="sng" w="9525">
            <a:solidFill>
              <a:srgbClr val="888888"/>
            </a:solidFill>
            <a:prstDash val="solid"/>
            <a:round/>
            <a:headEnd len="med" w="med" type="none"/>
            <a:tailEnd len="med" w="med" type="oval"/>
          </a:ln>
        </p:spPr>
      </p:cxnSp>
      <p:cxnSp>
        <p:nvCxnSpPr>
          <p:cNvPr id="2152" name="Google Shape;2152;p121"/>
          <p:cNvCxnSpPr/>
          <p:nvPr/>
        </p:nvCxnSpPr>
        <p:spPr>
          <a:xfrm>
            <a:off x="2910652" y="1443125"/>
            <a:ext cx="2027400" cy="1339500"/>
          </a:xfrm>
          <a:prstGeom prst="straightConnector1">
            <a:avLst/>
          </a:prstGeom>
          <a:noFill/>
          <a:ln cap="flat" cmpd="sng" w="9525">
            <a:solidFill>
              <a:srgbClr val="888888"/>
            </a:solidFill>
            <a:prstDash val="solid"/>
            <a:round/>
            <a:headEnd len="med" w="med" type="none"/>
            <a:tailEnd len="med" w="med" type="oval"/>
          </a:ln>
        </p:spPr>
      </p:cxnSp>
      <p:cxnSp>
        <p:nvCxnSpPr>
          <p:cNvPr id="2153" name="Google Shape;2153;p121"/>
          <p:cNvCxnSpPr/>
          <p:nvPr/>
        </p:nvCxnSpPr>
        <p:spPr>
          <a:xfrm>
            <a:off x="2889352" y="1285525"/>
            <a:ext cx="2048700" cy="594600"/>
          </a:xfrm>
          <a:prstGeom prst="straightConnector1">
            <a:avLst/>
          </a:prstGeom>
          <a:noFill/>
          <a:ln cap="flat" cmpd="sng" w="9525">
            <a:solidFill>
              <a:srgbClr val="888888"/>
            </a:solidFill>
            <a:prstDash val="solid"/>
            <a:round/>
            <a:headEnd len="med" w="med" type="none"/>
            <a:tailEnd len="med" w="med" type="oval"/>
          </a:ln>
        </p:spPr>
      </p:cxnSp>
      <p:cxnSp>
        <p:nvCxnSpPr>
          <p:cNvPr id="2154" name="Google Shape;2154;p121"/>
          <p:cNvCxnSpPr/>
          <p:nvPr/>
        </p:nvCxnSpPr>
        <p:spPr>
          <a:xfrm>
            <a:off x="2917852" y="1378650"/>
            <a:ext cx="2020200" cy="909900"/>
          </a:xfrm>
          <a:prstGeom prst="straightConnector1">
            <a:avLst/>
          </a:prstGeom>
          <a:noFill/>
          <a:ln cap="flat" cmpd="sng" w="9525">
            <a:solidFill>
              <a:srgbClr val="888888"/>
            </a:solidFill>
            <a:prstDash val="solid"/>
            <a:round/>
            <a:headEnd len="med" w="med" type="none"/>
            <a:tailEnd len="med" w="med" type="oval"/>
          </a:ln>
        </p:spPr>
      </p:cxnSp>
      <p:cxnSp>
        <p:nvCxnSpPr>
          <p:cNvPr id="2155" name="Google Shape;2155;p121"/>
          <p:cNvCxnSpPr/>
          <p:nvPr/>
        </p:nvCxnSpPr>
        <p:spPr>
          <a:xfrm>
            <a:off x="2889086" y="894130"/>
            <a:ext cx="0" cy="1196400"/>
          </a:xfrm>
          <a:prstGeom prst="straightConnector1">
            <a:avLst/>
          </a:prstGeom>
          <a:noFill/>
          <a:ln cap="flat" cmpd="sng" w="38100">
            <a:solidFill>
              <a:srgbClr val="FA5936"/>
            </a:solidFill>
            <a:prstDash val="solid"/>
            <a:round/>
            <a:headEnd len="med" w="med" type="none"/>
            <a:tailEnd len="med" w="med" type="none"/>
          </a:ln>
        </p:spPr>
      </p:cxnSp>
      <p:sp>
        <p:nvSpPr>
          <p:cNvPr id="2156" name="Google Shape;2156;p121"/>
          <p:cNvSpPr txBox="1"/>
          <p:nvPr/>
        </p:nvSpPr>
        <p:spPr>
          <a:xfrm>
            <a:off x="577175" y="229775"/>
            <a:ext cx="3231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s" sz="1200">
                <a:solidFill>
                  <a:srgbClr val="A4DB3B"/>
                </a:solidFill>
                <a:latin typeface="Bitter"/>
                <a:ea typeface="Bitter"/>
                <a:cs typeface="Bitter"/>
                <a:sym typeface="Bitter"/>
              </a:rPr>
              <a:t>Atributos del sistema:</a:t>
            </a:r>
            <a:endParaRPr b="1" i="1" sz="1200">
              <a:solidFill>
                <a:srgbClr val="A4DB3B"/>
              </a:solidFill>
              <a:latin typeface="Bitter"/>
              <a:ea typeface="Bitter"/>
              <a:cs typeface="Bitter"/>
              <a:sym typeface="Bitter"/>
            </a:endParaRPr>
          </a:p>
        </p:txBody>
      </p:sp>
      <p:pic>
        <p:nvPicPr>
          <p:cNvPr id="2157" name="Google Shape;2157;p121"/>
          <p:cNvPicPr preferRelativeResize="0"/>
          <p:nvPr/>
        </p:nvPicPr>
        <p:blipFill>
          <a:blip r:embed="rId4">
            <a:alphaModFix/>
          </a:blip>
          <a:stretch>
            <a:fillRect/>
          </a:stretch>
        </p:blipFill>
        <p:spPr>
          <a:xfrm>
            <a:off x="559475" y="2511513"/>
            <a:ext cx="1733550" cy="42195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