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Montserrat SemiBold"/>
      <p:regular r:id="rId59"/>
      <p:bold r:id="rId60"/>
      <p:italic r:id="rId61"/>
      <p:boldItalic r:id="rId62"/>
    </p:embeddedFont>
    <p:embeddedFont>
      <p:font typeface="Montserrat"/>
      <p:regular r:id="rId63"/>
      <p:bold r:id="rId64"/>
      <p:italic r:id="rId65"/>
      <p:boldItalic r:id="rId66"/>
    </p:embeddedFont>
    <p:embeddedFont>
      <p:font typeface="Montserrat Light"/>
      <p:regular r:id="rId67"/>
      <p:bold r:id="rId68"/>
      <p:italic r:id="rId69"/>
      <p:boldItalic r:id="rId70"/>
    </p:embeddedFont>
    <p:embeddedFont>
      <p:font typeface="Bitter"/>
      <p:regular r:id="rId71"/>
      <p:bold r:id="rId72"/>
      <p:italic r:id="rId73"/>
      <p:boldItalic r:id="rId74"/>
    </p:embeddedFont>
    <p:embeddedFont>
      <p:font typeface="Helvetica Neue"/>
      <p:regular r:id="rId75"/>
      <p:bold r:id="rId76"/>
      <p:italic r:id="rId77"/>
      <p:boldItalic r:id="rId78"/>
    </p:embeddedFont>
    <p:embeddedFont>
      <p:font typeface="Bree Serif"/>
      <p:regular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35C3DE-F2BF-444E-988F-CE6E75A46B99}">
  <a:tblStyle styleId="{3335C3DE-F2BF-444E-988F-CE6E75A46B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Bitter-italic.fntdata"/><Relationship Id="rId72" Type="http://schemas.openxmlformats.org/officeDocument/2006/relationships/font" Target="fonts/Bitter-bold.fntdata"/><Relationship Id="rId31" Type="http://schemas.openxmlformats.org/officeDocument/2006/relationships/slide" Target="slides/slide25.xml"/><Relationship Id="rId75" Type="http://schemas.openxmlformats.org/officeDocument/2006/relationships/font" Target="fonts/HelveticaNeue-regular.fntdata"/><Relationship Id="rId30" Type="http://schemas.openxmlformats.org/officeDocument/2006/relationships/slide" Target="slides/slide24.xml"/><Relationship Id="rId74" Type="http://schemas.openxmlformats.org/officeDocument/2006/relationships/font" Target="fonts/Bitter-boldItalic.fntdata"/><Relationship Id="rId33" Type="http://schemas.openxmlformats.org/officeDocument/2006/relationships/slide" Target="slides/slide27.xml"/><Relationship Id="rId77" Type="http://schemas.openxmlformats.org/officeDocument/2006/relationships/font" Target="fonts/HelveticaNeue-italic.fntdata"/><Relationship Id="rId32" Type="http://schemas.openxmlformats.org/officeDocument/2006/relationships/slide" Target="slides/slide26.xml"/><Relationship Id="rId76" Type="http://schemas.openxmlformats.org/officeDocument/2006/relationships/font" Target="fonts/HelveticaNeue-bold.fntdata"/><Relationship Id="rId35" Type="http://schemas.openxmlformats.org/officeDocument/2006/relationships/slide" Target="slides/slide29.xml"/><Relationship Id="rId79" Type="http://schemas.openxmlformats.org/officeDocument/2006/relationships/font" Target="fonts/BreeSerif-regular.fntdata"/><Relationship Id="rId34" Type="http://schemas.openxmlformats.org/officeDocument/2006/relationships/slide" Target="slides/slide28.xml"/><Relationship Id="rId78" Type="http://schemas.openxmlformats.org/officeDocument/2006/relationships/font" Target="fonts/HelveticaNeue-boldItalic.fntdata"/><Relationship Id="rId71" Type="http://schemas.openxmlformats.org/officeDocument/2006/relationships/font" Target="fonts/Bitter-regular.fntdata"/><Relationship Id="rId70" Type="http://schemas.openxmlformats.org/officeDocument/2006/relationships/font" Target="fonts/MontserratLight-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SemiBold-boldItalic.fntdata"/><Relationship Id="rId61" Type="http://schemas.openxmlformats.org/officeDocument/2006/relationships/font" Target="fonts/MontserratSemiBold-italic.fntdata"/><Relationship Id="rId20" Type="http://schemas.openxmlformats.org/officeDocument/2006/relationships/slide" Target="slides/slide14.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6.xml"/><Relationship Id="rId66" Type="http://schemas.openxmlformats.org/officeDocument/2006/relationships/font" Target="fonts/Montserrat-boldItalic.fntdata"/><Relationship Id="rId21" Type="http://schemas.openxmlformats.org/officeDocument/2006/relationships/slide" Target="slides/slide15.xml"/><Relationship Id="rId65" Type="http://schemas.openxmlformats.org/officeDocument/2006/relationships/font" Target="fonts/Montserrat-italic.fntdata"/><Relationship Id="rId24" Type="http://schemas.openxmlformats.org/officeDocument/2006/relationships/slide" Target="slides/slide18.xml"/><Relationship Id="rId68" Type="http://schemas.openxmlformats.org/officeDocument/2006/relationships/font" Target="fonts/MontserratLight-bold.fntdata"/><Relationship Id="rId23" Type="http://schemas.openxmlformats.org/officeDocument/2006/relationships/slide" Target="slides/slide17.xml"/><Relationship Id="rId67" Type="http://schemas.openxmlformats.org/officeDocument/2006/relationships/font" Target="fonts/MontserratLight-regular.fntdata"/><Relationship Id="rId60" Type="http://schemas.openxmlformats.org/officeDocument/2006/relationships/font" Target="fonts/MontserratSemiBold-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Light-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MontserratSemiBold-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677401575_3_34: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1" name="Google Shape;91;g8677401575_3_34: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c8bd6bf2e_0_273: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29" name="Google Shape;229;gac8bd6bf2e_0_273: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677401575_3_80: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40" name="Google Shape;240;g8677401575_3_80: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c8bd6bf2e_0_28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51" name="Google Shape;251;gac8bd6bf2e_0_28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c8bd6bf2e_0_30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66" name="Google Shape;266;gac8bd6bf2e_0_30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c8bd6bf2e_0_35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87" name="Google Shape;287;gac8bd6bf2e_0_35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c8bd6bf2e_0_372: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08" name="Google Shape;308;gac8bd6bf2e_0_372: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c8bd6bf2e_0_40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23" name="Google Shape;323;gac8bd6bf2e_0_40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ac8bd6bf2e_0_43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46" name="Google Shape;346;gac8bd6bf2e_0_43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ac8bd6bf2e_0_460: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69" name="Google Shape;369;gac8bd6bf2e_0_460: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c8bd6bf2e_0_474: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384" name="Google Shape;384;gac8bd6bf2e_0_47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677401575_3_89: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9" name="Google Shape;99;g8677401575_3_89: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c8bd6bf2e_0_54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13" name="Google Shape;413;gac8bd6bf2e_0_54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ac8bd6bf2e_0_60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36" name="Google Shape;436;gac8bd6bf2e_0_60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ac8bd6bf2e_0_650: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58" name="Google Shape;458;gac8bd6bf2e_0_650: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ac8bd6bf2e_0_672: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481" name="Google Shape;481;gac8bd6bf2e_0_672: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ac8bd6bf2e_0_70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03" name="Google Shape;503;gac8bd6bf2e_0_70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ac8bd6bf2e_0_76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26" name="Google Shape;526;gac8bd6bf2e_0_76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c8bd6bf2e_0_739: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49" name="Google Shape;549;gac8bd6bf2e_0_739: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ac8bd6bf2e_0_78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72" name="Google Shape;572;gac8bd6bf2e_0_78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ac8bd6bf2e_0_822: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593" name="Google Shape;593;gac8bd6bf2e_0_822: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ac8bd6bf2e_0_83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608" name="Google Shape;608;gac8bd6bf2e_0_83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677401575_3_71: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9" name="Google Shape;109;g8677401575_3_71: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ac8bd6bf2e_0_860: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631" name="Google Shape;631;gac8bd6bf2e_0_860: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c8bd6bf2e_0_88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653" name="Google Shape;653;gac8bd6bf2e_0_88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ac8bd6bf2e_0_93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674" name="Google Shape;674;gac8bd6bf2e_0_93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677401575_3_100: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685" name="Google Shape;685;g8677401575_3_100: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ac8bd6bf2e_0_104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706" name="Google Shape;706;gac8bd6bf2e_0_104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ac8bd6bf2e_0_109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718" name="Google Shape;718;gac8bd6bf2e_0_109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ac8bd6bf2e_0_118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757" name="Google Shape;757;gac8bd6bf2e_0_118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ac8bd6bf2e_0_123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773" name="Google Shape;773;gac8bd6bf2e_0_123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ac8bd6bf2e_0_1254: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789" name="Google Shape;789;gac8bd6bf2e_0_125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ac8bd6bf2e_0_129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807" name="Google Shape;807;gac8bd6bf2e_0_129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677401575_3_425: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20" name="Google Shape;120;g8677401575_3_425: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ac8bd6bf2e_0_134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825" name="Google Shape;825;gac8bd6bf2e_0_134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ac8bd6bf2e_0_144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840" name="Google Shape;840;gac8bd6bf2e_0_144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ac8bd6bf2e_0_1525: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885" name="Google Shape;885;gac8bd6bf2e_0_1525: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ac8bd6bf2e_0_1057: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07" name="Google Shape;907;gac8bd6bf2e_0_1057: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ac8bd6bf2e_0_2167: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19" name="Google Shape;919;gac8bd6bf2e_0_2167: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ac8bd6bf2e_0_222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31" name="Google Shape;931;gac8bd6bf2e_0_222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ac8bd6bf2e_0_2262: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53" name="Google Shape;953;gac8bd6bf2e_0_2262: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ac8bd6bf2e_0_241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983" name="Google Shape;983;gac8bd6bf2e_0_241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ac8bd6bf2e_0_2510: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03" name="Google Shape;1003;gac8bd6bf2e_0_2510: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ac8bd6bf2e_0_2556: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23" name="Google Shape;1023;gac8bd6bf2e_0_2556: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677401575_3_210: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31" name="Google Shape;131;g8677401575_3_210: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ac8bd6bf2e_0_2592: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49" name="Google Shape;1049;gac8bd6bf2e_0_2592: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a2f1728ac4_0_14: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75" name="Google Shape;1075;ga2f1728ac4_0_14: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a2f1728ac4_0_7: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081" name="Google Shape;1081;ga2f1728ac4_0_7: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c8bd6bf2e_0_61: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52" name="Google Shape;152;gac8bd6bf2e_0_61: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677401575_3_248:notes"/>
          <p:cNvSpPr txBox="1"/>
          <p:nvPr>
            <p:ph idx="1" type="body"/>
          </p:nvPr>
        </p:nvSpPr>
        <p:spPr>
          <a:xfrm>
            <a:off x="685797" y="4343387"/>
            <a:ext cx="5486398" cy="4114794"/>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79" name="Google Shape;179;g8677401575_3_248:notes"/>
          <p:cNvSpPr/>
          <p:nvPr>
            <p:ph idx="2" type="sldImg"/>
          </p:nvPr>
        </p:nvSpPr>
        <p:spPr>
          <a:xfrm>
            <a:off x="1143067" y="685799"/>
            <a:ext cx="4572548" cy="342899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c8bd6bf2e_0_19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187" name="Google Shape;187;gac8bd6bf2e_0_19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c8bd6bf2e_0_238:notes"/>
          <p:cNvSpPr txBox="1"/>
          <p:nvPr>
            <p:ph idx="1" type="body"/>
          </p:nvPr>
        </p:nvSpPr>
        <p:spPr>
          <a:xfrm>
            <a:off x="685797" y="4343387"/>
            <a:ext cx="5486400" cy="4114800"/>
          </a:xfrm>
          <a:prstGeom prst="rect">
            <a:avLst/>
          </a:prstGeom>
        </p:spPr>
        <p:txBody>
          <a:bodyPr anchorCtr="0" anchor="t" bIns="45425" lIns="45425" spcFirstLastPara="1" rIns="45425" wrap="square" tIns="45425">
            <a:noAutofit/>
          </a:bodyPr>
          <a:lstStyle/>
          <a:p>
            <a:pPr indent="0" lvl="0" marL="0" rtl="0" algn="l">
              <a:spcBef>
                <a:spcPts val="0"/>
              </a:spcBef>
              <a:spcAft>
                <a:spcPts val="0"/>
              </a:spcAft>
              <a:buNone/>
            </a:pPr>
            <a:r>
              <a:t/>
            </a:r>
            <a:endParaRPr/>
          </a:p>
        </p:txBody>
      </p:sp>
      <p:sp>
        <p:nvSpPr>
          <p:cNvPr id="207" name="Google Shape;207;gac8bd6bf2e_0_238:notes"/>
          <p:cNvSpPr/>
          <p:nvPr>
            <p:ph idx="2" type="sldImg"/>
          </p:nvPr>
        </p:nvSpPr>
        <p:spPr>
          <a:xfrm>
            <a:off x="1143067" y="685799"/>
            <a:ext cx="4572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58" name="Google Shape;58;p14"/>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59" name="Google Shape;59;p14"/>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0" name="Google Shape;60;p14"/>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 name="Shape 61"/>
        <p:cNvGrpSpPr/>
        <p:nvPr/>
      </p:nvGrpSpPr>
      <p:grpSpPr>
        <a:xfrm>
          <a:off x="0" y="0"/>
          <a:ext cx="0" cy="0"/>
          <a:chOff x="0" y="0"/>
          <a:chExt cx="0" cy="0"/>
        </a:xfrm>
      </p:grpSpPr>
      <p:sp>
        <p:nvSpPr>
          <p:cNvPr id="62" name="Google Shape;62;p15"/>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3" name="Google Shape;63;p15"/>
          <p:cNvSpPr txBox="1"/>
          <p:nvPr>
            <p:ph idx="1" type="body"/>
          </p:nvPr>
        </p:nvSpPr>
        <p:spPr>
          <a:xfrm>
            <a:off x="569295" y="1182384"/>
            <a:ext cx="3966347" cy="1630845"/>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b="0" i="0" sz="1900">
                <a:solidFill>
                  <a:schemeClr val="lt1"/>
                </a:solidFill>
                <a:latin typeface="Times New Roman"/>
                <a:ea typeface="Times New Roman"/>
                <a:cs typeface="Times New Roman"/>
                <a:sym typeface="Times New Roman"/>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64" name="Google Shape;64;p15"/>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5" name="Google Shape;65;p15"/>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66" name="Google Shape;66;p15"/>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7" name="Shape 67"/>
        <p:cNvGrpSpPr/>
        <p:nvPr/>
      </p:nvGrpSpPr>
      <p:grpSpPr>
        <a:xfrm>
          <a:off x="0" y="0"/>
          <a:ext cx="0" cy="0"/>
          <a:chOff x="0" y="0"/>
          <a:chExt cx="0" cy="0"/>
        </a:xfrm>
      </p:grpSpPr>
      <p:sp>
        <p:nvSpPr>
          <p:cNvPr id="68" name="Google Shape;68;p16"/>
          <p:cNvSpPr txBox="1"/>
          <p:nvPr>
            <p:ph type="ctrTitle"/>
          </p:nvPr>
        </p:nvSpPr>
        <p:spPr>
          <a:xfrm>
            <a:off x="4909123" y="1455016"/>
            <a:ext cx="1519764" cy="411827"/>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69" name="Google Shape;69;p16"/>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0" name="Google Shape;70;p16"/>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1" name="Google Shape;71;p16"/>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2" name="Google Shape;72;p16"/>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3" name="Shape 73"/>
        <p:cNvGrpSpPr/>
        <p:nvPr/>
      </p:nvGrpSpPr>
      <p:grpSpPr>
        <a:xfrm>
          <a:off x="0" y="0"/>
          <a:ext cx="0" cy="0"/>
          <a:chOff x="0" y="0"/>
          <a:chExt cx="0" cy="0"/>
        </a:xfrm>
      </p:grpSpPr>
      <p:sp>
        <p:nvSpPr>
          <p:cNvPr id="74" name="Google Shape;74;p17"/>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5" name="Google Shape;75;p17"/>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76" name="Google Shape;76;p17"/>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7" name="Shape 77"/>
        <p:cNvGrpSpPr/>
        <p:nvPr/>
      </p:nvGrpSpPr>
      <p:grpSpPr>
        <a:xfrm>
          <a:off x="0" y="0"/>
          <a:ext cx="0" cy="0"/>
          <a:chOff x="0" y="0"/>
          <a:chExt cx="0" cy="0"/>
        </a:xfrm>
      </p:grpSpPr>
      <p:sp>
        <p:nvSpPr>
          <p:cNvPr id="78" name="Google Shape;78;p18"/>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b="0" i="0" sz="2600">
                <a:solidFill>
                  <a:schemeClr val="lt1"/>
                </a:solidFill>
                <a:latin typeface="Arial"/>
                <a:ea typeface="Arial"/>
                <a:cs typeface="Arial"/>
                <a:sym typeface="Arial"/>
              </a:defRPr>
            </a:lvl1pPr>
            <a:lvl2pPr lvl="1">
              <a:spcBef>
                <a:spcPts val="0"/>
              </a:spcBef>
              <a:spcAft>
                <a:spcPts val="0"/>
              </a:spcAft>
              <a:buSzPts val="600"/>
              <a:buNone/>
              <a:defRPr/>
            </a:lvl2pPr>
            <a:lvl3pPr lvl="2">
              <a:spcBef>
                <a:spcPts val="0"/>
              </a:spcBef>
              <a:spcAft>
                <a:spcPts val="0"/>
              </a:spcAft>
              <a:buSzPts val="600"/>
              <a:buNone/>
              <a:defRPr/>
            </a:lvl3pPr>
            <a:lvl4pPr lvl="3">
              <a:spcBef>
                <a:spcPts val="0"/>
              </a:spcBef>
              <a:spcAft>
                <a:spcPts val="0"/>
              </a:spcAft>
              <a:buSzPts val="600"/>
              <a:buNone/>
              <a:defRPr/>
            </a:lvl4pPr>
            <a:lvl5pPr lvl="4">
              <a:spcBef>
                <a:spcPts val="0"/>
              </a:spcBef>
              <a:spcAft>
                <a:spcPts val="0"/>
              </a:spcAft>
              <a:buSzPts val="600"/>
              <a:buNone/>
              <a:defRPr/>
            </a:lvl5pPr>
            <a:lvl6pPr lvl="5">
              <a:spcBef>
                <a:spcPts val="0"/>
              </a:spcBef>
              <a:spcAft>
                <a:spcPts val="0"/>
              </a:spcAft>
              <a:buSzPts val="600"/>
              <a:buNone/>
              <a:defRPr/>
            </a:lvl6pPr>
            <a:lvl7pPr lvl="6">
              <a:spcBef>
                <a:spcPts val="0"/>
              </a:spcBef>
              <a:spcAft>
                <a:spcPts val="0"/>
              </a:spcAft>
              <a:buSzPts val="600"/>
              <a:buNone/>
              <a:defRPr/>
            </a:lvl7pPr>
            <a:lvl8pPr lvl="7">
              <a:spcBef>
                <a:spcPts val="0"/>
              </a:spcBef>
              <a:spcAft>
                <a:spcPts val="0"/>
              </a:spcAft>
              <a:buSzPts val="600"/>
              <a:buNone/>
              <a:defRPr/>
            </a:lvl8pPr>
            <a:lvl9pPr lvl="8">
              <a:spcBef>
                <a:spcPts val="0"/>
              </a:spcBef>
              <a:spcAft>
                <a:spcPts val="0"/>
              </a:spcAft>
              <a:buSzPts val="600"/>
              <a:buNone/>
              <a:defRPr/>
            </a:lvl9pPr>
          </a:lstStyle>
          <a:p/>
        </p:txBody>
      </p:sp>
      <p:sp>
        <p:nvSpPr>
          <p:cNvPr id="79" name="Google Shape;79;p18"/>
          <p:cNvSpPr txBox="1"/>
          <p:nvPr>
            <p:ph idx="1" type="body"/>
          </p:nvPr>
        </p:nvSpPr>
        <p:spPr>
          <a:xfrm>
            <a:off x="457200" y="1183005"/>
            <a:ext cx="3977640" cy="339471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0" name="Google Shape;80;p18"/>
          <p:cNvSpPr txBox="1"/>
          <p:nvPr>
            <p:ph idx="2" type="body"/>
          </p:nvPr>
        </p:nvSpPr>
        <p:spPr>
          <a:xfrm>
            <a:off x="4709160" y="1183005"/>
            <a:ext cx="3977640" cy="339471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600"/>
              <a:buNone/>
              <a:defRPr/>
            </a:lvl1pPr>
            <a:lvl2pPr indent="-228600" lvl="1" marL="914400" algn="l">
              <a:spcBef>
                <a:spcPts val="0"/>
              </a:spcBef>
              <a:spcAft>
                <a:spcPts val="0"/>
              </a:spcAft>
              <a:buSzPts val="600"/>
              <a:buNone/>
              <a:defRPr/>
            </a:lvl2pPr>
            <a:lvl3pPr indent="-228600" lvl="2" marL="1371600" algn="l">
              <a:spcBef>
                <a:spcPts val="0"/>
              </a:spcBef>
              <a:spcAft>
                <a:spcPts val="0"/>
              </a:spcAft>
              <a:buSzPts val="600"/>
              <a:buNone/>
              <a:defRPr/>
            </a:lvl3pPr>
            <a:lvl4pPr indent="-228600" lvl="3" marL="1828800" algn="l">
              <a:spcBef>
                <a:spcPts val="0"/>
              </a:spcBef>
              <a:spcAft>
                <a:spcPts val="0"/>
              </a:spcAft>
              <a:buSzPts val="600"/>
              <a:buNone/>
              <a:defRPr/>
            </a:lvl4pPr>
            <a:lvl5pPr indent="-228600" lvl="4" marL="2286000" algn="l">
              <a:spcBef>
                <a:spcPts val="0"/>
              </a:spcBef>
              <a:spcAft>
                <a:spcPts val="0"/>
              </a:spcAft>
              <a:buSzPts val="600"/>
              <a:buNone/>
              <a:defRPr/>
            </a:lvl5pPr>
            <a:lvl6pPr indent="-228600" lvl="5" marL="2743200" algn="l">
              <a:spcBef>
                <a:spcPts val="0"/>
              </a:spcBef>
              <a:spcAft>
                <a:spcPts val="0"/>
              </a:spcAft>
              <a:buSzPts val="600"/>
              <a:buNone/>
              <a:defRPr/>
            </a:lvl6pPr>
            <a:lvl7pPr indent="-228600" lvl="6" marL="3200400" algn="l">
              <a:spcBef>
                <a:spcPts val="0"/>
              </a:spcBef>
              <a:spcAft>
                <a:spcPts val="0"/>
              </a:spcAft>
              <a:buSzPts val="600"/>
              <a:buNone/>
              <a:defRPr/>
            </a:lvl7pPr>
            <a:lvl8pPr indent="-228600" lvl="7" marL="3657600" algn="l">
              <a:spcBef>
                <a:spcPts val="0"/>
              </a:spcBef>
              <a:spcAft>
                <a:spcPts val="0"/>
              </a:spcAft>
              <a:buSzPts val="600"/>
              <a:buNone/>
              <a:defRPr/>
            </a:lvl8pPr>
            <a:lvl9pPr indent="-228600" lvl="8" marL="4114800" algn="l">
              <a:spcBef>
                <a:spcPts val="0"/>
              </a:spcBef>
              <a:spcAft>
                <a:spcPts val="0"/>
              </a:spcAft>
              <a:buSzPts val="600"/>
              <a:buNone/>
              <a:defRPr/>
            </a:lvl9pPr>
          </a:lstStyle>
          <a:p/>
        </p:txBody>
      </p:sp>
      <p:sp>
        <p:nvSpPr>
          <p:cNvPr id="81" name="Google Shape;81;p18"/>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2" name="Google Shape;82;p18"/>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600"/>
              <a:buNone/>
              <a:defRPr>
                <a:solidFill>
                  <a:srgbClr val="888888"/>
                </a:solidFill>
              </a:defRPr>
            </a:lvl1pPr>
            <a:lvl2pPr lvl="1" algn="l">
              <a:spcBef>
                <a:spcPts val="0"/>
              </a:spcBef>
              <a:spcAft>
                <a:spcPts val="0"/>
              </a:spcAft>
              <a:buSzPts val="600"/>
              <a:buNone/>
              <a:defRPr/>
            </a:lvl2pPr>
            <a:lvl3pPr lvl="2" algn="l">
              <a:spcBef>
                <a:spcPts val="0"/>
              </a:spcBef>
              <a:spcAft>
                <a:spcPts val="0"/>
              </a:spcAft>
              <a:buSzPts val="600"/>
              <a:buNone/>
              <a:defRPr/>
            </a:lvl3pPr>
            <a:lvl4pPr lvl="3" algn="l">
              <a:spcBef>
                <a:spcPts val="0"/>
              </a:spcBef>
              <a:spcAft>
                <a:spcPts val="0"/>
              </a:spcAft>
              <a:buSzPts val="600"/>
              <a:buNone/>
              <a:defRPr/>
            </a:lvl4pPr>
            <a:lvl5pPr lvl="4" algn="l">
              <a:spcBef>
                <a:spcPts val="0"/>
              </a:spcBef>
              <a:spcAft>
                <a:spcPts val="0"/>
              </a:spcAft>
              <a:buSzPts val="600"/>
              <a:buNone/>
              <a:defRPr/>
            </a:lvl5pPr>
            <a:lvl6pPr lvl="5" algn="l">
              <a:spcBef>
                <a:spcPts val="0"/>
              </a:spcBef>
              <a:spcAft>
                <a:spcPts val="0"/>
              </a:spcAft>
              <a:buSzPts val="600"/>
              <a:buNone/>
              <a:defRPr/>
            </a:lvl6pPr>
            <a:lvl7pPr lvl="6" algn="l">
              <a:spcBef>
                <a:spcPts val="0"/>
              </a:spcBef>
              <a:spcAft>
                <a:spcPts val="0"/>
              </a:spcAft>
              <a:buSzPts val="600"/>
              <a:buNone/>
              <a:defRPr/>
            </a:lvl7pPr>
            <a:lvl8pPr lvl="7" algn="l">
              <a:spcBef>
                <a:spcPts val="0"/>
              </a:spcBef>
              <a:spcAft>
                <a:spcPts val="0"/>
              </a:spcAft>
              <a:buSzPts val="600"/>
              <a:buNone/>
              <a:defRPr/>
            </a:lvl8pPr>
            <a:lvl9pPr lvl="8" algn="l">
              <a:spcBef>
                <a:spcPts val="0"/>
              </a:spcBef>
              <a:spcAft>
                <a:spcPts val="0"/>
              </a:spcAft>
              <a:buSzPts val="600"/>
              <a:buNone/>
              <a:defRPr/>
            </a:lvl9pPr>
          </a:lstStyle>
          <a:p/>
        </p:txBody>
      </p:sp>
      <p:sp>
        <p:nvSpPr>
          <p:cNvPr id="83" name="Google Shape;83;p18"/>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84" name="Shape 8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0"/>
          <p:cNvSpPr txBox="1"/>
          <p:nvPr>
            <p:ph idx="12" type="sldNum"/>
          </p:nvPr>
        </p:nvSpPr>
        <p:spPr>
          <a:xfrm>
            <a:off x="8418871" y="116806"/>
            <a:ext cx="548700" cy="215700"/>
          </a:xfrm>
          <a:prstGeom prst="rect">
            <a:avLst/>
          </a:prstGeom>
        </p:spPr>
        <p:txBody>
          <a:bodyPr anchorCtr="0" anchor="t" bIns="0" lIns="0" spcFirstLastPara="1" rIns="0" wrap="square" tIns="0">
            <a:noAutofit/>
          </a:bodyPr>
          <a:lstStyle>
            <a:lvl1pPr lvl="0" rtl="0">
              <a:buNone/>
              <a:defRPr b="1" sz="600">
                <a:solidFill>
                  <a:schemeClr val="tx1"/>
                </a:solidFill>
                <a:latin typeface="Helvetica Neue"/>
                <a:ea typeface="Helvetica Neue"/>
                <a:cs typeface="Helvetica Neue"/>
                <a:sym typeface="Helvetica Neue"/>
              </a:defRPr>
            </a:lvl1pPr>
            <a:lvl2pPr lvl="1" rtl="0">
              <a:buNone/>
              <a:defRPr b="1" sz="600">
                <a:solidFill>
                  <a:schemeClr val="tx1"/>
                </a:solidFill>
                <a:latin typeface="Helvetica Neue"/>
                <a:ea typeface="Helvetica Neue"/>
                <a:cs typeface="Helvetica Neue"/>
                <a:sym typeface="Helvetica Neue"/>
              </a:defRPr>
            </a:lvl2pPr>
            <a:lvl3pPr lvl="2" rtl="0">
              <a:buNone/>
              <a:defRPr b="1" sz="600">
                <a:solidFill>
                  <a:schemeClr val="tx1"/>
                </a:solidFill>
                <a:latin typeface="Helvetica Neue"/>
                <a:ea typeface="Helvetica Neue"/>
                <a:cs typeface="Helvetica Neue"/>
                <a:sym typeface="Helvetica Neue"/>
              </a:defRPr>
            </a:lvl3pPr>
            <a:lvl4pPr lvl="3" rtl="0">
              <a:buNone/>
              <a:defRPr b="1" sz="600">
                <a:solidFill>
                  <a:schemeClr val="tx1"/>
                </a:solidFill>
                <a:latin typeface="Helvetica Neue"/>
                <a:ea typeface="Helvetica Neue"/>
                <a:cs typeface="Helvetica Neue"/>
                <a:sym typeface="Helvetica Neue"/>
              </a:defRPr>
            </a:lvl4pPr>
            <a:lvl5pPr lvl="4" rtl="0">
              <a:buNone/>
              <a:defRPr b="1" sz="600">
                <a:solidFill>
                  <a:schemeClr val="tx1"/>
                </a:solidFill>
                <a:latin typeface="Helvetica Neue"/>
                <a:ea typeface="Helvetica Neue"/>
                <a:cs typeface="Helvetica Neue"/>
                <a:sym typeface="Helvetica Neue"/>
              </a:defRPr>
            </a:lvl5pPr>
            <a:lvl6pPr lvl="5" rtl="0">
              <a:buNone/>
              <a:defRPr b="1" sz="600">
                <a:solidFill>
                  <a:schemeClr val="tx1"/>
                </a:solidFill>
                <a:latin typeface="Helvetica Neue"/>
                <a:ea typeface="Helvetica Neue"/>
                <a:cs typeface="Helvetica Neue"/>
                <a:sym typeface="Helvetica Neue"/>
              </a:defRPr>
            </a:lvl6pPr>
            <a:lvl7pPr lvl="6" rtl="0">
              <a:buNone/>
              <a:defRPr b="1" sz="600">
                <a:solidFill>
                  <a:schemeClr val="tx1"/>
                </a:solidFill>
                <a:latin typeface="Helvetica Neue"/>
                <a:ea typeface="Helvetica Neue"/>
                <a:cs typeface="Helvetica Neue"/>
                <a:sym typeface="Helvetica Neue"/>
              </a:defRPr>
            </a:lvl7pPr>
            <a:lvl8pPr lvl="7" rtl="0">
              <a:buNone/>
              <a:defRPr b="1" sz="600">
                <a:solidFill>
                  <a:schemeClr val="tx1"/>
                </a:solidFill>
                <a:latin typeface="Helvetica Neue"/>
                <a:ea typeface="Helvetica Neue"/>
                <a:cs typeface="Helvetica Neue"/>
                <a:sym typeface="Helvetica Neue"/>
              </a:defRPr>
            </a:lvl8pPr>
            <a:lvl9pPr lvl="8" rtl="0">
              <a:buNone/>
              <a:defRPr b="1" sz="600">
                <a:solidFill>
                  <a:schemeClr val="tx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s"/>
              <a:t>‹#›</a:t>
            </a:fld>
            <a:endParaRPr/>
          </a:p>
        </p:txBody>
      </p:sp>
      <p:sp>
        <p:nvSpPr>
          <p:cNvPr id="87" name="Google Shape;87;p20"/>
          <p:cNvSpPr txBox="1"/>
          <p:nvPr/>
        </p:nvSpPr>
        <p:spPr>
          <a:xfrm>
            <a:off x="5612662" y="4831708"/>
            <a:ext cx="3354900" cy="227700"/>
          </a:xfrm>
          <a:prstGeom prst="rect">
            <a:avLst/>
          </a:prstGeom>
          <a:noFill/>
          <a:ln>
            <a:noFill/>
          </a:ln>
        </p:spPr>
        <p:txBody>
          <a:bodyPr anchorCtr="0" anchor="t" bIns="75200" lIns="75200" spcFirstLastPara="1" rIns="75200" wrap="square" tIns="75200">
            <a:noAutofit/>
          </a:bodyPr>
          <a:lstStyle/>
          <a:p>
            <a:pPr indent="0" lvl="0" marL="0" rtl="0" algn="r">
              <a:spcBef>
                <a:spcPts val="0"/>
              </a:spcBef>
              <a:spcAft>
                <a:spcPts val="0"/>
              </a:spcAft>
              <a:buNone/>
            </a:pPr>
            <a:r>
              <a:rPr b="1" lang="es" sz="600">
                <a:solidFill>
                  <a:srgbClr val="03286B"/>
                </a:solidFill>
                <a:latin typeface="Helvetica Neue"/>
                <a:ea typeface="Helvetica Neue"/>
                <a:cs typeface="Helvetica Neue"/>
                <a:sym typeface="Helvetica Neue"/>
              </a:rPr>
              <a:t>Síntesis de Resultados Fase Diagnóstico  l</a:t>
            </a:r>
            <a:r>
              <a:rPr lang="es" sz="600">
                <a:solidFill>
                  <a:srgbClr val="03286B"/>
                </a:solidFill>
                <a:latin typeface="Helvetica Neue"/>
                <a:ea typeface="Helvetica Neue"/>
                <a:cs typeface="Helvetica Neue"/>
                <a:sym typeface="Helvetica Neue"/>
              </a:rPr>
              <a:t>   Mayo  2020</a:t>
            </a:r>
            <a:endParaRPr sz="600">
              <a:solidFill>
                <a:srgbClr val="03286B"/>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1075">
          <p15:clr>
            <a:srgbClr val="FA7B17"/>
          </p15:clr>
        </p15:guide>
        <p15:guide id="2" pos="1981">
          <p15:clr>
            <a:srgbClr val="FA7B17"/>
          </p15:clr>
        </p15:guide>
        <p15:guide id="3" pos="2887">
          <p15:clr>
            <a:srgbClr val="FA7B17"/>
          </p15:clr>
        </p15:guide>
        <p15:guide id="4" pos="3793">
          <p15:clr>
            <a:srgbClr val="FA7B17"/>
          </p15:clr>
        </p15:guide>
        <p15:guide id="5" pos="4699">
          <p15:clr>
            <a:srgbClr val="FA7B17"/>
          </p15:clr>
        </p15:guide>
        <p15:guide id="6" orient="horz" pos="162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3">
  <p:cSld name="TITLE_3">
    <p:spTree>
      <p:nvGrpSpPr>
        <p:cNvPr id="88" name="Shape 88"/>
        <p:cNvGrpSpPr/>
        <p:nvPr/>
      </p:nvGrpSpPr>
      <p:grpSpPr>
        <a:xfrm>
          <a:off x="0" y="0"/>
          <a:ext cx="0" cy="0"/>
          <a:chOff x="0" y="0"/>
          <a:chExt cx="0" cy="0"/>
        </a:xfrm>
      </p:grpSpPr>
    </p:spTree>
  </p:cSld>
  <p:clrMapOvr>
    <a:masterClrMapping/>
  </p:clrMapOvr>
  <p:extLst>
    <p:ext uri="{DCECCB84-F9BA-43D5-87BE-67443E8EF086}">
      <p15:sldGuideLst>
        <p15:guide id="1" pos="1075">
          <p15:clr>
            <a:srgbClr val="FA7B17"/>
          </p15:clr>
        </p15:guide>
        <p15:guide id="2" pos="1981">
          <p15:clr>
            <a:srgbClr val="FA7B17"/>
          </p15:clr>
        </p15:guide>
        <p15:guide id="3" pos="2887">
          <p15:clr>
            <a:srgbClr val="FA7B17"/>
          </p15:clr>
        </p15:guide>
        <p15:guide id="4" pos="3793">
          <p15:clr>
            <a:srgbClr val="FA7B17"/>
          </p15:clr>
        </p15:guide>
        <p15:guide id="5" pos="4699">
          <p15:clr>
            <a:srgbClr val="FA7B17"/>
          </p15:clr>
        </p15:guide>
        <p15:guide id="6" orient="horz" pos="162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22848" y="368802"/>
            <a:ext cx="4431923" cy="1153172"/>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600"/>
              <a:buNone/>
              <a:defRPr b="0" i="0" sz="2600" u="none" cap="none" strike="noStrike">
                <a:solidFill>
                  <a:schemeClr val="lt1"/>
                </a:solidFill>
                <a:latin typeface="Arial"/>
                <a:ea typeface="Arial"/>
                <a:cs typeface="Arial"/>
                <a:sym typeface="Arial"/>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p:txBody>
      </p:sp>
      <p:sp>
        <p:nvSpPr>
          <p:cNvPr id="52" name="Google Shape;52;p13"/>
          <p:cNvSpPr txBox="1"/>
          <p:nvPr>
            <p:ph idx="1" type="body"/>
          </p:nvPr>
        </p:nvSpPr>
        <p:spPr>
          <a:xfrm>
            <a:off x="569295" y="1182384"/>
            <a:ext cx="3966347" cy="163084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600"/>
              <a:buNone/>
              <a:defRPr b="0" i="0" sz="1900" u="none" cap="none" strike="noStrike">
                <a:solidFill>
                  <a:schemeClr val="lt1"/>
                </a:solidFill>
                <a:latin typeface="Times New Roman"/>
                <a:ea typeface="Times New Roman"/>
                <a:cs typeface="Times New Roman"/>
                <a:sym typeface="Times New Roman"/>
              </a:defRPr>
            </a:lvl1pPr>
            <a:lvl2pPr indent="-228600" lvl="1" marL="914400" marR="0" rtl="0" algn="l">
              <a:spcBef>
                <a:spcPts val="0"/>
              </a:spcBef>
              <a:spcAft>
                <a:spcPts val="0"/>
              </a:spcAft>
              <a:buSzPts val="600"/>
              <a:buNone/>
              <a:defRPr b="0" i="0" sz="800" u="none" cap="none" strike="noStrike">
                <a:latin typeface="Calibri"/>
                <a:ea typeface="Calibri"/>
                <a:cs typeface="Calibri"/>
                <a:sym typeface="Calibri"/>
              </a:defRPr>
            </a:lvl2pPr>
            <a:lvl3pPr indent="-228600" lvl="2" marL="1371600" marR="0" rtl="0" algn="l">
              <a:spcBef>
                <a:spcPts val="0"/>
              </a:spcBef>
              <a:spcAft>
                <a:spcPts val="0"/>
              </a:spcAft>
              <a:buSzPts val="600"/>
              <a:buNone/>
              <a:defRPr b="0" i="0" sz="800" u="none" cap="none" strike="noStrike">
                <a:latin typeface="Calibri"/>
                <a:ea typeface="Calibri"/>
                <a:cs typeface="Calibri"/>
                <a:sym typeface="Calibri"/>
              </a:defRPr>
            </a:lvl3pPr>
            <a:lvl4pPr indent="-228600" lvl="3" marL="1828800" marR="0" rtl="0" algn="l">
              <a:spcBef>
                <a:spcPts val="0"/>
              </a:spcBef>
              <a:spcAft>
                <a:spcPts val="0"/>
              </a:spcAft>
              <a:buSzPts val="600"/>
              <a:buNone/>
              <a:defRPr b="0" i="0" sz="800" u="none" cap="none" strike="noStrike">
                <a:latin typeface="Calibri"/>
                <a:ea typeface="Calibri"/>
                <a:cs typeface="Calibri"/>
                <a:sym typeface="Calibri"/>
              </a:defRPr>
            </a:lvl4pPr>
            <a:lvl5pPr indent="-228600" lvl="4" marL="2286000" marR="0" rtl="0" algn="l">
              <a:spcBef>
                <a:spcPts val="0"/>
              </a:spcBef>
              <a:spcAft>
                <a:spcPts val="0"/>
              </a:spcAft>
              <a:buSzPts val="600"/>
              <a:buNone/>
              <a:defRPr b="0" i="0" sz="800" u="none" cap="none" strike="noStrike">
                <a:latin typeface="Calibri"/>
                <a:ea typeface="Calibri"/>
                <a:cs typeface="Calibri"/>
                <a:sym typeface="Calibri"/>
              </a:defRPr>
            </a:lvl5pPr>
            <a:lvl6pPr indent="-228600" lvl="5" marL="2743200" marR="0" rtl="0" algn="l">
              <a:spcBef>
                <a:spcPts val="0"/>
              </a:spcBef>
              <a:spcAft>
                <a:spcPts val="0"/>
              </a:spcAft>
              <a:buSzPts val="600"/>
              <a:buNone/>
              <a:defRPr b="0" i="0" sz="800" u="none" cap="none" strike="noStrike">
                <a:latin typeface="Calibri"/>
                <a:ea typeface="Calibri"/>
                <a:cs typeface="Calibri"/>
                <a:sym typeface="Calibri"/>
              </a:defRPr>
            </a:lvl6pPr>
            <a:lvl7pPr indent="-228600" lvl="6" marL="3200400" marR="0" rtl="0" algn="l">
              <a:spcBef>
                <a:spcPts val="0"/>
              </a:spcBef>
              <a:spcAft>
                <a:spcPts val="0"/>
              </a:spcAft>
              <a:buSzPts val="600"/>
              <a:buNone/>
              <a:defRPr b="0" i="0" sz="800" u="none" cap="none" strike="noStrike">
                <a:latin typeface="Calibri"/>
                <a:ea typeface="Calibri"/>
                <a:cs typeface="Calibri"/>
                <a:sym typeface="Calibri"/>
              </a:defRPr>
            </a:lvl7pPr>
            <a:lvl8pPr indent="-228600" lvl="7" marL="3657600" marR="0" rtl="0" algn="l">
              <a:spcBef>
                <a:spcPts val="0"/>
              </a:spcBef>
              <a:spcAft>
                <a:spcPts val="0"/>
              </a:spcAft>
              <a:buSzPts val="600"/>
              <a:buNone/>
              <a:defRPr b="0" i="0" sz="800" u="none" cap="none" strike="noStrike">
                <a:latin typeface="Calibri"/>
                <a:ea typeface="Calibri"/>
                <a:cs typeface="Calibri"/>
                <a:sym typeface="Calibri"/>
              </a:defRPr>
            </a:lvl8pPr>
            <a:lvl9pPr indent="-228600" lvl="8" marL="4114800" marR="0" rtl="0" algn="l">
              <a:spcBef>
                <a:spcPts val="0"/>
              </a:spcBef>
              <a:spcAft>
                <a:spcPts val="0"/>
              </a:spcAft>
              <a:buSzPts val="600"/>
              <a:buNone/>
              <a:defRPr b="0" i="0" sz="800" u="none" cap="none" strike="noStrike">
                <a:latin typeface="Calibri"/>
                <a:ea typeface="Calibri"/>
                <a:cs typeface="Calibri"/>
                <a:sym typeface="Calibri"/>
              </a:defRPr>
            </a:lvl9pPr>
          </a:lstStyle>
          <a:p/>
        </p:txBody>
      </p:sp>
      <p:sp>
        <p:nvSpPr>
          <p:cNvPr id="53" name="Google Shape;53;p13"/>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600"/>
              <a:buNone/>
              <a:defRPr b="0" i="0" sz="800" u="none" cap="none" strike="noStrike">
                <a:solidFill>
                  <a:srgbClr val="888888"/>
                </a:solidFill>
              </a:defRPr>
            </a:lvl1pPr>
            <a:lvl2pPr lvl="1" marR="0" rtl="0" algn="l">
              <a:spcBef>
                <a:spcPts val="0"/>
              </a:spcBef>
              <a:spcAft>
                <a:spcPts val="0"/>
              </a:spcAft>
              <a:buSzPts val="600"/>
              <a:buNone/>
              <a:defRPr b="0" i="0" sz="800" u="none" cap="none" strike="noStrike"/>
            </a:lvl2pPr>
            <a:lvl3pPr lvl="2" marR="0" rtl="0" algn="l">
              <a:spcBef>
                <a:spcPts val="0"/>
              </a:spcBef>
              <a:spcAft>
                <a:spcPts val="0"/>
              </a:spcAft>
              <a:buSzPts val="600"/>
              <a:buNone/>
              <a:defRPr b="0" i="0" sz="800" u="none" cap="none" strike="noStrike"/>
            </a:lvl3pPr>
            <a:lvl4pPr lvl="3" marR="0" rtl="0" algn="l">
              <a:spcBef>
                <a:spcPts val="0"/>
              </a:spcBef>
              <a:spcAft>
                <a:spcPts val="0"/>
              </a:spcAft>
              <a:buSzPts val="600"/>
              <a:buNone/>
              <a:defRPr b="0" i="0" sz="800" u="none" cap="none" strike="noStrike"/>
            </a:lvl4pPr>
            <a:lvl5pPr lvl="4" marR="0" rtl="0" algn="l">
              <a:spcBef>
                <a:spcPts val="0"/>
              </a:spcBef>
              <a:spcAft>
                <a:spcPts val="0"/>
              </a:spcAft>
              <a:buSzPts val="600"/>
              <a:buNone/>
              <a:defRPr b="0" i="0" sz="800" u="none" cap="none" strike="noStrike"/>
            </a:lvl5pPr>
            <a:lvl6pPr lvl="5" marR="0" rtl="0" algn="l">
              <a:spcBef>
                <a:spcPts val="0"/>
              </a:spcBef>
              <a:spcAft>
                <a:spcPts val="0"/>
              </a:spcAft>
              <a:buSzPts val="600"/>
              <a:buNone/>
              <a:defRPr b="0" i="0" sz="800" u="none" cap="none" strike="noStrike"/>
            </a:lvl6pPr>
            <a:lvl7pPr lvl="6" marR="0" rtl="0" algn="l">
              <a:spcBef>
                <a:spcPts val="0"/>
              </a:spcBef>
              <a:spcAft>
                <a:spcPts val="0"/>
              </a:spcAft>
              <a:buSzPts val="600"/>
              <a:buNone/>
              <a:defRPr b="0" i="0" sz="800" u="none" cap="none" strike="noStrike"/>
            </a:lvl7pPr>
            <a:lvl8pPr lvl="7" marR="0" rtl="0" algn="l">
              <a:spcBef>
                <a:spcPts val="0"/>
              </a:spcBef>
              <a:spcAft>
                <a:spcPts val="0"/>
              </a:spcAft>
              <a:buSzPts val="600"/>
              <a:buNone/>
              <a:defRPr b="0" i="0" sz="800" u="none" cap="none" strike="noStrike"/>
            </a:lvl8pPr>
            <a:lvl9pPr lvl="8" marR="0" rtl="0" algn="l">
              <a:spcBef>
                <a:spcPts val="0"/>
              </a:spcBef>
              <a:spcAft>
                <a:spcPts val="0"/>
              </a:spcAft>
              <a:buSzPts val="600"/>
              <a:buNone/>
              <a:defRPr b="0" i="0" sz="800" u="none" cap="none" strike="noStrike"/>
            </a:lvl9pPr>
          </a:lstStyle>
          <a:p/>
        </p:txBody>
      </p:sp>
      <p:sp>
        <p:nvSpPr>
          <p:cNvPr id="54" name="Google Shape;54;p13"/>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600"/>
              <a:buNone/>
              <a:defRPr b="0" i="0" sz="800" u="none" cap="none" strike="noStrike">
                <a:solidFill>
                  <a:srgbClr val="888888"/>
                </a:solidFill>
              </a:defRPr>
            </a:lvl1pPr>
            <a:lvl2pPr lvl="1" marR="0" rtl="0" algn="l">
              <a:spcBef>
                <a:spcPts val="0"/>
              </a:spcBef>
              <a:spcAft>
                <a:spcPts val="0"/>
              </a:spcAft>
              <a:buSzPts val="600"/>
              <a:buNone/>
              <a:defRPr b="0" i="0" sz="800" u="none" cap="none" strike="noStrike"/>
            </a:lvl2pPr>
            <a:lvl3pPr lvl="2" marR="0" rtl="0" algn="l">
              <a:spcBef>
                <a:spcPts val="0"/>
              </a:spcBef>
              <a:spcAft>
                <a:spcPts val="0"/>
              </a:spcAft>
              <a:buSzPts val="600"/>
              <a:buNone/>
              <a:defRPr b="0" i="0" sz="800" u="none" cap="none" strike="noStrike"/>
            </a:lvl3pPr>
            <a:lvl4pPr lvl="3" marR="0" rtl="0" algn="l">
              <a:spcBef>
                <a:spcPts val="0"/>
              </a:spcBef>
              <a:spcAft>
                <a:spcPts val="0"/>
              </a:spcAft>
              <a:buSzPts val="600"/>
              <a:buNone/>
              <a:defRPr b="0" i="0" sz="800" u="none" cap="none" strike="noStrike"/>
            </a:lvl4pPr>
            <a:lvl5pPr lvl="4" marR="0" rtl="0" algn="l">
              <a:spcBef>
                <a:spcPts val="0"/>
              </a:spcBef>
              <a:spcAft>
                <a:spcPts val="0"/>
              </a:spcAft>
              <a:buSzPts val="600"/>
              <a:buNone/>
              <a:defRPr b="0" i="0" sz="800" u="none" cap="none" strike="noStrike"/>
            </a:lvl5pPr>
            <a:lvl6pPr lvl="5" marR="0" rtl="0" algn="l">
              <a:spcBef>
                <a:spcPts val="0"/>
              </a:spcBef>
              <a:spcAft>
                <a:spcPts val="0"/>
              </a:spcAft>
              <a:buSzPts val="600"/>
              <a:buNone/>
              <a:defRPr b="0" i="0" sz="800" u="none" cap="none" strike="noStrike"/>
            </a:lvl6pPr>
            <a:lvl7pPr lvl="6" marR="0" rtl="0" algn="l">
              <a:spcBef>
                <a:spcPts val="0"/>
              </a:spcBef>
              <a:spcAft>
                <a:spcPts val="0"/>
              </a:spcAft>
              <a:buSzPts val="600"/>
              <a:buNone/>
              <a:defRPr b="0" i="0" sz="800" u="none" cap="none" strike="noStrike"/>
            </a:lvl7pPr>
            <a:lvl8pPr lvl="7" marR="0" rtl="0" algn="l">
              <a:spcBef>
                <a:spcPts val="0"/>
              </a:spcBef>
              <a:spcAft>
                <a:spcPts val="0"/>
              </a:spcAft>
              <a:buSzPts val="600"/>
              <a:buNone/>
              <a:defRPr b="0" i="0" sz="800" u="none" cap="none" strike="noStrike"/>
            </a:lvl8pPr>
            <a:lvl9pPr lvl="8" marR="0" rtl="0" algn="l">
              <a:spcBef>
                <a:spcPts val="0"/>
              </a:spcBef>
              <a:spcAft>
                <a:spcPts val="0"/>
              </a:spcAft>
              <a:buSzPts val="600"/>
              <a:buNone/>
              <a:defRPr b="0" i="0" sz="800" u="none" cap="none" strike="noStrike"/>
            </a:lvl9pPr>
          </a:lstStyle>
          <a:p/>
        </p:txBody>
      </p:sp>
      <p:sp>
        <p:nvSpPr>
          <p:cNvPr id="55" name="Google Shape;55;p13"/>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800" u="none" cap="none" strike="noStrike">
                <a:solidFill>
                  <a:srgbClr val="888888"/>
                </a:solidFill>
              </a:defRPr>
            </a:lvl1pPr>
            <a:lvl2pPr indent="0" lvl="1" marL="0" marR="0" rtl="0" algn="r">
              <a:spcBef>
                <a:spcPts val="0"/>
              </a:spcBef>
              <a:buNone/>
              <a:defRPr b="0" i="0" sz="800" u="none" cap="none" strike="noStrike">
                <a:solidFill>
                  <a:srgbClr val="888888"/>
                </a:solidFill>
              </a:defRPr>
            </a:lvl2pPr>
            <a:lvl3pPr indent="0" lvl="2" marL="0" marR="0" rtl="0" algn="r">
              <a:spcBef>
                <a:spcPts val="0"/>
              </a:spcBef>
              <a:buNone/>
              <a:defRPr b="0" i="0" sz="800" u="none" cap="none" strike="noStrike">
                <a:solidFill>
                  <a:srgbClr val="888888"/>
                </a:solidFill>
              </a:defRPr>
            </a:lvl3pPr>
            <a:lvl4pPr indent="0" lvl="3" marL="0" marR="0" rtl="0" algn="r">
              <a:spcBef>
                <a:spcPts val="0"/>
              </a:spcBef>
              <a:buNone/>
              <a:defRPr b="0" i="0" sz="800" u="none" cap="none" strike="noStrike">
                <a:solidFill>
                  <a:srgbClr val="888888"/>
                </a:solidFill>
              </a:defRPr>
            </a:lvl4pPr>
            <a:lvl5pPr indent="0" lvl="4" marL="0" marR="0" rtl="0" algn="r">
              <a:spcBef>
                <a:spcPts val="0"/>
              </a:spcBef>
              <a:buNone/>
              <a:defRPr b="0" i="0" sz="800" u="none" cap="none" strike="noStrike">
                <a:solidFill>
                  <a:srgbClr val="888888"/>
                </a:solidFill>
              </a:defRPr>
            </a:lvl5pPr>
            <a:lvl6pPr indent="0" lvl="5" marL="0" marR="0" rtl="0" algn="r">
              <a:spcBef>
                <a:spcPts val="0"/>
              </a:spcBef>
              <a:buNone/>
              <a:defRPr b="0" i="0" sz="800" u="none" cap="none" strike="noStrike">
                <a:solidFill>
                  <a:srgbClr val="888888"/>
                </a:solidFill>
              </a:defRPr>
            </a:lvl6pPr>
            <a:lvl7pPr indent="0" lvl="6" marL="0" marR="0" rtl="0" algn="r">
              <a:spcBef>
                <a:spcPts val="0"/>
              </a:spcBef>
              <a:buNone/>
              <a:defRPr b="0" i="0" sz="800" u="none" cap="none" strike="noStrike">
                <a:solidFill>
                  <a:srgbClr val="888888"/>
                </a:solidFill>
              </a:defRPr>
            </a:lvl7pPr>
            <a:lvl8pPr indent="0" lvl="7" marL="0" marR="0" rtl="0" algn="r">
              <a:spcBef>
                <a:spcPts val="0"/>
              </a:spcBef>
              <a:buNone/>
              <a:defRPr b="0" i="0" sz="800" u="none" cap="none" strike="noStrike">
                <a:solidFill>
                  <a:srgbClr val="888888"/>
                </a:solidFill>
              </a:defRPr>
            </a:lvl8pPr>
            <a:lvl9pPr indent="0" lvl="8" marL="0" marR="0" rtl="0" algn="r">
              <a:spcBef>
                <a:spcPts val="0"/>
              </a:spcBef>
              <a:buNone/>
              <a:defRPr b="0" i="0" sz="800" u="none" cap="none" strike="noStrike">
                <a:solidFill>
                  <a:srgbClr val="888888"/>
                </a:solidFill>
              </a:defRPr>
            </a:lvl9pPr>
          </a:lstStyle>
          <a:p>
            <a:pPr indent="0" lvl="0" marL="0" rtl="0" algn="r">
              <a:spcBef>
                <a:spcPts val="0"/>
              </a:spcBef>
              <a:spcAft>
                <a:spcPts val="0"/>
              </a:spcAft>
              <a:buNone/>
            </a:pPr>
            <a:fld id="{00000000-1234-1234-1234-123412341234}" type="slidenum">
              <a:rPr lang="es"/>
              <a:t>‹#›</a:t>
            </a:fld>
            <a:endParaRPr sz="6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4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3.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13.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38.pn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13.png"/><Relationship Id="rId4" Type="http://schemas.openxmlformats.org/officeDocument/2006/relationships/image" Target="../media/image33.png"/><Relationship Id="rId5" Type="http://schemas.openxmlformats.org/officeDocument/2006/relationships/image" Target="../media/image44.png"/><Relationship Id="rId6"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3.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36.png"/><Relationship Id="rId7"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3.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46.png"/><Relationship Id="rId7"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EF0F5"/>
        </a:solidFill>
      </p:bgPr>
    </p:bg>
    <p:spTree>
      <p:nvGrpSpPr>
        <p:cNvPr id="92" name="Shape 92"/>
        <p:cNvGrpSpPr/>
        <p:nvPr/>
      </p:nvGrpSpPr>
      <p:grpSpPr>
        <a:xfrm>
          <a:off x="0" y="0"/>
          <a:ext cx="0" cy="0"/>
          <a:chOff x="0" y="0"/>
          <a:chExt cx="0" cy="0"/>
        </a:xfrm>
      </p:grpSpPr>
      <p:sp>
        <p:nvSpPr>
          <p:cNvPr id="93" name="Google Shape;93;p22"/>
          <p:cNvSpPr txBox="1"/>
          <p:nvPr>
            <p:ph type="title"/>
          </p:nvPr>
        </p:nvSpPr>
        <p:spPr>
          <a:xfrm>
            <a:off x="351396" y="434175"/>
            <a:ext cx="6805200" cy="1185300"/>
          </a:xfrm>
          <a:prstGeom prst="rect">
            <a:avLst/>
          </a:prstGeom>
          <a:noFill/>
          <a:ln>
            <a:noFill/>
          </a:ln>
        </p:spPr>
        <p:txBody>
          <a:bodyPr anchorCtr="0" anchor="t" bIns="0" lIns="0" spcFirstLastPara="1" rIns="0" wrap="square" tIns="5475">
            <a:noAutofit/>
          </a:bodyPr>
          <a:lstStyle/>
          <a:p>
            <a:pPr indent="0" lvl="0" marL="0" rtl="0" algn="l">
              <a:lnSpc>
                <a:spcPct val="105285"/>
              </a:lnSpc>
              <a:spcBef>
                <a:spcPts val="0"/>
              </a:spcBef>
              <a:spcAft>
                <a:spcPts val="0"/>
              </a:spcAft>
              <a:buNone/>
            </a:pPr>
            <a:r>
              <a:rPr lang="es">
                <a:solidFill>
                  <a:srgbClr val="FA5936"/>
                </a:solidFill>
                <a:latin typeface="Bitter"/>
                <a:ea typeface="Bitter"/>
                <a:cs typeface="Bitter"/>
                <a:sym typeface="Bitter"/>
              </a:rPr>
              <a:t>Síntesis de resultados</a:t>
            </a:r>
            <a:endParaRPr>
              <a:solidFill>
                <a:srgbClr val="FA5936"/>
              </a:solidFill>
              <a:latin typeface="Bitter"/>
              <a:ea typeface="Bitter"/>
              <a:cs typeface="Bitter"/>
              <a:sym typeface="Bitter"/>
            </a:endParaRPr>
          </a:p>
          <a:p>
            <a:pPr indent="0" lvl="0" marL="0" rtl="0" algn="l">
              <a:lnSpc>
                <a:spcPct val="105284"/>
              </a:lnSpc>
              <a:spcBef>
                <a:spcPts val="0"/>
              </a:spcBef>
              <a:spcAft>
                <a:spcPts val="0"/>
              </a:spcAft>
              <a:buNone/>
            </a:pPr>
            <a:r>
              <a:rPr lang="es" sz="4400">
                <a:solidFill>
                  <a:srgbClr val="FA5936"/>
                </a:solidFill>
                <a:latin typeface="Bitter"/>
                <a:ea typeface="Bitter"/>
                <a:cs typeface="Bitter"/>
                <a:sym typeface="Bitter"/>
              </a:rPr>
              <a:t>Fase diagnóstico</a:t>
            </a:r>
            <a:endParaRPr sz="4400">
              <a:latin typeface="Bitter"/>
              <a:ea typeface="Bitter"/>
              <a:cs typeface="Bitter"/>
              <a:sym typeface="Bitter"/>
            </a:endParaRPr>
          </a:p>
        </p:txBody>
      </p:sp>
      <p:pic>
        <p:nvPicPr>
          <p:cNvPr id="94" name="Google Shape;94;p22"/>
          <p:cNvPicPr preferRelativeResize="0"/>
          <p:nvPr/>
        </p:nvPicPr>
        <p:blipFill>
          <a:blip r:embed="rId3">
            <a:alphaModFix/>
          </a:blip>
          <a:stretch>
            <a:fillRect/>
          </a:stretch>
        </p:blipFill>
        <p:spPr>
          <a:xfrm>
            <a:off x="8344150" y="171875"/>
            <a:ext cx="623225" cy="932125"/>
          </a:xfrm>
          <a:prstGeom prst="rect">
            <a:avLst/>
          </a:prstGeom>
          <a:noFill/>
          <a:ln>
            <a:noFill/>
          </a:ln>
        </p:spPr>
      </p:pic>
      <p:pic>
        <p:nvPicPr>
          <p:cNvPr id="95" name="Google Shape;95;p22"/>
          <p:cNvPicPr preferRelativeResize="0"/>
          <p:nvPr/>
        </p:nvPicPr>
        <p:blipFill>
          <a:blip r:embed="rId4">
            <a:alphaModFix/>
          </a:blip>
          <a:stretch>
            <a:fillRect/>
          </a:stretch>
        </p:blipFill>
        <p:spPr>
          <a:xfrm>
            <a:off x="152400" y="1771875"/>
            <a:ext cx="7230294" cy="3219225"/>
          </a:xfrm>
          <a:prstGeom prst="rect">
            <a:avLst/>
          </a:prstGeom>
          <a:noFill/>
          <a:ln>
            <a:noFill/>
          </a:ln>
        </p:spPr>
      </p:pic>
      <p:sp>
        <p:nvSpPr>
          <p:cNvPr id="96" name="Google Shape;96;p22"/>
          <p:cNvSpPr txBox="1"/>
          <p:nvPr>
            <p:ph type="title"/>
          </p:nvPr>
        </p:nvSpPr>
        <p:spPr>
          <a:xfrm>
            <a:off x="7306872" y="4661400"/>
            <a:ext cx="1660500" cy="367800"/>
          </a:xfrm>
          <a:prstGeom prst="rect">
            <a:avLst/>
          </a:prstGeom>
          <a:noFill/>
          <a:ln>
            <a:noFill/>
          </a:ln>
        </p:spPr>
        <p:txBody>
          <a:bodyPr anchorCtr="0" anchor="t" bIns="0" lIns="0" spcFirstLastPara="1" rIns="0" wrap="square" tIns="5475">
            <a:noAutofit/>
          </a:bodyPr>
          <a:lstStyle/>
          <a:p>
            <a:pPr indent="0" lvl="0" marL="0" rtl="0" algn="r">
              <a:lnSpc>
                <a:spcPct val="105285"/>
              </a:lnSpc>
              <a:spcBef>
                <a:spcPts val="0"/>
              </a:spcBef>
              <a:spcAft>
                <a:spcPts val="0"/>
              </a:spcAft>
              <a:buNone/>
            </a:pPr>
            <a:r>
              <a:rPr lang="es" sz="1500">
                <a:solidFill>
                  <a:srgbClr val="21217F"/>
                </a:solidFill>
                <a:latin typeface="Bitter"/>
                <a:ea typeface="Bitter"/>
                <a:cs typeface="Bitter"/>
                <a:sym typeface="Bitter"/>
              </a:rPr>
              <a:t>Mayo 2020</a:t>
            </a:r>
            <a:endParaRPr sz="3300">
              <a:solidFill>
                <a:srgbClr val="21217F"/>
              </a:solidFill>
              <a:latin typeface="Bitter"/>
              <a:ea typeface="Bitter"/>
              <a:cs typeface="Bitter"/>
              <a:sym typeface="Bit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31"/>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32" name="Google Shape;232;p31"/>
          <p:cNvSpPr/>
          <p:nvPr/>
        </p:nvSpPr>
        <p:spPr>
          <a:xfrm>
            <a:off x="4243388" y="0"/>
            <a:ext cx="4902479" cy="5145465"/>
          </a:xfrm>
          <a:custGeom>
            <a:rect b="b" l="l" r="r" t="t"/>
            <a:pathLst>
              <a:path extrusionOk="0" h="11308715" w="10774680">
                <a:moveTo>
                  <a:pt x="0" y="11308556"/>
                </a:moveTo>
                <a:lnTo>
                  <a:pt x="10774541" y="11308556"/>
                </a:lnTo>
                <a:lnTo>
                  <a:pt x="10774541" y="0"/>
                </a:lnTo>
                <a:lnTo>
                  <a:pt x="0" y="0"/>
                </a:lnTo>
                <a:lnTo>
                  <a:pt x="0" y="11308556"/>
                </a:lnTo>
                <a:close/>
              </a:path>
            </a:pathLst>
          </a:custGeom>
          <a:solidFill>
            <a:srgbClr val="2E86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33" name="Google Shape;233;p31"/>
          <p:cNvSpPr txBox="1"/>
          <p:nvPr/>
        </p:nvSpPr>
        <p:spPr>
          <a:xfrm>
            <a:off x="4812675" y="965700"/>
            <a:ext cx="3493500" cy="3059700"/>
          </a:xfrm>
          <a:prstGeom prst="rect">
            <a:avLst/>
          </a:prstGeom>
          <a:noFill/>
          <a:ln>
            <a:noFill/>
          </a:ln>
        </p:spPr>
        <p:txBody>
          <a:bodyPr anchorCtr="0" anchor="t" bIns="0" lIns="0" spcFirstLastPara="1" rIns="0" wrap="square" tIns="55450">
            <a:noAutofit/>
          </a:bodyPr>
          <a:lstStyle/>
          <a:p>
            <a:pPr indent="0" lvl="0" marL="0" marR="342900" rtl="0" algn="l">
              <a:lnSpc>
                <a:spcPct val="112048"/>
              </a:lnSpc>
              <a:spcBef>
                <a:spcPts val="200"/>
              </a:spcBef>
              <a:spcAft>
                <a:spcPts val="0"/>
              </a:spcAft>
              <a:buNone/>
            </a:pPr>
            <a:r>
              <a:rPr lang="es" sz="2100">
                <a:solidFill>
                  <a:srgbClr val="FFFFFF"/>
                </a:solidFill>
                <a:latin typeface="Bitter"/>
                <a:ea typeface="Bitter"/>
                <a:cs typeface="Bitter"/>
                <a:sym typeface="Bitter"/>
              </a:rPr>
              <a:t>A partir del enfoque presentado anteriormente, los hallazgos de la Fase de Diagnóstico se presentarán estructurados en los 4 niveles mencionados.</a:t>
            </a:r>
            <a:endParaRPr sz="2100">
              <a:solidFill>
                <a:srgbClr val="FFFFFF"/>
              </a:solidFill>
              <a:latin typeface="Bitter"/>
              <a:ea typeface="Bitter"/>
              <a:cs typeface="Bitter"/>
              <a:sym typeface="Bitter"/>
            </a:endParaRPr>
          </a:p>
        </p:txBody>
      </p:sp>
      <p:sp>
        <p:nvSpPr>
          <p:cNvPr id="234" name="Google Shape;234;p31"/>
          <p:cNvSpPr/>
          <p:nvPr/>
        </p:nvSpPr>
        <p:spPr>
          <a:xfrm>
            <a:off x="575072" y="607176"/>
            <a:ext cx="2810951" cy="4014035"/>
          </a:xfrm>
          <a:custGeom>
            <a:rect b="b" l="l" r="r" t="t"/>
            <a:pathLst>
              <a:path extrusionOk="0" h="8822055" w="6177915">
                <a:moveTo>
                  <a:pt x="0" y="8821720"/>
                </a:moveTo>
                <a:lnTo>
                  <a:pt x="6177822" y="8821720"/>
                </a:lnTo>
                <a:lnTo>
                  <a:pt x="6177822" y="0"/>
                </a:lnTo>
                <a:lnTo>
                  <a:pt x="0" y="0"/>
                </a:lnTo>
                <a:lnTo>
                  <a:pt x="0" y="8821720"/>
                </a:lnTo>
                <a:close/>
              </a:path>
            </a:pathLst>
          </a:custGeom>
          <a:solidFill>
            <a:srgbClr val="FA593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pic>
        <p:nvPicPr>
          <p:cNvPr id="235" name="Google Shape;235;p31"/>
          <p:cNvPicPr preferRelativeResize="0"/>
          <p:nvPr/>
        </p:nvPicPr>
        <p:blipFill>
          <a:blip r:embed="rId4">
            <a:alphaModFix/>
          </a:blip>
          <a:stretch>
            <a:fillRect/>
          </a:stretch>
        </p:blipFill>
        <p:spPr>
          <a:xfrm>
            <a:off x="816838" y="870725"/>
            <a:ext cx="2326401" cy="3489950"/>
          </a:xfrm>
          <a:prstGeom prst="rect">
            <a:avLst/>
          </a:prstGeom>
          <a:noFill/>
          <a:ln>
            <a:noFill/>
          </a:ln>
        </p:spPr>
      </p:pic>
      <p:sp>
        <p:nvSpPr>
          <p:cNvPr id="236" name="Google Shape;236;p31"/>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10</a:t>
            </a:r>
            <a:endParaRPr sz="1500">
              <a:solidFill>
                <a:srgbClr val="FFFFFF"/>
              </a:solidFill>
              <a:latin typeface="Bitter"/>
              <a:ea typeface="Bitter"/>
              <a:cs typeface="Bitter"/>
              <a:sym typeface="Bitter"/>
            </a:endParaRPr>
          </a:p>
        </p:txBody>
      </p:sp>
      <p:sp>
        <p:nvSpPr>
          <p:cNvPr id="237" name="Google Shape;237;p31"/>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FFFFFF"/>
                </a:solidFill>
                <a:latin typeface="Montserrat Light"/>
                <a:ea typeface="Montserrat Light"/>
                <a:cs typeface="Montserrat Light"/>
                <a:sym typeface="Montserrat Light"/>
              </a:rPr>
              <a:t>Síntesis de resultados  Fase Diagnóstico</a:t>
            </a:r>
            <a:endParaRPr sz="700">
              <a:solidFill>
                <a:srgbClr val="FFFFFF"/>
              </a:solidFill>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1" name="Shape 241"/>
        <p:cNvGrpSpPr/>
        <p:nvPr/>
      </p:nvGrpSpPr>
      <p:grpSpPr>
        <a:xfrm>
          <a:off x="0" y="0"/>
          <a:ext cx="0" cy="0"/>
          <a:chOff x="0" y="0"/>
          <a:chExt cx="0" cy="0"/>
        </a:xfrm>
      </p:grpSpPr>
      <p:sp>
        <p:nvSpPr>
          <p:cNvPr id="242" name="Google Shape;242;p32"/>
          <p:cNvSpPr txBox="1"/>
          <p:nvPr/>
        </p:nvSpPr>
        <p:spPr>
          <a:xfrm>
            <a:off x="4309317" y="265500"/>
            <a:ext cx="4554671" cy="4547998"/>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9C1FF2"/>
                </a:solidFill>
                <a:latin typeface="Arial"/>
                <a:ea typeface="Arial"/>
                <a:cs typeface="Arial"/>
                <a:sym typeface="Arial"/>
              </a:rPr>
              <a:t>Capítulo 1</a:t>
            </a:r>
            <a:endParaRPr sz="9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800">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S</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300">
              <a:latin typeface="Arial"/>
              <a:ea typeface="Arial"/>
              <a:cs typeface="Arial"/>
              <a:sym typeface="Arial"/>
            </a:endParaRPr>
          </a:p>
          <a:p>
            <a:pPr indent="0" lvl="0" marL="4470400" marR="127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latin typeface="Arial"/>
              <a:ea typeface="Arial"/>
              <a:cs typeface="Arial"/>
              <a:sym typeface="Arial"/>
            </a:endParaRPr>
          </a:p>
          <a:p>
            <a:pPr indent="0" lvl="0" marL="4470400" marR="127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latin typeface="Arial"/>
              <a:ea typeface="Arial"/>
              <a:cs typeface="Arial"/>
              <a:sym typeface="Arial"/>
            </a:endParaRPr>
          </a:p>
          <a:p>
            <a:pPr indent="0" lvl="0" marL="4470400" marR="0" rtl="0" algn="l">
              <a:lnSpc>
                <a:spcPct val="104761"/>
              </a:lnSpc>
              <a:spcBef>
                <a:spcPts val="200"/>
              </a:spcBef>
              <a:spcAft>
                <a:spcPts val="0"/>
              </a:spcAft>
              <a:buNone/>
            </a:pPr>
            <a:r>
              <a:rPr lang="es" sz="500">
                <a:solidFill>
                  <a:srgbClr val="2E75FF"/>
                </a:solidFill>
                <a:latin typeface="Arial"/>
                <a:ea typeface="Arial"/>
                <a:cs typeface="Arial"/>
                <a:sym typeface="Arial"/>
              </a:rPr>
              <a:t>O</a:t>
            </a:r>
            <a:endParaRPr sz="500">
              <a:latin typeface="Arial"/>
              <a:ea typeface="Arial"/>
              <a:cs typeface="Arial"/>
              <a:sym typeface="Arial"/>
            </a:endParaRPr>
          </a:p>
          <a:p>
            <a:pPr indent="0" lvl="0" marL="4470400" marR="12700" rtl="0" algn="l">
              <a:lnSpc>
                <a:spcPct val="43100"/>
              </a:lnSpc>
              <a:spcBef>
                <a:spcPts val="300"/>
              </a:spcBef>
              <a:spcAft>
                <a:spcPts val="0"/>
              </a:spcAft>
              <a:buNone/>
            </a:pPr>
            <a:r>
              <a:rPr lang="es" sz="500">
                <a:solidFill>
                  <a:srgbClr val="2E75FF"/>
                </a:solidFill>
                <a:latin typeface="Arial"/>
                <a:ea typeface="Arial"/>
                <a:cs typeface="Arial"/>
                <a:sym typeface="Arial"/>
              </a:rPr>
              <a:t>V  I</a:t>
            </a:r>
            <a:endParaRPr sz="500">
              <a:latin typeface="Arial"/>
              <a:ea typeface="Arial"/>
              <a:cs typeface="Arial"/>
              <a:sym typeface="Arial"/>
            </a:endParaRPr>
          </a:p>
          <a:p>
            <a:pPr indent="0" lvl="0" marL="4470400" marR="0" rtl="0" algn="l">
              <a:lnSpc>
                <a:spcPct val="63809"/>
              </a:lnSpc>
              <a:spcBef>
                <a:spcPts val="0"/>
              </a:spcBef>
              <a:spcAft>
                <a:spcPts val="0"/>
              </a:spcAft>
              <a:buNone/>
            </a:pPr>
            <a:r>
              <a:rPr lang="es" sz="500">
                <a:solidFill>
                  <a:srgbClr val="2E75FF"/>
                </a:solidFill>
                <a:latin typeface="Arial"/>
                <a:ea typeface="Arial"/>
                <a:cs typeface="Arial"/>
                <a:sym typeface="Arial"/>
              </a:rPr>
              <a:t>T</a:t>
            </a:r>
            <a:endParaRPr sz="500">
              <a:latin typeface="Arial"/>
              <a:ea typeface="Arial"/>
              <a:cs typeface="Arial"/>
              <a:sym typeface="Arial"/>
            </a:endParaRPr>
          </a:p>
          <a:p>
            <a:pPr indent="0" lvl="0" marL="4470400" marR="127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latin typeface="Arial"/>
              <a:ea typeface="Arial"/>
              <a:cs typeface="Arial"/>
              <a:sym typeface="Arial"/>
            </a:endParaRPr>
          </a:p>
          <a:p>
            <a:pPr indent="0" lvl="0" marL="4470400" marR="127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M</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600">
              <a:latin typeface="Arial"/>
              <a:ea typeface="Arial"/>
              <a:cs typeface="Arial"/>
              <a:sym typeface="Arial"/>
            </a:endParaRPr>
          </a:p>
          <a:p>
            <a:pPr indent="0" lvl="0" marL="4445000" marR="0" rtl="0" algn="l">
              <a:lnSpc>
                <a:spcPct val="100000"/>
              </a:lnSpc>
              <a:spcBef>
                <a:spcPts val="0"/>
              </a:spcBef>
              <a:spcAft>
                <a:spcPts val="0"/>
              </a:spcAft>
              <a:buNone/>
            </a:pPr>
            <a:r>
              <a:rPr lang="es" sz="1500">
                <a:solidFill>
                  <a:srgbClr val="9C1FF2"/>
                </a:solidFill>
                <a:latin typeface="Times New Roman"/>
                <a:ea typeface="Times New Roman"/>
                <a:cs typeface="Times New Roman"/>
                <a:sym typeface="Times New Roman"/>
              </a:rPr>
              <a:t>3</a:t>
            </a:r>
            <a:endParaRPr sz="1500">
              <a:latin typeface="Times New Roman"/>
              <a:ea typeface="Times New Roman"/>
              <a:cs typeface="Times New Roman"/>
              <a:sym typeface="Times New Roman"/>
            </a:endParaRPr>
          </a:p>
        </p:txBody>
      </p:sp>
      <p:sp>
        <p:nvSpPr>
          <p:cNvPr id="243" name="Google Shape;243;p32"/>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44" name="Google Shape;244;p32"/>
          <p:cNvSpPr/>
          <p:nvPr/>
        </p:nvSpPr>
        <p:spPr>
          <a:xfrm>
            <a:off x="0" y="0"/>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9C1FF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45" name="Google Shape;245;p32"/>
          <p:cNvSpPr/>
          <p:nvPr/>
        </p:nvSpPr>
        <p:spPr>
          <a:xfrm>
            <a:off x="781736" y="979309"/>
            <a:ext cx="3556052" cy="375693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246" name="Google Shape;246;p32"/>
          <p:cNvSpPr txBox="1"/>
          <p:nvPr/>
        </p:nvSpPr>
        <p:spPr>
          <a:xfrm>
            <a:off x="4909125" y="1122100"/>
            <a:ext cx="40068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Resultados </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de la investigación</a:t>
            </a:r>
            <a:endParaRPr sz="4500">
              <a:solidFill>
                <a:srgbClr val="FFFFFF"/>
              </a:solidFill>
              <a:latin typeface="Bitter"/>
              <a:ea typeface="Bitter"/>
              <a:cs typeface="Bitter"/>
              <a:sym typeface="Bitter"/>
            </a:endParaRPr>
          </a:p>
        </p:txBody>
      </p:sp>
      <p:sp>
        <p:nvSpPr>
          <p:cNvPr id="247" name="Google Shape;247;p32"/>
          <p:cNvSpPr txBox="1"/>
          <p:nvPr/>
        </p:nvSpPr>
        <p:spPr>
          <a:xfrm>
            <a:off x="4909126" y="918225"/>
            <a:ext cx="2442600" cy="411900"/>
          </a:xfrm>
          <a:prstGeom prst="rect">
            <a:avLst/>
          </a:prstGeom>
          <a:noFill/>
          <a:ln>
            <a:noFill/>
          </a:ln>
        </p:spPr>
        <p:txBody>
          <a:bodyPr anchorCtr="0" anchor="b" bIns="0" lIns="0" spcFirstLastPara="1" rIns="0" wrap="square" tIns="6925">
            <a:noAutofit/>
          </a:bodyPr>
          <a:lstStyle/>
          <a:p>
            <a:pPr indent="0" lvl="0" marL="0" marR="0" rtl="0" algn="l">
              <a:lnSpc>
                <a:spcPct val="100000"/>
              </a:lnSpc>
              <a:spcBef>
                <a:spcPts val="0"/>
              </a:spcBef>
              <a:spcAft>
                <a:spcPts val="0"/>
              </a:spcAft>
              <a:buNone/>
            </a:pPr>
            <a:r>
              <a:rPr lang="es">
                <a:solidFill>
                  <a:srgbClr val="FFFFFF"/>
                </a:solidFill>
                <a:latin typeface="Bitter"/>
                <a:ea typeface="Bitter"/>
                <a:cs typeface="Bitter"/>
                <a:sym typeface="Bitter"/>
              </a:rPr>
              <a:t>Nuevos futuros</a:t>
            </a:r>
            <a:endParaRPr>
              <a:latin typeface="Bitter"/>
              <a:ea typeface="Bitter"/>
              <a:cs typeface="Bitter"/>
              <a:sym typeface="Bitter"/>
            </a:endParaRPr>
          </a:p>
        </p:txBody>
      </p:sp>
      <p:sp>
        <p:nvSpPr>
          <p:cNvPr id="248" name="Google Shape;248;p32"/>
          <p:cNvSpPr txBox="1"/>
          <p:nvPr/>
        </p:nvSpPr>
        <p:spPr>
          <a:xfrm>
            <a:off x="8591828" y="4577325"/>
            <a:ext cx="2799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11</a:t>
            </a:r>
            <a:endParaRPr sz="1500">
              <a:solidFill>
                <a:srgbClr val="FFFFFF"/>
              </a:solidFill>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EF0F5"/>
        </a:solidFill>
      </p:bgPr>
    </p:bg>
    <p:spTree>
      <p:nvGrpSpPr>
        <p:cNvPr id="252" name="Shape 252"/>
        <p:cNvGrpSpPr/>
        <p:nvPr/>
      </p:nvGrpSpPr>
      <p:grpSpPr>
        <a:xfrm>
          <a:off x="0" y="0"/>
          <a:ext cx="0" cy="0"/>
          <a:chOff x="0" y="0"/>
          <a:chExt cx="0" cy="0"/>
        </a:xfrm>
      </p:grpSpPr>
      <p:sp>
        <p:nvSpPr>
          <p:cNvPr id="253" name="Google Shape;253;p33"/>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254" name="Google Shape;254;p33"/>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9C1FF2"/>
                </a:solidFill>
                <a:latin typeface="Bitter"/>
                <a:ea typeface="Bitter"/>
                <a:cs typeface="Bitter"/>
                <a:sym typeface="Bitter"/>
              </a:rPr>
              <a:t>Resultados </a:t>
            </a:r>
            <a:r>
              <a:rPr b="1" i="1" lang="es" sz="1200">
                <a:solidFill>
                  <a:srgbClr val="9C1FF2"/>
                </a:solidFill>
                <a:latin typeface="Bitter"/>
                <a:ea typeface="Bitter"/>
                <a:cs typeface="Bitter"/>
                <a:sym typeface="Bitter"/>
              </a:rPr>
              <a:t>de la investigación:</a:t>
            </a:r>
            <a:endParaRPr b="1" i="1" sz="1200">
              <a:solidFill>
                <a:srgbClr val="9C1FF2"/>
              </a:solidFill>
              <a:latin typeface="Bitter"/>
              <a:ea typeface="Bitter"/>
              <a:cs typeface="Bitter"/>
              <a:sym typeface="Bitter"/>
            </a:endParaRPr>
          </a:p>
        </p:txBody>
      </p:sp>
      <p:sp>
        <p:nvSpPr>
          <p:cNvPr id="255" name="Google Shape;255;p33"/>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12</a:t>
            </a:r>
            <a:endParaRPr sz="1500">
              <a:solidFill>
                <a:srgbClr val="F20A66"/>
              </a:solidFill>
              <a:latin typeface="Bitter"/>
              <a:ea typeface="Bitter"/>
              <a:cs typeface="Bitter"/>
              <a:sym typeface="Bitter"/>
            </a:endParaRPr>
          </a:p>
        </p:txBody>
      </p:sp>
      <p:sp>
        <p:nvSpPr>
          <p:cNvPr id="256" name="Google Shape;256;p33"/>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3"/>
          <p:cNvSpPr/>
          <p:nvPr/>
        </p:nvSpPr>
        <p:spPr>
          <a:xfrm>
            <a:off x="-634800" y="1047400"/>
            <a:ext cx="3753300" cy="3753300"/>
          </a:xfrm>
          <a:prstGeom prst="ellipse">
            <a:avLst/>
          </a:prstGeom>
          <a:solidFill>
            <a:srgbClr val="055CF2"/>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3"/>
          <p:cNvSpPr/>
          <p:nvPr/>
        </p:nvSpPr>
        <p:spPr>
          <a:xfrm>
            <a:off x="-214923" y="1467277"/>
            <a:ext cx="2913600" cy="2913600"/>
          </a:xfrm>
          <a:prstGeom prst="ellipse">
            <a:avLst/>
          </a:prstGeom>
          <a:solidFill>
            <a:srgbClr val="DEF0F5"/>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p:nvPr/>
        </p:nvSpPr>
        <p:spPr>
          <a:xfrm>
            <a:off x="243187" y="1925415"/>
            <a:ext cx="1997400" cy="1997400"/>
          </a:xfrm>
          <a:prstGeom prst="ellipse">
            <a:avLst/>
          </a:prstGeom>
          <a:solidFill>
            <a:srgbClr val="DEF0F5"/>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p:nvPr/>
        </p:nvSpPr>
        <p:spPr>
          <a:xfrm>
            <a:off x="765670" y="2447870"/>
            <a:ext cx="952500" cy="952500"/>
          </a:xfrm>
          <a:prstGeom prst="ellipse">
            <a:avLst/>
          </a:prstGeom>
          <a:solidFill>
            <a:srgbClr val="DEF0F5"/>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nvSpPr>
        <p:spPr>
          <a:xfrm>
            <a:off x="4071425" y="2203478"/>
            <a:ext cx="3231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sz="1200">
                <a:solidFill>
                  <a:srgbClr val="888888"/>
                </a:solidFill>
                <a:latin typeface="Bitter"/>
                <a:ea typeface="Bitter"/>
                <a:cs typeface="Bitter"/>
                <a:sym typeface="Bitter"/>
              </a:rPr>
              <a:t>Referido al </a:t>
            </a:r>
            <a:r>
              <a:rPr b="1" lang="es" sz="1200">
                <a:solidFill>
                  <a:srgbClr val="888888"/>
                </a:solidFill>
                <a:latin typeface="Bitter"/>
                <a:ea typeface="Bitter"/>
                <a:cs typeface="Bitter"/>
                <a:sym typeface="Bitter"/>
              </a:rPr>
              <a:t>contexto en el que se enmarca el</a:t>
            </a:r>
            <a:endParaRPr b="1" sz="1200">
              <a:solidFill>
                <a:srgbClr val="888888"/>
              </a:solidFill>
              <a:latin typeface="Bitter"/>
              <a:ea typeface="Bitter"/>
              <a:cs typeface="Bitter"/>
              <a:sym typeface="Bitter"/>
            </a:endParaRPr>
          </a:p>
          <a:p>
            <a:pPr indent="0" lvl="0" marL="0" marR="0" rtl="0" algn="l">
              <a:lnSpc>
                <a:spcPct val="115000"/>
              </a:lnSpc>
              <a:spcBef>
                <a:spcPts val="100"/>
              </a:spcBef>
              <a:spcAft>
                <a:spcPts val="0"/>
              </a:spcAft>
              <a:buNone/>
            </a:pPr>
            <a:r>
              <a:rPr b="1" lang="es" sz="1200">
                <a:solidFill>
                  <a:srgbClr val="888888"/>
                </a:solidFill>
                <a:latin typeface="Bitter"/>
                <a:ea typeface="Bitter"/>
                <a:cs typeface="Bitter"/>
                <a:sym typeface="Bitter"/>
              </a:rPr>
              <a:t>sistema de protección de infancia y los derechos de niños, niñas y adolescentes.</a:t>
            </a:r>
            <a:endParaRPr b="1" sz="1200">
              <a:solidFill>
                <a:srgbClr val="888888"/>
              </a:solidFill>
              <a:latin typeface="Bitter"/>
              <a:ea typeface="Bitter"/>
              <a:cs typeface="Bitter"/>
              <a:sym typeface="Bitter"/>
            </a:endParaRPr>
          </a:p>
        </p:txBody>
      </p:sp>
      <p:cxnSp>
        <p:nvCxnSpPr>
          <p:cNvPr id="262" name="Google Shape;262;p33"/>
          <p:cNvCxnSpPr/>
          <p:nvPr/>
        </p:nvCxnSpPr>
        <p:spPr>
          <a:xfrm flipH="1" rot="10800000">
            <a:off x="2782211" y="1939800"/>
            <a:ext cx="1053300" cy="5400"/>
          </a:xfrm>
          <a:prstGeom prst="straightConnector1">
            <a:avLst/>
          </a:prstGeom>
          <a:noFill/>
          <a:ln cap="flat" cmpd="sng" w="19050">
            <a:solidFill>
              <a:srgbClr val="055CF2"/>
            </a:solidFill>
            <a:prstDash val="solid"/>
            <a:round/>
            <a:headEnd len="med" w="med" type="none"/>
            <a:tailEnd len="med" w="med" type="oval"/>
          </a:ln>
        </p:spPr>
      </p:cxnSp>
      <p:sp>
        <p:nvSpPr>
          <p:cNvPr id="263" name="Google Shape;263;p33"/>
          <p:cNvSpPr txBox="1"/>
          <p:nvPr/>
        </p:nvSpPr>
        <p:spPr>
          <a:xfrm>
            <a:off x="4071425" y="1963366"/>
            <a:ext cx="2712600" cy="1908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500">
                <a:solidFill>
                  <a:srgbClr val="055CF2"/>
                </a:solidFill>
                <a:latin typeface="Bitter"/>
                <a:ea typeface="Bitter"/>
                <a:cs typeface="Bitter"/>
                <a:sym typeface="Bitter"/>
              </a:rPr>
              <a:t>Contexto político-social </a:t>
            </a:r>
            <a:endParaRPr b="1" sz="1500">
              <a:solidFill>
                <a:srgbClr val="055CF2"/>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500">
              <a:solidFill>
                <a:srgbClr val="2E86FF"/>
              </a:solidFill>
              <a:latin typeface="Bitter"/>
              <a:ea typeface="Bitter"/>
              <a:cs typeface="Bitter"/>
              <a:sym typeface="Bit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267" name="Shape 267"/>
        <p:cNvGrpSpPr/>
        <p:nvPr/>
      </p:nvGrpSpPr>
      <p:grpSpPr>
        <a:xfrm>
          <a:off x="0" y="0"/>
          <a:ext cx="0" cy="0"/>
          <a:chOff x="0" y="0"/>
          <a:chExt cx="0" cy="0"/>
        </a:xfrm>
      </p:grpSpPr>
      <p:sp>
        <p:nvSpPr>
          <p:cNvPr id="268" name="Google Shape;268;p34"/>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 sz="1200">
                <a:solidFill>
                  <a:srgbClr val="2E86FF"/>
                </a:solidFill>
                <a:latin typeface="Bitter"/>
                <a:ea typeface="Bitter"/>
                <a:cs typeface="Bitter"/>
                <a:sym typeface="Bitter"/>
              </a:rPr>
              <a:t>Hallazgos</a:t>
            </a:r>
            <a:endParaRPr i="1" sz="1200">
              <a:solidFill>
                <a:srgbClr val="2E86FF"/>
              </a:solidFill>
              <a:latin typeface="Bitter"/>
              <a:ea typeface="Bitter"/>
              <a:cs typeface="Bitter"/>
              <a:sym typeface="Bitter"/>
            </a:endParaRPr>
          </a:p>
          <a:p>
            <a:pPr indent="0" lvl="0" marL="0" rtl="0" algn="l">
              <a:spcBef>
                <a:spcPts val="0"/>
              </a:spcBef>
              <a:spcAft>
                <a:spcPts val="0"/>
              </a:spcAft>
              <a:buClr>
                <a:schemeClr val="dk1"/>
              </a:buClr>
              <a:buSzPts val="1100"/>
              <a:buFont typeface="Arial"/>
              <a:buNone/>
            </a:pPr>
            <a:r>
              <a:rPr b="1" i="1" lang="es" sz="1200">
                <a:solidFill>
                  <a:srgbClr val="2E86FF"/>
                </a:solidFill>
                <a:latin typeface="Bitter"/>
                <a:ea typeface="Bitter"/>
                <a:cs typeface="Bitter"/>
                <a:sym typeface="Bitter"/>
              </a:rPr>
              <a:t>Contexto político-social</a:t>
            </a:r>
            <a:endParaRPr b="1" i="1" sz="1200">
              <a:solidFill>
                <a:srgbClr val="2E86FF"/>
              </a:solidFill>
              <a:latin typeface="Bitter"/>
              <a:ea typeface="Bitter"/>
              <a:cs typeface="Bitter"/>
              <a:sym typeface="Bitter"/>
            </a:endParaRPr>
          </a:p>
          <a:p>
            <a:pPr indent="0" lvl="0" marL="0" rtl="0" algn="l">
              <a:spcBef>
                <a:spcPts val="0"/>
              </a:spcBef>
              <a:spcAft>
                <a:spcPts val="0"/>
              </a:spcAft>
              <a:buNone/>
            </a:pPr>
            <a:r>
              <a:t/>
            </a:r>
            <a:endParaRPr b="1" i="1" sz="1200">
              <a:solidFill>
                <a:srgbClr val="2E86FF"/>
              </a:solidFill>
              <a:latin typeface="Bitter"/>
              <a:ea typeface="Bitter"/>
              <a:cs typeface="Bitter"/>
              <a:sym typeface="Bitter"/>
            </a:endParaRPr>
          </a:p>
        </p:txBody>
      </p:sp>
      <p:sp>
        <p:nvSpPr>
          <p:cNvPr id="269" name="Google Shape;269;p34"/>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13</a:t>
            </a:r>
            <a:endParaRPr sz="1500">
              <a:solidFill>
                <a:srgbClr val="F20A66"/>
              </a:solidFill>
              <a:latin typeface="Bitter"/>
              <a:ea typeface="Bitter"/>
              <a:cs typeface="Bitter"/>
              <a:sym typeface="Bitter"/>
            </a:endParaRPr>
          </a:p>
        </p:txBody>
      </p:sp>
      <p:sp>
        <p:nvSpPr>
          <p:cNvPr id="270" name="Google Shape;270;p34"/>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34"/>
          <p:cNvCxnSpPr/>
          <p:nvPr/>
        </p:nvCxnSpPr>
        <p:spPr>
          <a:xfrm>
            <a:off x="1604775" y="2737875"/>
            <a:ext cx="8023500" cy="0"/>
          </a:xfrm>
          <a:prstGeom prst="straightConnector1">
            <a:avLst/>
          </a:prstGeom>
          <a:noFill/>
          <a:ln cap="flat" cmpd="sng" w="28575">
            <a:solidFill>
              <a:srgbClr val="055CF2"/>
            </a:solidFill>
            <a:prstDash val="solid"/>
            <a:round/>
            <a:headEnd len="med" w="med" type="none"/>
            <a:tailEnd len="med" w="med" type="none"/>
          </a:ln>
        </p:spPr>
      </p:cxnSp>
      <p:sp>
        <p:nvSpPr>
          <p:cNvPr id="272" name="Google Shape;272;p34"/>
          <p:cNvSpPr/>
          <p:nvPr/>
        </p:nvSpPr>
        <p:spPr>
          <a:xfrm>
            <a:off x="2464400" y="2659125"/>
            <a:ext cx="157500" cy="157500"/>
          </a:xfrm>
          <a:prstGeom prst="ellipse">
            <a:avLst/>
          </a:prstGeom>
          <a:solidFill>
            <a:srgbClr val="DEF0F5"/>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4"/>
          <p:cNvSpPr/>
          <p:nvPr/>
        </p:nvSpPr>
        <p:spPr>
          <a:xfrm>
            <a:off x="1561775" y="2659125"/>
            <a:ext cx="157500" cy="157500"/>
          </a:xfrm>
          <a:prstGeom prst="ellipse">
            <a:avLst/>
          </a:prstGeom>
          <a:solidFill>
            <a:srgbClr val="055CF2"/>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4"/>
          <p:cNvSpPr txBox="1"/>
          <p:nvPr/>
        </p:nvSpPr>
        <p:spPr>
          <a:xfrm>
            <a:off x="2349850" y="1720550"/>
            <a:ext cx="20559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Protección integral</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de los NNA</a:t>
            </a:r>
            <a:endParaRPr>
              <a:solidFill>
                <a:srgbClr val="03286B"/>
              </a:solidFill>
              <a:latin typeface="Bree Serif"/>
              <a:ea typeface="Bree Serif"/>
              <a:cs typeface="Bree Serif"/>
              <a:sym typeface="Bree Serif"/>
            </a:endParaRPr>
          </a:p>
        </p:txBody>
      </p:sp>
      <p:sp>
        <p:nvSpPr>
          <p:cNvPr id="275" name="Google Shape;275;p34"/>
          <p:cNvSpPr/>
          <p:nvPr/>
        </p:nvSpPr>
        <p:spPr>
          <a:xfrm>
            <a:off x="5386925" y="2659125"/>
            <a:ext cx="157500" cy="157500"/>
          </a:xfrm>
          <a:prstGeom prst="ellipse">
            <a:avLst/>
          </a:prstGeom>
          <a:solidFill>
            <a:srgbClr val="DEF0F5"/>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4"/>
          <p:cNvSpPr txBox="1"/>
          <p:nvPr/>
        </p:nvSpPr>
        <p:spPr>
          <a:xfrm>
            <a:off x="5315550" y="2920459"/>
            <a:ext cx="2729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Estigmatización social de las residencias e invisibilización de los NNA</a:t>
            </a:r>
            <a:endParaRPr>
              <a:solidFill>
                <a:srgbClr val="03286B"/>
              </a:solidFill>
              <a:latin typeface="Bree Serif"/>
              <a:ea typeface="Bree Serif"/>
              <a:cs typeface="Bree Serif"/>
              <a:sym typeface="Bree Serif"/>
            </a:endParaRPr>
          </a:p>
        </p:txBody>
      </p:sp>
      <p:grpSp>
        <p:nvGrpSpPr>
          <p:cNvPr id="277" name="Google Shape;277;p34"/>
          <p:cNvGrpSpPr/>
          <p:nvPr/>
        </p:nvGrpSpPr>
        <p:grpSpPr>
          <a:xfrm>
            <a:off x="1784025" y="2922071"/>
            <a:ext cx="2578800" cy="1014504"/>
            <a:chOff x="1784025" y="2871925"/>
            <a:chExt cx="2578800" cy="1014504"/>
          </a:xfrm>
        </p:grpSpPr>
        <p:sp>
          <p:nvSpPr>
            <p:cNvPr id="278" name="Google Shape;278;p34"/>
            <p:cNvSpPr/>
            <p:nvPr/>
          </p:nvSpPr>
          <p:spPr>
            <a:xfrm>
              <a:off x="1784025" y="3008029"/>
              <a:ext cx="2578800" cy="8784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34"/>
          <p:cNvSpPr txBox="1"/>
          <p:nvPr/>
        </p:nvSpPr>
        <p:spPr>
          <a:xfrm>
            <a:off x="1941625" y="3153446"/>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Clr>
                <a:schemeClr val="dk1"/>
              </a:buClr>
              <a:buSzPts val="1100"/>
              <a:buFont typeface="Arial"/>
              <a:buNone/>
            </a:pPr>
            <a:r>
              <a:rPr b="1" lang="es" sz="800">
                <a:solidFill>
                  <a:srgbClr val="888888"/>
                </a:solidFill>
                <a:latin typeface="Montserrat"/>
                <a:ea typeface="Montserrat"/>
                <a:cs typeface="Montserrat"/>
                <a:sym typeface="Montserrat"/>
              </a:rPr>
              <a:t>“Es necesaria una política pública de protección integral. Es imposible que un hogar haga todo.”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Clr>
                <a:schemeClr val="dk1"/>
              </a:buClr>
              <a:buSzPts val="1100"/>
              <a:buFont typeface="Arial"/>
              <a:buNone/>
            </a:pPr>
            <a:r>
              <a:rPr lang="es" sz="600">
                <a:solidFill>
                  <a:srgbClr val="888888"/>
                </a:solidFill>
                <a:latin typeface="Montserrat"/>
                <a:ea typeface="Montserrat"/>
                <a:cs typeface="Montserrat"/>
                <a:sym typeface="Montserrat"/>
              </a:rPr>
              <a:t>(Juana y José, institución de capacitación, más de 20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281" name="Google Shape;281;p34"/>
          <p:cNvGrpSpPr/>
          <p:nvPr/>
        </p:nvGrpSpPr>
        <p:grpSpPr>
          <a:xfrm rot="10800000">
            <a:off x="4900200" y="1458150"/>
            <a:ext cx="3008700" cy="1017191"/>
            <a:chOff x="1840850" y="2871925"/>
            <a:chExt cx="3008700" cy="1017191"/>
          </a:xfrm>
        </p:grpSpPr>
        <p:sp>
          <p:nvSpPr>
            <p:cNvPr id="282" name="Google Shape;282;p34"/>
            <p:cNvSpPr/>
            <p:nvPr/>
          </p:nvSpPr>
          <p:spPr>
            <a:xfrm>
              <a:off x="1840850" y="3008016"/>
              <a:ext cx="3008700" cy="8811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4"/>
            <p:cNvSpPr/>
            <p:nvPr/>
          </p:nvSpPr>
          <p:spPr>
            <a:xfrm>
              <a:off x="413722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34"/>
          <p:cNvSpPr txBox="1"/>
          <p:nvPr/>
        </p:nvSpPr>
        <p:spPr>
          <a:xfrm>
            <a:off x="5093584" y="1606241"/>
            <a:ext cx="2643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“Las residencia es una especie de mito urbano. </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El resto de la población tiene una visión catastrófica. Yo soy la quitadora oficial de niños.”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(Paola, directora de residencia, 5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288" name="Shape 288"/>
        <p:cNvGrpSpPr/>
        <p:nvPr/>
      </p:nvGrpSpPr>
      <p:grpSpPr>
        <a:xfrm>
          <a:off x="0" y="0"/>
          <a:ext cx="0" cy="0"/>
          <a:chOff x="0" y="0"/>
          <a:chExt cx="0" cy="0"/>
        </a:xfrm>
      </p:grpSpPr>
      <p:sp>
        <p:nvSpPr>
          <p:cNvPr id="289" name="Google Shape;289;p35"/>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2E86FF"/>
                </a:solidFill>
                <a:latin typeface="Bitter"/>
                <a:ea typeface="Bitter"/>
                <a:cs typeface="Bitter"/>
                <a:sym typeface="Bitter"/>
              </a:rPr>
              <a:t>Hallazgos</a:t>
            </a:r>
            <a:endParaRPr i="1" sz="1200">
              <a:solidFill>
                <a:srgbClr val="2E86FF"/>
              </a:solidFill>
              <a:latin typeface="Bitter"/>
              <a:ea typeface="Bitter"/>
              <a:cs typeface="Bitter"/>
              <a:sym typeface="Bitter"/>
            </a:endParaRPr>
          </a:p>
          <a:p>
            <a:pPr indent="0" lvl="0" marL="0" rtl="0" algn="l">
              <a:spcBef>
                <a:spcPts val="0"/>
              </a:spcBef>
              <a:spcAft>
                <a:spcPts val="0"/>
              </a:spcAft>
              <a:buNone/>
            </a:pPr>
            <a:r>
              <a:rPr b="1" i="1" lang="es" sz="1200">
                <a:solidFill>
                  <a:srgbClr val="2E86FF"/>
                </a:solidFill>
                <a:latin typeface="Bitter"/>
                <a:ea typeface="Bitter"/>
                <a:cs typeface="Bitter"/>
                <a:sym typeface="Bitter"/>
              </a:rPr>
              <a:t>Contexto político-social</a:t>
            </a:r>
            <a:endParaRPr b="1" i="1" sz="1200">
              <a:solidFill>
                <a:srgbClr val="2E86FF"/>
              </a:solidFill>
              <a:latin typeface="Bitter"/>
              <a:ea typeface="Bitter"/>
              <a:cs typeface="Bitter"/>
              <a:sym typeface="Bitter"/>
            </a:endParaRPr>
          </a:p>
          <a:p>
            <a:pPr indent="0" lvl="0" marL="0" rtl="0" algn="l">
              <a:spcBef>
                <a:spcPts val="0"/>
              </a:spcBef>
              <a:spcAft>
                <a:spcPts val="0"/>
              </a:spcAft>
              <a:buNone/>
            </a:pPr>
            <a:r>
              <a:t/>
            </a:r>
            <a:endParaRPr b="1" i="1" sz="1200">
              <a:solidFill>
                <a:srgbClr val="2E86FF"/>
              </a:solidFill>
              <a:latin typeface="Bitter"/>
              <a:ea typeface="Bitter"/>
              <a:cs typeface="Bitter"/>
              <a:sym typeface="Bitter"/>
            </a:endParaRPr>
          </a:p>
        </p:txBody>
      </p:sp>
      <p:sp>
        <p:nvSpPr>
          <p:cNvPr id="290" name="Google Shape;290;p35"/>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14</a:t>
            </a:r>
            <a:endParaRPr sz="1500">
              <a:solidFill>
                <a:srgbClr val="F20A66"/>
              </a:solidFill>
              <a:latin typeface="Bitter"/>
              <a:ea typeface="Bitter"/>
              <a:cs typeface="Bitter"/>
              <a:sym typeface="Bitter"/>
            </a:endParaRPr>
          </a:p>
        </p:txBody>
      </p:sp>
      <p:sp>
        <p:nvSpPr>
          <p:cNvPr id="291" name="Google Shape;291;p35"/>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2" name="Google Shape;292;p35"/>
          <p:cNvCxnSpPr/>
          <p:nvPr/>
        </p:nvCxnSpPr>
        <p:spPr>
          <a:xfrm>
            <a:off x="-50025" y="2737875"/>
            <a:ext cx="7600800" cy="0"/>
          </a:xfrm>
          <a:prstGeom prst="straightConnector1">
            <a:avLst/>
          </a:prstGeom>
          <a:noFill/>
          <a:ln cap="flat" cmpd="sng" w="28575">
            <a:solidFill>
              <a:srgbClr val="055CF2"/>
            </a:solidFill>
            <a:prstDash val="solid"/>
            <a:round/>
            <a:headEnd len="med" w="med" type="none"/>
            <a:tailEnd len="med" w="med" type="none"/>
          </a:ln>
        </p:spPr>
      </p:cxnSp>
      <p:sp>
        <p:nvSpPr>
          <p:cNvPr id="293" name="Google Shape;293;p35"/>
          <p:cNvSpPr/>
          <p:nvPr/>
        </p:nvSpPr>
        <p:spPr>
          <a:xfrm>
            <a:off x="1406775" y="2659125"/>
            <a:ext cx="157500" cy="157500"/>
          </a:xfrm>
          <a:prstGeom prst="ellipse">
            <a:avLst/>
          </a:prstGeom>
          <a:solidFill>
            <a:srgbClr val="DEF0F5"/>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5"/>
          <p:cNvSpPr txBox="1"/>
          <p:nvPr/>
        </p:nvSpPr>
        <p:spPr>
          <a:xfrm>
            <a:off x="1320925" y="1536188"/>
            <a:ext cx="31749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 pocos recursos en el sistema influyen en tener bajos sueldos y escasos beneficios</a:t>
            </a:r>
            <a:endParaRPr>
              <a:solidFill>
                <a:srgbClr val="03286B"/>
              </a:solidFill>
              <a:latin typeface="Bree Serif"/>
              <a:ea typeface="Bree Serif"/>
              <a:cs typeface="Bree Serif"/>
              <a:sym typeface="Bree Serif"/>
            </a:endParaRPr>
          </a:p>
        </p:txBody>
      </p:sp>
      <p:sp>
        <p:nvSpPr>
          <p:cNvPr id="295" name="Google Shape;295;p35"/>
          <p:cNvSpPr/>
          <p:nvPr/>
        </p:nvSpPr>
        <p:spPr>
          <a:xfrm>
            <a:off x="5191250" y="2659125"/>
            <a:ext cx="157500" cy="157500"/>
          </a:xfrm>
          <a:prstGeom prst="ellipse">
            <a:avLst/>
          </a:prstGeom>
          <a:solidFill>
            <a:srgbClr val="DEF0F5"/>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5"/>
          <p:cNvSpPr txBox="1"/>
          <p:nvPr/>
        </p:nvSpPr>
        <p:spPr>
          <a:xfrm>
            <a:off x="5115050" y="2865750"/>
            <a:ext cx="36990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4</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Sistema de cuidado alternativo no cuenta con la diversidad de oferta adecuada para responder a las necesidades y características de los NNA</a:t>
            </a:r>
            <a:endParaRPr>
              <a:solidFill>
                <a:srgbClr val="03286B"/>
              </a:solidFill>
              <a:latin typeface="Bree Serif"/>
              <a:ea typeface="Bree Serif"/>
              <a:cs typeface="Bree Serif"/>
              <a:sym typeface="Bree Serif"/>
            </a:endParaRPr>
          </a:p>
        </p:txBody>
      </p:sp>
      <p:grpSp>
        <p:nvGrpSpPr>
          <p:cNvPr id="297" name="Google Shape;297;p35"/>
          <p:cNvGrpSpPr/>
          <p:nvPr/>
        </p:nvGrpSpPr>
        <p:grpSpPr>
          <a:xfrm>
            <a:off x="688900" y="2948125"/>
            <a:ext cx="2913312" cy="1339700"/>
            <a:chOff x="1796189" y="2871925"/>
            <a:chExt cx="2642700" cy="1339700"/>
          </a:xfrm>
        </p:grpSpPr>
        <p:sp>
          <p:nvSpPr>
            <p:cNvPr id="298" name="Google Shape;298;p35"/>
            <p:cNvSpPr/>
            <p:nvPr/>
          </p:nvSpPr>
          <p:spPr>
            <a:xfrm>
              <a:off x="1796189" y="3008025"/>
              <a:ext cx="2642700" cy="12036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35"/>
          <p:cNvSpPr txBox="1"/>
          <p:nvPr/>
        </p:nvSpPr>
        <p:spPr>
          <a:xfrm>
            <a:off x="833880" y="3179500"/>
            <a:ext cx="26934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“Si tuviéramos más plata, lo que haría sería ampliar el equipo, mejorar selección del equipo, equipo profesional permanente en las casas, formar a las ETD, una escuela permanente, subir los sueldos.”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(Marcela, directora de residencia, más de 16 años </a:t>
            </a:r>
            <a:br>
              <a:rPr lang="es" sz="600">
                <a:solidFill>
                  <a:srgbClr val="888888"/>
                </a:solidFill>
                <a:latin typeface="Montserrat"/>
                <a:ea typeface="Montserrat"/>
                <a:cs typeface="Montserrat"/>
                <a:sym typeface="Montserrat"/>
              </a:rPr>
            </a:br>
            <a:r>
              <a:rPr lang="es" sz="600">
                <a:solidFill>
                  <a:srgbClr val="888888"/>
                </a:solidFill>
                <a:latin typeface="Montserrat"/>
                <a:ea typeface="Montserrat"/>
                <a:cs typeface="Montserrat"/>
                <a:sym typeface="Montserrat"/>
              </a:rPr>
              <a:t>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301" name="Google Shape;301;p35"/>
          <p:cNvGrpSpPr/>
          <p:nvPr/>
        </p:nvGrpSpPr>
        <p:grpSpPr>
          <a:xfrm rot="10800000">
            <a:off x="4785400" y="1199625"/>
            <a:ext cx="3445800" cy="1300130"/>
            <a:chOff x="1322525" y="2919470"/>
            <a:chExt cx="3445800" cy="1300130"/>
          </a:xfrm>
        </p:grpSpPr>
        <p:sp>
          <p:nvSpPr>
            <p:cNvPr id="302" name="Google Shape;302;p35"/>
            <p:cNvSpPr/>
            <p:nvPr/>
          </p:nvSpPr>
          <p:spPr>
            <a:xfrm>
              <a:off x="1322525" y="3044200"/>
              <a:ext cx="3445800" cy="11754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5"/>
            <p:cNvSpPr/>
            <p:nvPr/>
          </p:nvSpPr>
          <p:spPr>
            <a:xfrm>
              <a:off x="4137225" y="2919470"/>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35"/>
          <p:cNvSpPr txBox="1"/>
          <p:nvPr/>
        </p:nvSpPr>
        <p:spPr>
          <a:xfrm>
            <a:off x="5000399" y="1315075"/>
            <a:ext cx="31137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“Hay niñas de 11 que requieren un espacio mejor acondicionado, donde se pueda hacer una contención física, medicamentosa, etc. Nosotros no estamos preparados para eso, y no hay oferta programática para esos niños y por eso terminan en estos espacios”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(Daniel, psicólogo, más de 3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305" name="Google Shape;305;p35"/>
          <p:cNvSpPr/>
          <p:nvPr/>
        </p:nvSpPr>
        <p:spPr>
          <a:xfrm>
            <a:off x="7550775" y="2659125"/>
            <a:ext cx="157500" cy="157500"/>
          </a:xfrm>
          <a:prstGeom prst="ellipse">
            <a:avLst/>
          </a:prstGeom>
          <a:solidFill>
            <a:srgbClr val="055CF2"/>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E5FF63"/>
        </a:solidFill>
      </p:bgPr>
    </p:bg>
    <p:spTree>
      <p:nvGrpSpPr>
        <p:cNvPr id="309" name="Shape 309"/>
        <p:cNvGrpSpPr/>
        <p:nvPr/>
      </p:nvGrpSpPr>
      <p:grpSpPr>
        <a:xfrm>
          <a:off x="0" y="0"/>
          <a:ext cx="0" cy="0"/>
          <a:chOff x="0" y="0"/>
          <a:chExt cx="0" cy="0"/>
        </a:xfrm>
      </p:grpSpPr>
      <p:sp>
        <p:nvSpPr>
          <p:cNvPr id="310" name="Google Shape;310;p36"/>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311" name="Google Shape;311;p36"/>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9C1FF2"/>
                </a:solidFill>
                <a:latin typeface="Bitter"/>
                <a:ea typeface="Bitter"/>
                <a:cs typeface="Bitter"/>
                <a:sym typeface="Bitter"/>
              </a:rPr>
              <a:t>Resultados de la investigación:</a:t>
            </a:r>
            <a:endParaRPr b="1" i="1" sz="1200">
              <a:solidFill>
                <a:srgbClr val="9C1FF2"/>
              </a:solidFill>
              <a:latin typeface="Bitter"/>
              <a:ea typeface="Bitter"/>
              <a:cs typeface="Bitter"/>
              <a:sym typeface="Bitter"/>
            </a:endParaRPr>
          </a:p>
        </p:txBody>
      </p:sp>
      <p:sp>
        <p:nvSpPr>
          <p:cNvPr id="312" name="Google Shape;312;p3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15</a:t>
            </a:r>
            <a:endParaRPr sz="1500">
              <a:solidFill>
                <a:srgbClr val="F20A66"/>
              </a:solidFill>
              <a:latin typeface="Bitter"/>
              <a:ea typeface="Bitter"/>
              <a:cs typeface="Bitter"/>
              <a:sym typeface="Bitter"/>
            </a:endParaRPr>
          </a:p>
        </p:txBody>
      </p:sp>
      <p:sp>
        <p:nvSpPr>
          <p:cNvPr id="313" name="Google Shape;313;p36"/>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6"/>
          <p:cNvSpPr/>
          <p:nvPr/>
        </p:nvSpPr>
        <p:spPr>
          <a:xfrm>
            <a:off x="-634800" y="1047400"/>
            <a:ext cx="3753300" cy="3753300"/>
          </a:xfrm>
          <a:prstGeom prst="ellipse">
            <a:avLst/>
          </a:prstGeom>
          <a:solidFill>
            <a:srgbClr val="E5FF6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6"/>
          <p:cNvSpPr/>
          <p:nvPr/>
        </p:nvSpPr>
        <p:spPr>
          <a:xfrm>
            <a:off x="-214923" y="1467277"/>
            <a:ext cx="2913600" cy="2913600"/>
          </a:xfrm>
          <a:prstGeom prst="ellipse">
            <a:avLst/>
          </a:prstGeom>
          <a:solidFill>
            <a:srgbClr val="055CF2"/>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6"/>
          <p:cNvSpPr/>
          <p:nvPr/>
        </p:nvSpPr>
        <p:spPr>
          <a:xfrm>
            <a:off x="243187" y="1925415"/>
            <a:ext cx="1997400" cy="1997400"/>
          </a:xfrm>
          <a:prstGeom prst="ellipse">
            <a:avLst/>
          </a:prstGeom>
          <a:solidFill>
            <a:srgbClr val="E5FF6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
          <p:cNvSpPr/>
          <p:nvPr/>
        </p:nvSpPr>
        <p:spPr>
          <a:xfrm>
            <a:off x="765670" y="2447870"/>
            <a:ext cx="952500" cy="952500"/>
          </a:xfrm>
          <a:prstGeom prst="ellipse">
            <a:avLst/>
          </a:prstGeom>
          <a:solidFill>
            <a:srgbClr val="E5FF6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6"/>
          <p:cNvSpPr txBox="1"/>
          <p:nvPr/>
        </p:nvSpPr>
        <p:spPr>
          <a:xfrm>
            <a:off x="4071425" y="2203478"/>
            <a:ext cx="3231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sz="1200">
                <a:solidFill>
                  <a:srgbClr val="414140"/>
                </a:solidFill>
                <a:latin typeface="Bitter"/>
                <a:ea typeface="Bitter"/>
                <a:cs typeface="Bitter"/>
                <a:sym typeface="Bitter"/>
              </a:rPr>
              <a:t>Referido al </a:t>
            </a:r>
            <a:r>
              <a:rPr b="1" lang="es" sz="1200">
                <a:solidFill>
                  <a:srgbClr val="414140"/>
                </a:solidFill>
                <a:latin typeface="Bitter"/>
                <a:ea typeface="Bitter"/>
                <a:cs typeface="Bitter"/>
                <a:sym typeface="Bitter"/>
              </a:rPr>
              <a:t>contexto en el que operan las</a:t>
            </a:r>
            <a:endParaRPr b="1" sz="1200">
              <a:solidFill>
                <a:srgbClr val="414140"/>
              </a:solidFill>
              <a:latin typeface="Bitter"/>
              <a:ea typeface="Bitter"/>
              <a:cs typeface="Bitter"/>
              <a:sym typeface="Bitter"/>
            </a:endParaRPr>
          </a:p>
          <a:p>
            <a:pPr indent="0" lvl="0" marL="0" marR="0" rtl="0" algn="l">
              <a:lnSpc>
                <a:spcPct val="115000"/>
              </a:lnSpc>
              <a:spcBef>
                <a:spcPts val="100"/>
              </a:spcBef>
              <a:spcAft>
                <a:spcPts val="0"/>
              </a:spcAft>
              <a:buNone/>
            </a:pPr>
            <a:r>
              <a:rPr b="1" lang="es" sz="1200">
                <a:solidFill>
                  <a:srgbClr val="414140"/>
                </a:solidFill>
                <a:latin typeface="Bitter"/>
                <a:ea typeface="Bitter"/>
                <a:cs typeface="Bitter"/>
                <a:sym typeface="Bitter"/>
              </a:rPr>
              <a:t>residencias, la interacción con otros organismos</a:t>
            </a:r>
            <a:r>
              <a:rPr lang="es" sz="1200">
                <a:solidFill>
                  <a:srgbClr val="414140"/>
                </a:solidFill>
                <a:latin typeface="Bitter"/>
                <a:ea typeface="Bitter"/>
                <a:cs typeface="Bitter"/>
                <a:sym typeface="Bitter"/>
              </a:rPr>
              <a:t> del territorio y características generales de las instituciones que tienen residencias a su cargo.</a:t>
            </a:r>
            <a:endParaRPr sz="1200">
              <a:solidFill>
                <a:srgbClr val="414140"/>
              </a:solidFill>
              <a:latin typeface="Bitter"/>
              <a:ea typeface="Bitter"/>
              <a:cs typeface="Bitter"/>
              <a:sym typeface="Bitter"/>
            </a:endParaRPr>
          </a:p>
        </p:txBody>
      </p:sp>
      <p:cxnSp>
        <p:nvCxnSpPr>
          <p:cNvPr id="319" name="Google Shape;319;p36"/>
          <p:cNvCxnSpPr/>
          <p:nvPr/>
        </p:nvCxnSpPr>
        <p:spPr>
          <a:xfrm>
            <a:off x="2316786" y="1945200"/>
            <a:ext cx="1548300" cy="0"/>
          </a:xfrm>
          <a:prstGeom prst="straightConnector1">
            <a:avLst/>
          </a:prstGeom>
          <a:noFill/>
          <a:ln cap="flat" cmpd="sng" w="19050">
            <a:solidFill>
              <a:srgbClr val="055CF2"/>
            </a:solidFill>
            <a:prstDash val="solid"/>
            <a:round/>
            <a:headEnd len="med" w="med" type="none"/>
            <a:tailEnd len="med" w="med" type="oval"/>
          </a:ln>
        </p:spPr>
      </p:cxnSp>
      <p:sp>
        <p:nvSpPr>
          <p:cNvPr id="320" name="Google Shape;320;p36"/>
          <p:cNvSpPr txBox="1"/>
          <p:nvPr/>
        </p:nvSpPr>
        <p:spPr>
          <a:xfrm>
            <a:off x="4071425" y="1963366"/>
            <a:ext cx="2712600" cy="1908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500">
                <a:solidFill>
                  <a:srgbClr val="055CF2"/>
                </a:solidFill>
                <a:latin typeface="Bitter"/>
                <a:ea typeface="Bitter"/>
                <a:cs typeface="Bitter"/>
                <a:sym typeface="Bitter"/>
              </a:rPr>
              <a:t>Contexto de las residencias</a:t>
            </a:r>
            <a:endParaRPr b="1" sz="1500">
              <a:solidFill>
                <a:srgbClr val="055CF2"/>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500">
              <a:solidFill>
                <a:srgbClr val="2E86FF"/>
              </a:solidFill>
              <a:latin typeface="Bitter"/>
              <a:ea typeface="Bitter"/>
              <a:cs typeface="Bitter"/>
              <a:sym typeface="Bit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324" name="Shape 324"/>
        <p:cNvGrpSpPr/>
        <p:nvPr/>
      </p:nvGrpSpPr>
      <p:grpSpPr>
        <a:xfrm>
          <a:off x="0" y="0"/>
          <a:ext cx="0" cy="0"/>
          <a:chOff x="0" y="0"/>
          <a:chExt cx="0" cy="0"/>
        </a:xfrm>
      </p:grpSpPr>
      <p:sp>
        <p:nvSpPr>
          <p:cNvPr id="325" name="Google Shape;325;p3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D0F091"/>
                </a:solidFill>
                <a:latin typeface="Bitter"/>
                <a:ea typeface="Bitter"/>
                <a:cs typeface="Bitter"/>
                <a:sym typeface="Bitter"/>
              </a:rPr>
              <a:t>Hallazgos</a:t>
            </a:r>
            <a:endParaRPr i="1" sz="1200">
              <a:solidFill>
                <a:srgbClr val="D0F091"/>
              </a:solidFill>
              <a:latin typeface="Bitter"/>
              <a:ea typeface="Bitter"/>
              <a:cs typeface="Bitter"/>
              <a:sym typeface="Bitter"/>
            </a:endParaRPr>
          </a:p>
          <a:p>
            <a:pPr indent="0" lvl="0" marL="0" rtl="0" algn="l">
              <a:spcBef>
                <a:spcPts val="0"/>
              </a:spcBef>
              <a:spcAft>
                <a:spcPts val="0"/>
              </a:spcAft>
              <a:buNone/>
            </a:pPr>
            <a:r>
              <a:rPr b="1" i="1" lang="es" sz="1200">
                <a:solidFill>
                  <a:srgbClr val="D0F091"/>
                </a:solidFill>
                <a:latin typeface="Bitter"/>
                <a:ea typeface="Bitter"/>
                <a:cs typeface="Bitter"/>
                <a:sym typeface="Bitter"/>
              </a:rPr>
              <a:t>Contexto de las residencias</a:t>
            </a:r>
            <a:endParaRPr b="1" i="1" sz="1200">
              <a:solidFill>
                <a:srgbClr val="D0F091"/>
              </a:solidFill>
              <a:latin typeface="Bitter"/>
              <a:ea typeface="Bitter"/>
              <a:cs typeface="Bitter"/>
              <a:sym typeface="Bitter"/>
            </a:endParaRPr>
          </a:p>
          <a:p>
            <a:pPr indent="0" lvl="0" marL="0" rtl="0" algn="l">
              <a:spcBef>
                <a:spcPts val="0"/>
              </a:spcBef>
              <a:spcAft>
                <a:spcPts val="0"/>
              </a:spcAft>
              <a:buNone/>
            </a:pPr>
            <a:r>
              <a:t/>
            </a:r>
            <a:endParaRPr b="1" i="1" sz="1200">
              <a:solidFill>
                <a:srgbClr val="D0F091"/>
              </a:solidFill>
              <a:latin typeface="Bitter"/>
              <a:ea typeface="Bitter"/>
              <a:cs typeface="Bitter"/>
              <a:sym typeface="Bitter"/>
            </a:endParaRPr>
          </a:p>
        </p:txBody>
      </p:sp>
      <p:sp>
        <p:nvSpPr>
          <p:cNvPr id="326" name="Google Shape;326;p3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16</a:t>
            </a:r>
            <a:endParaRPr sz="1500">
              <a:solidFill>
                <a:srgbClr val="F20A66"/>
              </a:solidFill>
              <a:latin typeface="Bitter"/>
              <a:ea typeface="Bitter"/>
              <a:cs typeface="Bitter"/>
              <a:sym typeface="Bitter"/>
            </a:endParaRPr>
          </a:p>
        </p:txBody>
      </p:sp>
      <p:sp>
        <p:nvSpPr>
          <p:cNvPr id="327" name="Google Shape;327;p37"/>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37"/>
          <p:cNvCxnSpPr/>
          <p:nvPr/>
        </p:nvCxnSpPr>
        <p:spPr>
          <a:xfrm>
            <a:off x="580375" y="2737875"/>
            <a:ext cx="9148200" cy="0"/>
          </a:xfrm>
          <a:prstGeom prst="straightConnector1">
            <a:avLst/>
          </a:prstGeom>
          <a:noFill/>
          <a:ln cap="flat" cmpd="sng" w="28575">
            <a:solidFill>
              <a:srgbClr val="055CF2"/>
            </a:solidFill>
            <a:prstDash val="solid"/>
            <a:round/>
            <a:headEnd len="med" w="med" type="none"/>
            <a:tailEnd len="med" w="med" type="none"/>
          </a:ln>
        </p:spPr>
      </p:cxnSp>
      <p:sp>
        <p:nvSpPr>
          <p:cNvPr id="329" name="Google Shape;329;p37"/>
          <p:cNvSpPr/>
          <p:nvPr/>
        </p:nvSpPr>
        <p:spPr>
          <a:xfrm>
            <a:off x="1189925"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a:off x="515900" y="2659125"/>
            <a:ext cx="157500" cy="157500"/>
          </a:xfrm>
          <a:prstGeom prst="ellipse">
            <a:avLst/>
          </a:prstGeom>
          <a:solidFill>
            <a:srgbClr val="055CF2"/>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txBox="1"/>
          <p:nvPr/>
        </p:nvSpPr>
        <p:spPr>
          <a:xfrm>
            <a:off x="1095950" y="1314100"/>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No existe un lenguaje común entre actores que se involucran en el trabajo con niñez vulnerada</a:t>
            </a:r>
            <a:endParaRPr>
              <a:solidFill>
                <a:srgbClr val="03286B"/>
              </a:solidFill>
              <a:latin typeface="Bree Serif"/>
              <a:ea typeface="Bree Serif"/>
              <a:cs typeface="Bree Serif"/>
              <a:sym typeface="Bree Serif"/>
            </a:endParaRPr>
          </a:p>
        </p:txBody>
      </p:sp>
      <p:sp>
        <p:nvSpPr>
          <p:cNvPr id="332" name="Google Shape;332;p37"/>
          <p:cNvSpPr/>
          <p:nvPr/>
        </p:nvSpPr>
        <p:spPr>
          <a:xfrm>
            <a:off x="3569275"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txBox="1"/>
          <p:nvPr/>
        </p:nvSpPr>
        <p:spPr>
          <a:xfrm>
            <a:off x="3469225"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Las direcciones regionales tienen mucha relevancia para las residencias y en el territorio</a:t>
            </a:r>
            <a:endParaRPr>
              <a:solidFill>
                <a:srgbClr val="03286B"/>
              </a:solidFill>
              <a:latin typeface="Bree Serif"/>
              <a:ea typeface="Bree Serif"/>
              <a:cs typeface="Bree Serif"/>
              <a:sym typeface="Bree Serif"/>
            </a:endParaRPr>
          </a:p>
        </p:txBody>
      </p:sp>
      <p:grpSp>
        <p:nvGrpSpPr>
          <p:cNvPr id="334" name="Google Shape;334;p37"/>
          <p:cNvGrpSpPr/>
          <p:nvPr/>
        </p:nvGrpSpPr>
        <p:grpSpPr>
          <a:xfrm>
            <a:off x="499775" y="2922071"/>
            <a:ext cx="2578800" cy="1401506"/>
            <a:chOff x="1784018" y="2871925"/>
            <a:chExt cx="2578800" cy="1401506"/>
          </a:xfrm>
        </p:grpSpPr>
        <p:sp>
          <p:nvSpPr>
            <p:cNvPr id="335" name="Google Shape;335;p37"/>
            <p:cNvSpPr/>
            <p:nvPr/>
          </p:nvSpPr>
          <p:spPr>
            <a:xfrm>
              <a:off x="1784018" y="3008031"/>
              <a:ext cx="2578800" cy="12654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37"/>
          <p:cNvSpPr txBox="1"/>
          <p:nvPr/>
        </p:nvSpPr>
        <p:spPr>
          <a:xfrm>
            <a:off x="657282" y="3182771"/>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“Muchas veces se justifica el cómo hago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lo que hago, basta con que tenga un buen vínculo con el niño, pero el vínculo cada uno lo define como quiere. Hay relevancia del vínculo, pero muchas veces entendemos cosas diferentes de esto”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a:t>
            </a:r>
            <a:r>
              <a:rPr lang="es" sz="600">
                <a:solidFill>
                  <a:srgbClr val="888888"/>
                </a:solidFill>
                <a:latin typeface="Montserrat"/>
                <a:ea typeface="Montserrat"/>
                <a:cs typeface="Montserrat"/>
                <a:sym typeface="Montserrat"/>
              </a:rPr>
              <a:t>Ricardo y Sonia, funcionarios DR,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338" name="Google Shape;338;p37"/>
          <p:cNvSpPr txBox="1"/>
          <p:nvPr/>
        </p:nvSpPr>
        <p:spPr>
          <a:xfrm>
            <a:off x="6114350" y="933100"/>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 relación con la red es clave para favorecer la disponibilidad de los servicios del territorio, pero las residencias pueden sentirse aisladas de ésta</a:t>
            </a:r>
            <a:endParaRPr>
              <a:solidFill>
                <a:srgbClr val="03286B"/>
              </a:solidFill>
              <a:latin typeface="Bree Serif"/>
              <a:ea typeface="Bree Serif"/>
              <a:cs typeface="Bree Serif"/>
              <a:sym typeface="Bree Serif"/>
            </a:endParaRPr>
          </a:p>
        </p:txBody>
      </p:sp>
      <p:grpSp>
        <p:nvGrpSpPr>
          <p:cNvPr id="339" name="Google Shape;339;p37"/>
          <p:cNvGrpSpPr/>
          <p:nvPr/>
        </p:nvGrpSpPr>
        <p:grpSpPr>
          <a:xfrm>
            <a:off x="5944675" y="2922071"/>
            <a:ext cx="2578800" cy="1601907"/>
            <a:chOff x="1784018" y="2871925"/>
            <a:chExt cx="2578800" cy="1601907"/>
          </a:xfrm>
        </p:grpSpPr>
        <p:sp>
          <p:nvSpPr>
            <p:cNvPr id="340" name="Google Shape;340;p37"/>
            <p:cNvSpPr/>
            <p:nvPr/>
          </p:nvSpPr>
          <p:spPr>
            <a:xfrm>
              <a:off x="1784018" y="3008032"/>
              <a:ext cx="2578800" cy="14658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22438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37"/>
          <p:cNvSpPr txBox="1"/>
          <p:nvPr/>
        </p:nvSpPr>
        <p:spPr>
          <a:xfrm>
            <a:off x="6095125" y="3153450"/>
            <a:ext cx="2479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“Nosotros dependemos un 90% de que las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niñas tengan un buen psiquiatra y que</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tengan una buena administración de medicamentos. Por ejemplo el otro día, </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 psiquiatra del hospital me chucheteó, tu</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crees que la chica se va a querer atender, </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no po.”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(Jaime, director de residencia, 14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343" name="Google Shape;343;p37"/>
          <p:cNvSpPr/>
          <p:nvPr/>
        </p:nvSpPr>
        <p:spPr>
          <a:xfrm>
            <a:off x="6249475"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347" name="Shape 347"/>
        <p:cNvGrpSpPr/>
        <p:nvPr/>
      </p:nvGrpSpPr>
      <p:grpSpPr>
        <a:xfrm>
          <a:off x="0" y="0"/>
          <a:ext cx="0" cy="0"/>
          <a:chOff x="0" y="0"/>
          <a:chExt cx="0" cy="0"/>
        </a:xfrm>
      </p:grpSpPr>
      <p:sp>
        <p:nvSpPr>
          <p:cNvPr id="348" name="Google Shape;348;p38"/>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 sz="1200">
                <a:solidFill>
                  <a:srgbClr val="D0F091"/>
                </a:solidFill>
                <a:latin typeface="Bitter"/>
                <a:ea typeface="Bitter"/>
                <a:cs typeface="Bitter"/>
                <a:sym typeface="Bitter"/>
              </a:rPr>
              <a:t>Hallazgos</a:t>
            </a:r>
            <a:endParaRPr i="1" sz="1200">
              <a:solidFill>
                <a:srgbClr val="D0F091"/>
              </a:solidFill>
              <a:latin typeface="Bitter"/>
              <a:ea typeface="Bitter"/>
              <a:cs typeface="Bitter"/>
              <a:sym typeface="Bitter"/>
            </a:endParaRPr>
          </a:p>
          <a:p>
            <a:pPr indent="0" lvl="0" marL="0" rtl="0" algn="l">
              <a:spcBef>
                <a:spcPts val="0"/>
              </a:spcBef>
              <a:spcAft>
                <a:spcPts val="0"/>
              </a:spcAft>
              <a:buNone/>
            </a:pPr>
            <a:r>
              <a:rPr b="1" i="1" lang="es" sz="1200">
                <a:solidFill>
                  <a:srgbClr val="D0F091"/>
                </a:solidFill>
                <a:latin typeface="Bitter"/>
                <a:ea typeface="Bitter"/>
                <a:cs typeface="Bitter"/>
                <a:sym typeface="Bitter"/>
              </a:rPr>
              <a:t>Contexto de las residencias</a:t>
            </a:r>
            <a:endParaRPr i="1" sz="1200">
              <a:solidFill>
                <a:srgbClr val="D0F091"/>
              </a:solidFill>
              <a:latin typeface="Bitter"/>
              <a:ea typeface="Bitter"/>
              <a:cs typeface="Bitter"/>
              <a:sym typeface="Bitter"/>
            </a:endParaRPr>
          </a:p>
        </p:txBody>
      </p:sp>
      <p:sp>
        <p:nvSpPr>
          <p:cNvPr id="349" name="Google Shape;349;p38"/>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17</a:t>
            </a:r>
            <a:endParaRPr sz="1500">
              <a:solidFill>
                <a:srgbClr val="F20A66"/>
              </a:solidFill>
              <a:latin typeface="Bitter"/>
              <a:ea typeface="Bitter"/>
              <a:cs typeface="Bitter"/>
              <a:sym typeface="Bitter"/>
            </a:endParaRPr>
          </a:p>
        </p:txBody>
      </p:sp>
      <p:sp>
        <p:nvSpPr>
          <p:cNvPr id="350" name="Google Shape;350;p38"/>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38"/>
          <p:cNvCxnSpPr/>
          <p:nvPr/>
        </p:nvCxnSpPr>
        <p:spPr>
          <a:xfrm>
            <a:off x="-472325" y="2737875"/>
            <a:ext cx="9148200" cy="0"/>
          </a:xfrm>
          <a:prstGeom prst="straightConnector1">
            <a:avLst/>
          </a:prstGeom>
          <a:noFill/>
          <a:ln cap="flat" cmpd="sng" w="28575">
            <a:solidFill>
              <a:srgbClr val="055CF2"/>
            </a:solidFill>
            <a:prstDash val="solid"/>
            <a:round/>
            <a:headEnd len="med" w="med" type="none"/>
            <a:tailEnd len="med" w="med" type="none"/>
          </a:ln>
        </p:spPr>
      </p:cxnSp>
      <p:sp>
        <p:nvSpPr>
          <p:cNvPr id="352" name="Google Shape;352;p38"/>
          <p:cNvSpPr/>
          <p:nvPr/>
        </p:nvSpPr>
        <p:spPr>
          <a:xfrm>
            <a:off x="1189925"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8"/>
          <p:cNvSpPr/>
          <p:nvPr/>
        </p:nvSpPr>
        <p:spPr>
          <a:xfrm>
            <a:off x="8603875" y="2659125"/>
            <a:ext cx="157500" cy="157500"/>
          </a:xfrm>
          <a:prstGeom prst="ellipse">
            <a:avLst/>
          </a:prstGeom>
          <a:solidFill>
            <a:srgbClr val="055CF2"/>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8"/>
          <p:cNvSpPr txBox="1"/>
          <p:nvPr/>
        </p:nvSpPr>
        <p:spPr>
          <a:xfrm>
            <a:off x="1095950" y="1314100"/>
            <a:ext cx="25788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4</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Las competencias y perfiles dependen de la organización a cargo y la disponibilidad de trabajadores en el territorio</a:t>
            </a:r>
            <a:endParaRPr>
              <a:solidFill>
                <a:srgbClr val="03286B"/>
              </a:solidFill>
              <a:latin typeface="Bree Serif"/>
              <a:ea typeface="Bree Serif"/>
              <a:cs typeface="Bree Serif"/>
              <a:sym typeface="Bree Serif"/>
            </a:endParaRPr>
          </a:p>
        </p:txBody>
      </p:sp>
      <p:sp>
        <p:nvSpPr>
          <p:cNvPr id="355" name="Google Shape;355;p38"/>
          <p:cNvSpPr/>
          <p:nvPr/>
        </p:nvSpPr>
        <p:spPr>
          <a:xfrm>
            <a:off x="3547784"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8"/>
          <p:cNvSpPr txBox="1"/>
          <p:nvPr/>
        </p:nvSpPr>
        <p:spPr>
          <a:xfrm>
            <a:off x="3447734"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5</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 oferta de capacitación para los trabajadores de residencias está desarticulada y no tiene continuidad</a:t>
            </a:r>
            <a:endParaRPr>
              <a:solidFill>
                <a:srgbClr val="03286B"/>
              </a:solidFill>
              <a:latin typeface="Bree Serif"/>
              <a:ea typeface="Bree Serif"/>
              <a:cs typeface="Bree Serif"/>
              <a:sym typeface="Bree Serif"/>
            </a:endParaRPr>
          </a:p>
        </p:txBody>
      </p:sp>
      <p:grpSp>
        <p:nvGrpSpPr>
          <p:cNvPr id="357" name="Google Shape;357;p38"/>
          <p:cNvGrpSpPr/>
          <p:nvPr/>
        </p:nvGrpSpPr>
        <p:grpSpPr>
          <a:xfrm>
            <a:off x="499775" y="2922071"/>
            <a:ext cx="2704200" cy="1251205"/>
            <a:chOff x="1784018" y="2871925"/>
            <a:chExt cx="2704200" cy="1251205"/>
          </a:xfrm>
        </p:grpSpPr>
        <p:sp>
          <p:nvSpPr>
            <p:cNvPr id="358" name="Google Shape;358;p38"/>
            <p:cNvSpPr/>
            <p:nvPr/>
          </p:nvSpPr>
          <p:spPr>
            <a:xfrm>
              <a:off x="1784018" y="3008030"/>
              <a:ext cx="2704200" cy="11151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38"/>
          <p:cNvSpPr txBox="1"/>
          <p:nvPr/>
        </p:nvSpPr>
        <p:spPr>
          <a:xfrm>
            <a:off x="657274" y="3182775"/>
            <a:ext cx="24357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“No hay gente que llegue acá a poner a disposición. Es una ciudad muy fea que no tiene proyecciones, que no se va a hacer vida. Son profesionales que están un poco de paso, y lamentablemente con poca preparación.”</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(Constanza, directora regional, 19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361" name="Google Shape;361;p38"/>
          <p:cNvSpPr txBox="1"/>
          <p:nvPr/>
        </p:nvSpPr>
        <p:spPr>
          <a:xfrm>
            <a:off x="6362500" y="1470455"/>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6.</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No se propician procesos ni instancias formales para el cuidado de los equipos</a:t>
            </a:r>
            <a:endParaRPr>
              <a:solidFill>
                <a:srgbClr val="03286B"/>
              </a:solidFill>
              <a:latin typeface="Bree Serif"/>
              <a:ea typeface="Bree Serif"/>
              <a:cs typeface="Bree Serif"/>
              <a:sym typeface="Bree Serif"/>
            </a:endParaRPr>
          </a:p>
        </p:txBody>
      </p:sp>
      <p:grpSp>
        <p:nvGrpSpPr>
          <p:cNvPr id="362" name="Google Shape;362;p38"/>
          <p:cNvGrpSpPr/>
          <p:nvPr/>
        </p:nvGrpSpPr>
        <p:grpSpPr>
          <a:xfrm>
            <a:off x="5944675" y="2922071"/>
            <a:ext cx="2578800" cy="1115005"/>
            <a:chOff x="1784018" y="2871925"/>
            <a:chExt cx="2578800" cy="1115005"/>
          </a:xfrm>
        </p:grpSpPr>
        <p:sp>
          <p:nvSpPr>
            <p:cNvPr id="363" name="Google Shape;363;p38"/>
            <p:cNvSpPr/>
            <p:nvPr/>
          </p:nvSpPr>
          <p:spPr>
            <a:xfrm>
              <a:off x="1784018" y="3008030"/>
              <a:ext cx="2578800" cy="9789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8"/>
            <p:cNvSpPr/>
            <p:nvPr/>
          </p:nvSpPr>
          <p:spPr>
            <a:xfrm>
              <a:off x="2182002"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38"/>
          <p:cNvSpPr txBox="1"/>
          <p:nvPr/>
        </p:nvSpPr>
        <p:spPr>
          <a:xfrm>
            <a:off x="6095125" y="3153450"/>
            <a:ext cx="22149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“Era muy distinta la percepción de lo que era el autocuidado, salir a comer, etc. todos lo veían de algo de afuera, no había percepción de que es algo interno.”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(Maricel, encargada de capacitación OCA,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366" name="Google Shape;366;p38"/>
          <p:cNvSpPr/>
          <p:nvPr/>
        </p:nvSpPr>
        <p:spPr>
          <a:xfrm>
            <a:off x="6416850" y="2659125"/>
            <a:ext cx="157500" cy="157500"/>
          </a:xfrm>
          <a:prstGeom prst="ellipse">
            <a:avLst/>
          </a:prstGeom>
          <a:solidFill>
            <a:srgbClr val="E5FF63"/>
          </a:solidFill>
          <a:ln cap="flat" cmpd="sng" w="19050">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4FC9A3"/>
        </a:solidFill>
      </p:bgPr>
    </p:bg>
    <p:spTree>
      <p:nvGrpSpPr>
        <p:cNvPr id="370" name="Shape 370"/>
        <p:cNvGrpSpPr/>
        <p:nvPr/>
      </p:nvGrpSpPr>
      <p:grpSpPr>
        <a:xfrm>
          <a:off x="0" y="0"/>
          <a:ext cx="0" cy="0"/>
          <a:chOff x="0" y="0"/>
          <a:chExt cx="0" cy="0"/>
        </a:xfrm>
      </p:grpSpPr>
      <p:sp>
        <p:nvSpPr>
          <p:cNvPr id="371" name="Google Shape;371;p3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055CF2"/>
                </a:solidFill>
                <a:latin typeface="Montserrat Light"/>
                <a:ea typeface="Montserrat Light"/>
                <a:cs typeface="Montserrat Light"/>
                <a:sym typeface="Montserrat Light"/>
              </a:rPr>
              <a:t>Síntesis de resultados  Fase Diagnóstico</a:t>
            </a:r>
            <a:endParaRPr sz="700">
              <a:solidFill>
                <a:srgbClr val="055CF2"/>
              </a:solidFill>
              <a:latin typeface="Montserrat Light"/>
              <a:ea typeface="Montserrat Light"/>
              <a:cs typeface="Montserrat Light"/>
              <a:sym typeface="Montserrat Light"/>
            </a:endParaRPr>
          </a:p>
        </p:txBody>
      </p:sp>
      <p:sp>
        <p:nvSpPr>
          <p:cNvPr id="372" name="Google Shape;372;p39"/>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9C1FF2"/>
                </a:solidFill>
                <a:latin typeface="Bitter"/>
                <a:ea typeface="Bitter"/>
                <a:cs typeface="Bitter"/>
                <a:sym typeface="Bitter"/>
              </a:rPr>
              <a:t>Resultados de la investigación:</a:t>
            </a:r>
            <a:endParaRPr b="1" i="1" sz="1200">
              <a:solidFill>
                <a:srgbClr val="9C1FF2"/>
              </a:solidFill>
              <a:latin typeface="Bitter"/>
              <a:ea typeface="Bitter"/>
              <a:cs typeface="Bitter"/>
              <a:sym typeface="Bitter"/>
            </a:endParaRPr>
          </a:p>
        </p:txBody>
      </p:sp>
      <p:sp>
        <p:nvSpPr>
          <p:cNvPr id="373" name="Google Shape;373;p39"/>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D0F091"/>
                </a:solidFill>
                <a:latin typeface="Bitter"/>
                <a:ea typeface="Bitter"/>
                <a:cs typeface="Bitter"/>
                <a:sym typeface="Bitter"/>
              </a:rPr>
              <a:t>18</a:t>
            </a:r>
            <a:endParaRPr sz="1500">
              <a:solidFill>
                <a:srgbClr val="D0F091"/>
              </a:solidFill>
              <a:latin typeface="Bitter"/>
              <a:ea typeface="Bitter"/>
              <a:cs typeface="Bitter"/>
              <a:sym typeface="Bitter"/>
            </a:endParaRPr>
          </a:p>
        </p:txBody>
      </p:sp>
      <p:sp>
        <p:nvSpPr>
          <p:cNvPr id="374" name="Google Shape;374;p39"/>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
          <p:cNvSpPr/>
          <p:nvPr/>
        </p:nvSpPr>
        <p:spPr>
          <a:xfrm>
            <a:off x="-634800" y="1047400"/>
            <a:ext cx="3753300" cy="3753300"/>
          </a:xfrm>
          <a:prstGeom prst="ellipse">
            <a:avLst/>
          </a:prstGeom>
          <a:solidFill>
            <a:srgbClr val="4FC9A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9"/>
          <p:cNvSpPr/>
          <p:nvPr/>
        </p:nvSpPr>
        <p:spPr>
          <a:xfrm>
            <a:off x="-214950" y="1467250"/>
            <a:ext cx="2913600" cy="2913600"/>
          </a:xfrm>
          <a:prstGeom prst="ellipse">
            <a:avLst/>
          </a:prstGeom>
          <a:solidFill>
            <a:srgbClr val="4FC9A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9"/>
          <p:cNvSpPr/>
          <p:nvPr/>
        </p:nvSpPr>
        <p:spPr>
          <a:xfrm>
            <a:off x="243150" y="1925350"/>
            <a:ext cx="1997400" cy="1997400"/>
          </a:xfrm>
          <a:prstGeom prst="ellipse">
            <a:avLst/>
          </a:prstGeom>
          <a:solidFill>
            <a:srgbClr val="055CF2"/>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p:nvPr/>
        </p:nvSpPr>
        <p:spPr>
          <a:xfrm>
            <a:off x="765600" y="2447800"/>
            <a:ext cx="952500" cy="952500"/>
          </a:xfrm>
          <a:prstGeom prst="ellipse">
            <a:avLst/>
          </a:prstGeom>
          <a:solidFill>
            <a:srgbClr val="4FC9A3"/>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9"/>
          <p:cNvSpPr txBox="1"/>
          <p:nvPr/>
        </p:nvSpPr>
        <p:spPr>
          <a:xfrm>
            <a:off x="4071425" y="2203478"/>
            <a:ext cx="3231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sz="1200">
                <a:solidFill>
                  <a:srgbClr val="FFFFFF"/>
                </a:solidFill>
                <a:latin typeface="Bitter"/>
                <a:ea typeface="Bitter"/>
                <a:cs typeface="Bitter"/>
                <a:sym typeface="Bitter"/>
              </a:rPr>
              <a:t>Referido a las </a:t>
            </a:r>
            <a:r>
              <a:rPr b="1" lang="es" sz="1200">
                <a:solidFill>
                  <a:srgbClr val="FFFFFF"/>
                </a:solidFill>
                <a:latin typeface="Bitter"/>
                <a:ea typeface="Bitter"/>
                <a:cs typeface="Bitter"/>
                <a:sym typeface="Bitter"/>
              </a:rPr>
              <a:t>personas que interactúan en el día a día con los niños, niñas y adolescentes,</a:t>
            </a:r>
            <a:endParaRPr b="1" sz="1200">
              <a:solidFill>
                <a:srgbClr val="FFFFFF"/>
              </a:solidFill>
              <a:latin typeface="Bitter"/>
              <a:ea typeface="Bitter"/>
              <a:cs typeface="Bitter"/>
              <a:sym typeface="Bitter"/>
            </a:endParaRPr>
          </a:p>
          <a:p>
            <a:pPr indent="0" lvl="0" marL="0" marR="0" rtl="0" algn="l">
              <a:lnSpc>
                <a:spcPct val="115000"/>
              </a:lnSpc>
              <a:spcBef>
                <a:spcPts val="100"/>
              </a:spcBef>
              <a:spcAft>
                <a:spcPts val="0"/>
              </a:spcAft>
              <a:buNone/>
            </a:pPr>
            <a:r>
              <a:rPr lang="es" sz="1200">
                <a:solidFill>
                  <a:srgbClr val="FFFFFF"/>
                </a:solidFill>
                <a:latin typeface="Bitter"/>
                <a:ea typeface="Bitter"/>
                <a:cs typeface="Bitter"/>
                <a:sym typeface="Bitter"/>
              </a:rPr>
              <a:t>considerando sus dinámicas de trabajo y relaciones entre los equipos de trabajo.</a:t>
            </a:r>
            <a:endParaRPr sz="1200">
              <a:solidFill>
                <a:srgbClr val="FFFFFF"/>
              </a:solidFill>
              <a:latin typeface="Bitter"/>
              <a:ea typeface="Bitter"/>
              <a:cs typeface="Bitter"/>
              <a:sym typeface="Bitter"/>
            </a:endParaRPr>
          </a:p>
        </p:txBody>
      </p:sp>
      <p:cxnSp>
        <p:nvCxnSpPr>
          <p:cNvPr id="380" name="Google Shape;380;p39"/>
          <p:cNvCxnSpPr/>
          <p:nvPr/>
        </p:nvCxnSpPr>
        <p:spPr>
          <a:xfrm>
            <a:off x="2087561" y="2375025"/>
            <a:ext cx="1687800" cy="0"/>
          </a:xfrm>
          <a:prstGeom prst="straightConnector1">
            <a:avLst/>
          </a:prstGeom>
          <a:noFill/>
          <a:ln cap="flat" cmpd="sng" w="19050">
            <a:solidFill>
              <a:srgbClr val="055CF2"/>
            </a:solidFill>
            <a:prstDash val="solid"/>
            <a:round/>
            <a:headEnd len="med" w="med" type="none"/>
            <a:tailEnd len="med" w="med" type="oval"/>
          </a:ln>
        </p:spPr>
      </p:cxnSp>
      <p:sp>
        <p:nvSpPr>
          <p:cNvPr id="381" name="Google Shape;381;p39"/>
          <p:cNvSpPr txBox="1"/>
          <p:nvPr/>
        </p:nvSpPr>
        <p:spPr>
          <a:xfrm>
            <a:off x="4071425" y="1963375"/>
            <a:ext cx="3042300" cy="1908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500">
                <a:solidFill>
                  <a:srgbClr val="055CF2"/>
                </a:solidFill>
                <a:latin typeface="Bitter"/>
                <a:ea typeface="Bitter"/>
                <a:cs typeface="Bitter"/>
                <a:sym typeface="Bitter"/>
              </a:rPr>
              <a:t>Trabajadores de las residencias</a:t>
            </a:r>
            <a:endParaRPr b="1" sz="1500">
              <a:solidFill>
                <a:srgbClr val="055CF2"/>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500">
              <a:solidFill>
                <a:srgbClr val="2E86FF"/>
              </a:solidFill>
              <a:latin typeface="Bitter"/>
              <a:ea typeface="Bitter"/>
              <a:cs typeface="Bitter"/>
              <a:sym typeface="Bitt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385" name="Shape 385"/>
        <p:cNvGrpSpPr/>
        <p:nvPr/>
      </p:nvGrpSpPr>
      <p:grpSpPr>
        <a:xfrm>
          <a:off x="0" y="0"/>
          <a:ext cx="0" cy="0"/>
          <a:chOff x="0" y="0"/>
          <a:chExt cx="0" cy="0"/>
        </a:xfrm>
      </p:grpSpPr>
      <p:sp>
        <p:nvSpPr>
          <p:cNvPr id="386" name="Google Shape;386;p4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b="1" i="1" sz="1200">
              <a:solidFill>
                <a:srgbClr val="4FC9A3"/>
              </a:solidFill>
              <a:latin typeface="Bitter"/>
              <a:ea typeface="Bitter"/>
              <a:cs typeface="Bitter"/>
              <a:sym typeface="Bitter"/>
            </a:endParaRPr>
          </a:p>
          <a:p>
            <a:pPr indent="0" lvl="0" marL="0" rtl="0" algn="l">
              <a:spcBef>
                <a:spcPts val="0"/>
              </a:spcBef>
              <a:spcAft>
                <a:spcPts val="0"/>
              </a:spcAft>
              <a:buNone/>
            </a:pPr>
            <a:r>
              <a:t/>
            </a:r>
            <a:endParaRPr b="1" i="1" sz="1200">
              <a:solidFill>
                <a:srgbClr val="4FC9A3"/>
              </a:solidFill>
              <a:latin typeface="Bitter"/>
              <a:ea typeface="Bitter"/>
              <a:cs typeface="Bitter"/>
              <a:sym typeface="Bitter"/>
            </a:endParaRPr>
          </a:p>
        </p:txBody>
      </p:sp>
      <p:sp>
        <p:nvSpPr>
          <p:cNvPr id="387" name="Google Shape;387;p40"/>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19</a:t>
            </a:r>
            <a:endParaRPr sz="1500">
              <a:solidFill>
                <a:srgbClr val="A4DB3B"/>
              </a:solidFill>
              <a:latin typeface="Bitter"/>
              <a:ea typeface="Bitter"/>
              <a:cs typeface="Bitter"/>
              <a:sym typeface="Bitter"/>
            </a:endParaRPr>
          </a:p>
        </p:txBody>
      </p:sp>
      <p:sp>
        <p:nvSpPr>
          <p:cNvPr id="388" name="Google Shape;388;p40"/>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0"/>
          <p:cNvSpPr txBox="1"/>
          <p:nvPr/>
        </p:nvSpPr>
        <p:spPr>
          <a:xfrm>
            <a:off x="1175025" y="1108075"/>
            <a:ext cx="3793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Los hallazgos correspondientes a los trabajadores de las residencias, se estructuran en cuatro categorías temáticas:</a:t>
            </a:r>
            <a:endParaRPr>
              <a:solidFill>
                <a:srgbClr val="03286B"/>
              </a:solidFill>
              <a:latin typeface="Bree Serif"/>
              <a:ea typeface="Bree Serif"/>
              <a:cs typeface="Bree Serif"/>
              <a:sym typeface="Bree Serif"/>
            </a:endParaRPr>
          </a:p>
        </p:txBody>
      </p:sp>
      <p:sp>
        <p:nvSpPr>
          <p:cNvPr id="390" name="Google Shape;390;p40"/>
          <p:cNvSpPr/>
          <p:nvPr/>
        </p:nvSpPr>
        <p:spPr>
          <a:xfrm>
            <a:off x="823687" y="2247075"/>
            <a:ext cx="1706400" cy="2904600"/>
          </a:xfrm>
          <a:prstGeom prst="round2SameRect">
            <a:avLst>
              <a:gd fmla="val 16667" name="adj1"/>
              <a:gd fmla="val 0" name="adj2"/>
            </a:avLst>
          </a:prstGeom>
          <a:solidFill>
            <a:srgbClr val="FA5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1140960" y="24016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0"/>
          <p:cNvSpPr/>
          <p:nvPr/>
        </p:nvSpPr>
        <p:spPr>
          <a:xfrm>
            <a:off x="2637909" y="2247075"/>
            <a:ext cx="1706400" cy="2904600"/>
          </a:xfrm>
          <a:prstGeom prst="round2SameRect">
            <a:avLst>
              <a:gd fmla="val 16667" name="adj1"/>
              <a:gd fmla="val 0" name="adj2"/>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0"/>
          <p:cNvSpPr/>
          <p:nvPr/>
        </p:nvSpPr>
        <p:spPr>
          <a:xfrm>
            <a:off x="2955188" y="24016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4452132" y="2247075"/>
            <a:ext cx="1706400" cy="2904600"/>
          </a:xfrm>
          <a:prstGeom prst="round2SameRect">
            <a:avLst>
              <a:gd fmla="val 16667" name="adj1"/>
              <a:gd fmla="val 0" name="adj2"/>
            </a:avLst>
          </a:prstGeom>
          <a:solidFill>
            <a:srgbClr val="FCD6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4769416" y="24016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6266354" y="2247075"/>
            <a:ext cx="1706400" cy="2904600"/>
          </a:xfrm>
          <a:prstGeom prst="round2SameRect">
            <a:avLst>
              <a:gd fmla="val 16667" name="adj1"/>
              <a:gd fmla="val 0" name="adj2"/>
            </a:avLst>
          </a:prstGeom>
          <a:solidFill>
            <a:srgbClr val="9C1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6583644" y="24016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txBox="1"/>
          <p:nvPr/>
        </p:nvSpPr>
        <p:spPr>
          <a:xfrm>
            <a:off x="976318" y="3667430"/>
            <a:ext cx="1425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1</a:t>
            </a:r>
            <a:endParaRPr sz="1300">
              <a:solidFill>
                <a:srgbClr val="FFFFFF"/>
              </a:solidFill>
              <a:latin typeface="Bitter"/>
              <a:ea typeface="Bitter"/>
              <a:cs typeface="Bitter"/>
              <a:sym typeface="Bitter"/>
            </a:endParaRPr>
          </a:p>
        </p:txBody>
      </p:sp>
      <p:sp>
        <p:nvSpPr>
          <p:cNvPr id="399" name="Google Shape;399;p40"/>
          <p:cNvSpPr txBox="1"/>
          <p:nvPr/>
        </p:nvSpPr>
        <p:spPr>
          <a:xfrm>
            <a:off x="4573336" y="3676680"/>
            <a:ext cx="1329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3</a:t>
            </a:r>
            <a:endParaRPr sz="1300">
              <a:solidFill>
                <a:srgbClr val="FFFFFF"/>
              </a:solidFill>
              <a:latin typeface="Bitter"/>
              <a:ea typeface="Bitter"/>
              <a:cs typeface="Bitter"/>
              <a:sym typeface="Bitter"/>
            </a:endParaRPr>
          </a:p>
        </p:txBody>
      </p:sp>
      <p:sp>
        <p:nvSpPr>
          <p:cNvPr id="400" name="Google Shape;400;p40"/>
          <p:cNvSpPr txBox="1"/>
          <p:nvPr/>
        </p:nvSpPr>
        <p:spPr>
          <a:xfrm>
            <a:off x="2980173" y="3676680"/>
            <a:ext cx="9846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2</a:t>
            </a:r>
            <a:endParaRPr sz="1300">
              <a:solidFill>
                <a:srgbClr val="FFFFFF"/>
              </a:solidFill>
              <a:latin typeface="Bitter"/>
              <a:ea typeface="Bitter"/>
              <a:cs typeface="Bitter"/>
              <a:sym typeface="Bitter"/>
            </a:endParaRPr>
          </a:p>
        </p:txBody>
      </p:sp>
      <p:sp>
        <p:nvSpPr>
          <p:cNvPr id="401" name="Google Shape;401;p40"/>
          <p:cNvSpPr txBox="1"/>
          <p:nvPr/>
        </p:nvSpPr>
        <p:spPr>
          <a:xfrm>
            <a:off x="976175" y="3991200"/>
            <a:ext cx="14253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Dinámicas </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de trabajo</a:t>
            </a:r>
            <a:endParaRPr b="1" sz="1300">
              <a:solidFill>
                <a:srgbClr val="FFFFFF"/>
              </a:solidFill>
              <a:latin typeface="Bitter"/>
              <a:ea typeface="Bitter"/>
              <a:cs typeface="Bitter"/>
              <a:sym typeface="Bitter"/>
            </a:endParaRPr>
          </a:p>
        </p:txBody>
      </p:sp>
      <p:sp>
        <p:nvSpPr>
          <p:cNvPr id="402" name="Google Shape;402;p40"/>
          <p:cNvSpPr txBox="1"/>
          <p:nvPr/>
        </p:nvSpPr>
        <p:spPr>
          <a:xfrm>
            <a:off x="2757016" y="4000450"/>
            <a:ext cx="1431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Características</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propias de</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trabajadores</a:t>
            </a:r>
            <a:endParaRPr b="1" sz="1300">
              <a:solidFill>
                <a:srgbClr val="FFFFFF"/>
              </a:solidFill>
              <a:latin typeface="Bitter"/>
              <a:ea typeface="Bitter"/>
              <a:cs typeface="Bitter"/>
              <a:sym typeface="Bitter"/>
            </a:endParaRPr>
          </a:p>
        </p:txBody>
      </p:sp>
      <p:sp>
        <p:nvSpPr>
          <p:cNvPr id="403" name="Google Shape;403;p40"/>
          <p:cNvSpPr txBox="1"/>
          <p:nvPr/>
        </p:nvSpPr>
        <p:spPr>
          <a:xfrm>
            <a:off x="4561747" y="4000450"/>
            <a:ext cx="15261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Intervención y</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relación con NNAs</a:t>
            </a:r>
            <a:endParaRPr b="1" sz="1300">
              <a:solidFill>
                <a:srgbClr val="FFFFFF"/>
              </a:solidFill>
              <a:latin typeface="Bitter"/>
              <a:ea typeface="Bitter"/>
              <a:cs typeface="Bitter"/>
              <a:sym typeface="Bitter"/>
            </a:endParaRPr>
          </a:p>
        </p:txBody>
      </p:sp>
      <p:sp>
        <p:nvSpPr>
          <p:cNvPr id="404" name="Google Shape;404;p40"/>
          <p:cNvSpPr txBox="1"/>
          <p:nvPr/>
        </p:nvSpPr>
        <p:spPr>
          <a:xfrm>
            <a:off x="6479266" y="3676680"/>
            <a:ext cx="1329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4</a:t>
            </a:r>
            <a:endParaRPr sz="1300">
              <a:solidFill>
                <a:srgbClr val="FFFFFF"/>
              </a:solidFill>
              <a:latin typeface="Bitter"/>
              <a:ea typeface="Bitter"/>
              <a:cs typeface="Bitter"/>
              <a:sym typeface="Bitter"/>
            </a:endParaRPr>
          </a:p>
        </p:txBody>
      </p:sp>
      <p:sp>
        <p:nvSpPr>
          <p:cNvPr id="405" name="Google Shape;405;p40"/>
          <p:cNvSpPr txBox="1"/>
          <p:nvPr/>
        </p:nvSpPr>
        <p:spPr>
          <a:xfrm>
            <a:off x="6475746" y="4000450"/>
            <a:ext cx="1329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Necesidades e</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instancias de</a:t>
            </a:r>
            <a:endParaRPr b="1" sz="13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capacitación</a:t>
            </a:r>
            <a:endParaRPr b="1" sz="1300">
              <a:solidFill>
                <a:srgbClr val="FFFFFF"/>
              </a:solidFill>
              <a:latin typeface="Bitter"/>
              <a:ea typeface="Bitter"/>
              <a:cs typeface="Bitter"/>
              <a:sym typeface="Bitter"/>
            </a:endParaRPr>
          </a:p>
        </p:txBody>
      </p:sp>
      <p:pic>
        <p:nvPicPr>
          <p:cNvPr id="406" name="Google Shape;406;p40"/>
          <p:cNvPicPr preferRelativeResize="0"/>
          <p:nvPr/>
        </p:nvPicPr>
        <p:blipFill>
          <a:blip r:embed="rId3">
            <a:alphaModFix/>
          </a:blip>
          <a:stretch>
            <a:fillRect/>
          </a:stretch>
        </p:blipFill>
        <p:spPr>
          <a:xfrm>
            <a:off x="1313077" y="2580709"/>
            <a:ext cx="688349" cy="688349"/>
          </a:xfrm>
          <a:prstGeom prst="rect">
            <a:avLst/>
          </a:prstGeom>
          <a:noFill/>
          <a:ln>
            <a:noFill/>
          </a:ln>
        </p:spPr>
      </p:pic>
      <p:pic>
        <p:nvPicPr>
          <p:cNvPr id="407" name="Google Shape;407;p40"/>
          <p:cNvPicPr preferRelativeResize="0"/>
          <p:nvPr/>
        </p:nvPicPr>
        <p:blipFill>
          <a:blip r:embed="rId4">
            <a:alphaModFix/>
          </a:blip>
          <a:stretch>
            <a:fillRect/>
          </a:stretch>
        </p:blipFill>
        <p:spPr>
          <a:xfrm>
            <a:off x="4914475" y="2526861"/>
            <a:ext cx="781700" cy="781700"/>
          </a:xfrm>
          <a:prstGeom prst="rect">
            <a:avLst/>
          </a:prstGeom>
          <a:noFill/>
          <a:ln>
            <a:noFill/>
          </a:ln>
        </p:spPr>
      </p:pic>
      <p:pic>
        <p:nvPicPr>
          <p:cNvPr id="408" name="Google Shape;408;p40"/>
          <p:cNvPicPr preferRelativeResize="0"/>
          <p:nvPr/>
        </p:nvPicPr>
        <p:blipFill>
          <a:blip r:embed="rId5">
            <a:alphaModFix/>
          </a:blip>
          <a:stretch>
            <a:fillRect/>
          </a:stretch>
        </p:blipFill>
        <p:spPr>
          <a:xfrm>
            <a:off x="6803498" y="2603549"/>
            <a:ext cx="651900" cy="651900"/>
          </a:xfrm>
          <a:prstGeom prst="rect">
            <a:avLst/>
          </a:prstGeom>
          <a:noFill/>
          <a:ln>
            <a:noFill/>
          </a:ln>
        </p:spPr>
      </p:pic>
      <p:sp>
        <p:nvSpPr>
          <p:cNvPr id="409" name="Google Shape;409;p4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pic>
        <p:nvPicPr>
          <p:cNvPr id="410" name="Google Shape;410;p40"/>
          <p:cNvPicPr preferRelativeResize="0"/>
          <p:nvPr/>
        </p:nvPicPr>
        <p:blipFill>
          <a:blip r:embed="rId6">
            <a:alphaModFix/>
          </a:blip>
          <a:stretch>
            <a:fillRect/>
          </a:stretch>
        </p:blipFill>
        <p:spPr>
          <a:xfrm>
            <a:off x="3100250" y="2538650"/>
            <a:ext cx="781700" cy="781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 name="Shape 100"/>
        <p:cNvGrpSpPr/>
        <p:nvPr/>
      </p:nvGrpSpPr>
      <p:grpSpPr>
        <a:xfrm>
          <a:off x="0" y="0"/>
          <a:ext cx="0" cy="0"/>
          <a:chOff x="0" y="0"/>
          <a:chExt cx="0" cy="0"/>
        </a:xfrm>
      </p:grpSpPr>
      <p:sp>
        <p:nvSpPr>
          <p:cNvPr id="101" name="Google Shape;101;p23"/>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00000"/>
              </a:buClr>
              <a:buFont typeface="Arial"/>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102" name="Google Shape;102;p23"/>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3" name="Google Shape;103;p23"/>
          <p:cNvSpPr/>
          <p:nvPr/>
        </p:nvSpPr>
        <p:spPr>
          <a:xfrm>
            <a:off x="386319" y="633458"/>
            <a:ext cx="3713635" cy="387622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4" name="Google Shape;104;p23"/>
          <p:cNvSpPr txBox="1"/>
          <p:nvPr>
            <p:ph type="title"/>
          </p:nvPr>
        </p:nvSpPr>
        <p:spPr>
          <a:xfrm>
            <a:off x="4366279" y="1973600"/>
            <a:ext cx="3633300" cy="417300"/>
          </a:xfrm>
          <a:prstGeom prst="rect">
            <a:avLst/>
          </a:prstGeom>
          <a:noFill/>
          <a:ln>
            <a:noFill/>
          </a:ln>
        </p:spPr>
        <p:txBody>
          <a:bodyPr anchorCtr="0" anchor="t" bIns="0" lIns="0" spcFirstLastPara="1" rIns="0" wrap="square" tIns="5775">
            <a:noAutofit/>
          </a:bodyPr>
          <a:lstStyle/>
          <a:p>
            <a:pPr indent="0" lvl="0" marL="0" rtl="0" algn="l">
              <a:lnSpc>
                <a:spcPct val="100000"/>
              </a:lnSpc>
              <a:spcBef>
                <a:spcPts val="0"/>
              </a:spcBef>
              <a:spcAft>
                <a:spcPts val="0"/>
              </a:spcAft>
              <a:buNone/>
            </a:pPr>
            <a:r>
              <a:rPr i="1" lang="es" sz="2700">
                <a:solidFill>
                  <a:srgbClr val="055CF2"/>
                </a:solidFill>
                <a:latin typeface="Bitter"/>
                <a:ea typeface="Bitter"/>
                <a:cs typeface="Bitter"/>
                <a:sym typeface="Bitter"/>
              </a:rPr>
              <a:t>Introducción</a:t>
            </a:r>
            <a:endParaRPr sz="2700">
              <a:latin typeface="Bitter"/>
              <a:ea typeface="Bitter"/>
              <a:cs typeface="Bitter"/>
              <a:sym typeface="Bitter"/>
            </a:endParaRPr>
          </a:p>
        </p:txBody>
      </p:sp>
      <p:sp>
        <p:nvSpPr>
          <p:cNvPr id="105" name="Google Shape;105;p23"/>
          <p:cNvSpPr txBox="1"/>
          <p:nvPr/>
        </p:nvSpPr>
        <p:spPr>
          <a:xfrm>
            <a:off x="5211550" y="2902825"/>
            <a:ext cx="2619000" cy="1425600"/>
          </a:xfrm>
          <a:prstGeom prst="rect">
            <a:avLst/>
          </a:prstGeom>
          <a:noFill/>
          <a:ln>
            <a:noFill/>
          </a:ln>
        </p:spPr>
        <p:txBody>
          <a:bodyPr anchorCtr="0" anchor="t" bIns="0" lIns="0" spcFirstLastPara="1" rIns="0" wrap="square" tIns="5200">
            <a:noAutofit/>
          </a:bodyPr>
          <a:lstStyle/>
          <a:p>
            <a:pPr indent="0" lvl="0" marL="0" marR="0" rtl="0" algn="l">
              <a:lnSpc>
                <a:spcPct val="121300"/>
              </a:lnSpc>
              <a:spcBef>
                <a:spcPts val="0"/>
              </a:spcBef>
              <a:spcAft>
                <a:spcPts val="0"/>
              </a:spcAft>
              <a:buNone/>
            </a:pPr>
            <a:r>
              <a:rPr lang="es" sz="800">
                <a:solidFill>
                  <a:srgbClr val="666666"/>
                </a:solidFill>
                <a:latin typeface="Montserrat Light"/>
                <a:ea typeface="Montserrat Light"/>
                <a:cs typeface="Montserrat Light"/>
                <a:sym typeface="Montserrat Light"/>
              </a:rPr>
              <a:t>Los resultados de la etapa diagnóstico son los insumos clave para guiar las  discusiones y toma de decisiones durante el diseño e implementación del  sistema de formación y la formación que este articula.  </a:t>
            </a:r>
            <a:endParaRPr sz="800">
              <a:solidFill>
                <a:srgbClr val="666666"/>
              </a:solidFill>
              <a:latin typeface="Montserrat Light"/>
              <a:ea typeface="Montserrat Light"/>
              <a:cs typeface="Montserrat Light"/>
              <a:sym typeface="Montserrat Light"/>
            </a:endParaRPr>
          </a:p>
          <a:p>
            <a:pPr indent="0" lvl="0" marL="0" marR="0" rtl="0" algn="l">
              <a:lnSpc>
                <a:spcPct val="121300"/>
              </a:lnSpc>
              <a:spcBef>
                <a:spcPts val="0"/>
              </a:spcBef>
              <a:spcAft>
                <a:spcPts val="0"/>
              </a:spcAft>
              <a:buNone/>
            </a:pPr>
            <a:r>
              <a:t/>
            </a:r>
            <a:endParaRPr sz="800">
              <a:solidFill>
                <a:srgbClr val="666666"/>
              </a:solidFill>
              <a:latin typeface="Montserrat Light"/>
              <a:ea typeface="Montserrat Light"/>
              <a:cs typeface="Montserrat Light"/>
              <a:sym typeface="Montserrat Light"/>
            </a:endParaRPr>
          </a:p>
          <a:p>
            <a:pPr indent="0" lvl="0" marL="0" marR="0" rtl="0" algn="l">
              <a:lnSpc>
                <a:spcPct val="121300"/>
              </a:lnSpc>
              <a:spcBef>
                <a:spcPts val="0"/>
              </a:spcBef>
              <a:spcAft>
                <a:spcPts val="0"/>
              </a:spcAft>
              <a:buNone/>
            </a:pPr>
            <a:r>
              <a:rPr lang="es" sz="800">
                <a:solidFill>
                  <a:srgbClr val="666666"/>
                </a:solidFill>
                <a:latin typeface="Montserrat Light"/>
                <a:ea typeface="Montserrat Light"/>
                <a:cs typeface="Montserrat Light"/>
                <a:sym typeface="Montserrat Light"/>
              </a:rPr>
              <a:t>En base a esto, se iniciarán discusiones para tomar decisiones en el corto,  mediano y largo plazo. </a:t>
            </a:r>
            <a:endParaRPr sz="800">
              <a:solidFill>
                <a:srgbClr val="666666"/>
              </a:solidFill>
              <a:latin typeface="Montserrat Light"/>
              <a:ea typeface="Montserrat Light"/>
              <a:cs typeface="Montserrat Light"/>
              <a:sym typeface="Montserrat Light"/>
            </a:endParaRPr>
          </a:p>
          <a:p>
            <a:pPr indent="0" lvl="0" marL="0" marR="0" rtl="0" algn="l">
              <a:lnSpc>
                <a:spcPct val="121300"/>
              </a:lnSpc>
              <a:spcBef>
                <a:spcPts val="0"/>
              </a:spcBef>
              <a:spcAft>
                <a:spcPts val="0"/>
              </a:spcAft>
              <a:buClr>
                <a:srgbClr val="000000"/>
              </a:buClr>
              <a:buFont typeface="Arial"/>
              <a:buNone/>
            </a:pPr>
            <a:r>
              <a:t/>
            </a:r>
            <a:endParaRPr sz="800">
              <a:solidFill>
                <a:srgbClr val="666666"/>
              </a:solidFill>
              <a:latin typeface="Montserrat Light"/>
              <a:ea typeface="Montserrat Light"/>
              <a:cs typeface="Montserrat Light"/>
              <a:sym typeface="Montserrat Light"/>
            </a:endParaRPr>
          </a:p>
        </p:txBody>
      </p:sp>
      <p:sp>
        <p:nvSpPr>
          <p:cNvPr id="106" name="Google Shape;106;p23"/>
          <p:cNvSpPr/>
          <p:nvPr/>
        </p:nvSpPr>
        <p:spPr>
          <a:xfrm>
            <a:off x="3743325" y="1870278"/>
            <a:ext cx="857502" cy="0"/>
          </a:xfrm>
          <a:custGeom>
            <a:rect b="b" l="l" r="r" t="t"/>
            <a:pathLst>
              <a:path extrusionOk="0" h="120000" w="1885315">
                <a:moveTo>
                  <a:pt x="0" y="0"/>
                </a:moveTo>
                <a:lnTo>
                  <a:pt x="1884759" y="0"/>
                </a:lnTo>
              </a:path>
            </a:pathLst>
          </a:custGeom>
          <a:noFill/>
          <a:ln cap="flat" cmpd="sng" w="83750">
            <a:solidFill>
              <a:srgbClr val="4FC9A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14" name="Shape 414"/>
        <p:cNvGrpSpPr/>
        <p:nvPr/>
      </p:nvGrpSpPr>
      <p:grpSpPr>
        <a:xfrm>
          <a:off x="0" y="0"/>
          <a:ext cx="0" cy="0"/>
          <a:chOff x="0" y="0"/>
          <a:chExt cx="0" cy="0"/>
        </a:xfrm>
      </p:grpSpPr>
      <p:sp>
        <p:nvSpPr>
          <p:cNvPr id="415" name="Google Shape;415;p41"/>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b="1" i="1" sz="1200">
              <a:solidFill>
                <a:srgbClr val="4FC9A3"/>
              </a:solidFill>
              <a:latin typeface="Bitter"/>
              <a:ea typeface="Bitter"/>
              <a:cs typeface="Bitter"/>
              <a:sym typeface="Bitter"/>
            </a:endParaRPr>
          </a:p>
          <a:p>
            <a:pPr indent="0" lvl="0" marL="0" rtl="0" algn="l">
              <a:spcBef>
                <a:spcPts val="0"/>
              </a:spcBef>
              <a:spcAft>
                <a:spcPts val="0"/>
              </a:spcAft>
              <a:buNone/>
            </a:pPr>
            <a:r>
              <a:t/>
            </a:r>
            <a:endParaRPr b="1" i="1" sz="1200">
              <a:solidFill>
                <a:srgbClr val="4FC9A3"/>
              </a:solidFill>
              <a:latin typeface="Bitter"/>
              <a:ea typeface="Bitter"/>
              <a:cs typeface="Bitter"/>
              <a:sym typeface="Bitter"/>
            </a:endParaRPr>
          </a:p>
        </p:txBody>
      </p:sp>
      <p:sp>
        <p:nvSpPr>
          <p:cNvPr id="416" name="Google Shape;416;p41"/>
          <p:cNvSpPr txBox="1"/>
          <p:nvPr/>
        </p:nvSpPr>
        <p:spPr>
          <a:xfrm>
            <a:off x="8601499" y="4577325"/>
            <a:ext cx="2706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20</a:t>
            </a:r>
            <a:endParaRPr sz="1500">
              <a:solidFill>
                <a:srgbClr val="A4DB3B"/>
              </a:solidFill>
              <a:latin typeface="Bitter"/>
              <a:ea typeface="Bitter"/>
              <a:cs typeface="Bitter"/>
              <a:sym typeface="Bitter"/>
            </a:endParaRPr>
          </a:p>
        </p:txBody>
      </p:sp>
      <p:sp>
        <p:nvSpPr>
          <p:cNvPr id="417" name="Google Shape;417;p41"/>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8" name="Google Shape;418;p41"/>
          <p:cNvCxnSpPr/>
          <p:nvPr/>
        </p:nvCxnSpPr>
        <p:spPr>
          <a:xfrm>
            <a:off x="1604775" y="2737875"/>
            <a:ext cx="8023500" cy="0"/>
          </a:xfrm>
          <a:prstGeom prst="straightConnector1">
            <a:avLst/>
          </a:prstGeom>
          <a:noFill/>
          <a:ln cap="flat" cmpd="sng" w="28575">
            <a:solidFill>
              <a:srgbClr val="4FC9A3"/>
            </a:solidFill>
            <a:prstDash val="solid"/>
            <a:round/>
            <a:headEnd len="med" w="med" type="none"/>
            <a:tailEnd len="med" w="med" type="none"/>
          </a:ln>
        </p:spPr>
      </p:cxnSp>
      <p:sp>
        <p:nvSpPr>
          <p:cNvPr id="419" name="Google Shape;419;p41"/>
          <p:cNvSpPr/>
          <p:nvPr/>
        </p:nvSpPr>
        <p:spPr>
          <a:xfrm>
            <a:off x="2693000"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1"/>
          <p:cNvSpPr txBox="1"/>
          <p:nvPr/>
        </p:nvSpPr>
        <p:spPr>
          <a:xfrm>
            <a:off x="1918750" y="1161700"/>
            <a:ext cx="2852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Las formas de trabajo y dinámicas de equipo son determinantes para un buen ambiente y resultados efectivos en la residencia</a:t>
            </a:r>
            <a:endParaRPr>
              <a:solidFill>
                <a:srgbClr val="03286B"/>
              </a:solidFill>
              <a:latin typeface="Bree Serif"/>
              <a:ea typeface="Bree Serif"/>
              <a:cs typeface="Bree Serif"/>
              <a:sym typeface="Bree Serif"/>
            </a:endParaRPr>
          </a:p>
        </p:txBody>
      </p:sp>
      <p:sp>
        <p:nvSpPr>
          <p:cNvPr id="421" name="Google Shape;421;p41"/>
          <p:cNvSpPr/>
          <p:nvPr/>
        </p:nvSpPr>
        <p:spPr>
          <a:xfrm>
            <a:off x="5615525"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1"/>
          <p:cNvSpPr txBox="1"/>
          <p:nvPr/>
        </p:nvSpPr>
        <p:spPr>
          <a:xfrm>
            <a:off x="5544150" y="2920459"/>
            <a:ext cx="2729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No se cuenta con prácticas y herramientas para el “cuidado de cuidadoras”</a:t>
            </a:r>
            <a:endParaRPr>
              <a:solidFill>
                <a:srgbClr val="03286B"/>
              </a:solidFill>
              <a:latin typeface="Bree Serif"/>
              <a:ea typeface="Bree Serif"/>
              <a:cs typeface="Bree Serif"/>
              <a:sym typeface="Bree Serif"/>
            </a:endParaRPr>
          </a:p>
        </p:txBody>
      </p:sp>
      <p:grpSp>
        <p:nvGrpSpPr>
          <p:cNvPr id="423" name="Google Shape;423;p41"/>
          <p:cNvGrpSpPr/>
          <p:nvPr/>
        </p:nvGrpSpPr>
        <p:grpSpPr>
          <a:xfrm>
            <a:off x="2012625" y="2922071"/>
            <a:ext cx="2507700" cy="1236804"/>
            <a:chOff x="1784025" y="2871925"/>
            <a:chExt cx="2507700" cy="1236804"/>
          </a:xfrm>
        </p:grpSpPr>
        <p:sp>
          <p:nvSpPr>
            <p:cNvPr id="424" name="Google Shape;424;p41"/>
            <p:cNvSpPr/>
            <p:nvPr/>
          </p:nvSpPr>
          <p:spPr>
            <a:xfrm>
              <a:off x="1784025" y="3008029"/>
              <a:ext cx="2507700" cy="1100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1"/>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41"/>
          <p:cNvSpPr txBox="1"/>
          <p:nvPr/>
        </p:nvSpPr>
        <p:spPr>
          <a:xfrm>
            <a:off x="2170225" y="3153446"/>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"Entre los tíos, directores, manipuladora</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de alimentos hay murallas muy potentes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que los separan. Todos son importantes, cada uno cumple un rol"</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(Marco, 51 años, egresado, vivió 17 años en residencia,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427" name="Google Shape;427;p41"/>
          <p:cNvGrpSpPr/>
          <p:nvPr/>
        </p:nvGrpSpPr>
        <p:grpSpPr>
          <a:xfrm rot="10800000">
            <a:off x="5128800" y="1458150"/>
            <a:ext cx="3008700" cy="1017191"/>
            <a:chOff x="1840850" y="2871925"/>
            <a:chExt cx="3008700" cy="1017191"/>
          </a:xfrm>
        </p:grpSpPr>
        <p:sp>
          <p:nvSpPr>
            <p:cNvPr id="428" name="Google Shape;428;p41"/>
            <p:cNvSpPr/>
            <p:nvPr/>
          </p:nvSpPr>
          <p:spPr>
            <a:xfrm>
              <a:off x="1840850" y="3008016"/>
              <a:ext cx="3008700" cy="8811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1"/>
            <p:cNvSpPr/>
            <p:nvPr/>
          </p:nvSpPr>
          <p:spPr>
            <a:xfrm>
              <a:off x="413722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41"/>
          <p:cNvSpPr txBox="1"/>
          <p:nvPr/>
        </p:nvSpPr>
        <p:spPr>
          <a:xfrm>
            <a:off x="5322184" y="1534605"/>
            <a:ext cx="2643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“No hay espacios o instancias para compartir prácticas, espacio para juntarnos y retroalimentar el trabajo, porque estamos todo el día corriendo y absorbiendo”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(Consuelo, ETD,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31" name="Google Shape;431;p41"/>
          <p:cNvSpPr/>
          <p:nvPr/>
        </p:nvSpPr>
        <p:spPr>
          <a:xfrm>
            <a:off x="760642" y="2199222"/>
            <a:ext cx="1049100" cy="1049100"/>
          </a:xfrm>
          <a:prstGeom prst="ellipse">
            <a:avLst/>
          </a:prstGeom>
          <a:solidFill>
            <a:srgbClr val="FFFFFF"/>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 name="Google Shape;432;p41"/>
          <p:cNvPicPr preferRelativeResize="0"/>
          <p:nvPr/>
        </p:nvPicPr>
        <p:blipFill>
          <a:blip r:embed="rId3">
            <a:alphaModFix/>
          </a:blip>
          <a:stretch>
            <a:fillRect/>
          </a:stretch>
        </p:blipFill>
        <p:spPr>
          <a:xfrm>
            <a:off x="939923" y="2378314"/>
            <a:ext cx="688349" cy="688349"/>
          </a:xfrm>
          <a:prstGeom prst="rect">
            <a:avLst/>
          </a:prstGeom>
          <a:noFill/>
          <a:ln>
            <a:noFill/>
          </a:ln>
        </p:spPr>
      </p:pic>
      <p:sp>
        <p:nvSpPr>
          <p:cNvPr id="433" name="Google Shape;433;p41"/>
          <p:cNvSpPr txBox="1"/>
          <p:nvPr/>
        </p:nvSpPr>
        <p:spPr>
          <a:xfrm>
            <a:off x="559886" y="3327850"/>
            <a:ext cx="14253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FA5936"/>
                </a:solidFill>
                <a:latin typeface="Bitter"/>
                <a:ea typeface="Bitter"/>
                <a:cs typeface="Bitter"/>
                <a:sym typeface="Bitter"/>
              </a:rPr>
              <a:t>Dinámicas </a:t>
            </a:r>
            <a:endParaRPr b="1" sz="1000">
              <a:solidFill>
                <a:srgbClr val="FA5936"/>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FA5936"/>
                </a:solidFill>
                <a:latin typeface="Bitter"/>
                <a:ea typeface="Bitter"/>
                <a:cs typeface="Bitter"/>
                <a:sym typeface="Bitter"/>
              </a:rPr>
              <a:t>de trabajo</a:t>
            </a:r>
            <a:endParaRPr b="1" sz="1000">
              <a:solidFill>
                <a:srgbClr val="FA5936"/>
              </a:solidFill>
              <a:latin typeface="Bitter"/>
              <a:ea typeface="Bitter"/>
              <a:cs typeface="Bitter"/>
              <a:sym typeface="Bitt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37" name="Shape 437"/>
        <p:cNvGrpSpPr/>
        <p:nvPr/>
      </p:nvGrpSpPr>
      <p:grpSpPr>
        <a:xfrm>
          <a:off x="0" y="0"/>
          <a:ext cx="0" cy="0"/>
          <a:chOff x="0" y="0"/>
          <a:chExt cx="0" cy="0"/>
        </a:xfrm>
      </p:grpSpPr>
      <p:sp>
        <p:nvSpPr>
          <p:cNvPr id="438" name="Google Shape;438;p42"/>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i="1" sz="1200">
              <a:solidFill>
                <a:srgbClr val="4FC9A3"/>
              </a:solidFill>
              <a:latin typeface="Bitter"/>
              <a:ea typeface="Bitter"/>
              <a:cs typeface="Bitter"/>
              <a:sym typeface="Bitter"/>
            </a:endParaRPr>
          </a:p>
        </p:txBody>
      </p:sp>
      <p:sp>
        <p:nvSpPr>
          <p:cNvPr id="439" name="Google Shape;439;p42"/>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21</a:t>
            </a:r>
            <a:endParaRPr sz="1500">
              <a:solidFill>
                <a:srgbClr val="A4DB3B"/>
              </a:solidFill>
              <a:latin typeface="Bitter"/>
              <a:ea typeface="Bitter"/>
              <a:cs typeface="Bitter"/>
              <a:sym typeface="Bitter"/>
            </a:endParaRPr>
          </a:p>
        </p:txBody>
      </p:sp>
      <p:sp>
        <p:nvSpPr>
          <p:cNvPr id="440" name="Google Shape;440;p42"/>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1" name="Google Shape;441;p42"/>
          <p:cNvCxnSpPr/>
          <p:nvPr/>
        </p:nvCxnSpPr>
        <p:spPr>
          <a:xfrm>
            <a:off x="-78300" y="2737875"/>
            <a:ext cx="9276600" cy="0"/>
          </a:xfrm>
          <a:prstGeom prst="straightConnector1">
            <a:avLst/>
          </a:prstGeom>
          <a:noFill/>
          <a:ln cap="flat" cmpd="sng" w="28575">
            <a:solidFill>
              <a:srgbClr val="4FC9A3"/>
            </a:solidFill>
            <a:prstDash val="solid"/>
            <a:round/>
            <a:headEnd len="med" w="med" type="none"/>
            <a:tailEnd len="med" w="med" type="none"/>
          </a:ln>
        </p:spPr>
      </p:cxnSp>
      <p:sp>
        <p:nvSpPr>
          <p:cNvPr id="442" name="Google Shape;442;p42"/>
          <p:cNvSpPr/>
          <p:nvPr/>
        </p:nvSpPr>
        <p:spPr>
          <a:xfrm>
            <a:off x="1189925"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2"/>
          <p:cNvSpPr txBox="1"/>
          <p:nvPr/>
        </p:nvSpPr>
        <p:spPr>
          <a:xfrm>
            <a:off x="1095950" y="1099827"/>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Inducción como instancia clave para sensibilizar, comprender, y relevar el rol de los/as trabajadores/as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444" name="Google Shape;444;p42"/>
          <p:cNvSpPr/>
          <p:nvPr/>
        </p:nvSpPr>
        <p:spPr>
          <a:xfrm>
            <a:off x="3569275"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2"/>
          <p:cNvSpPr txBox="1"/>
          <p:nvPr/>
        </p:nvSpPr>
        <p:spPr>
          <a:xfrm>
            <a:off x="3469225"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4</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El estilo de liderazgo de la dirección determina el sello de la residencia</a:t>
            </a:r>
            <a:endParaRPr>
              <a:solidFill>
                <a:srgbClr val="03286B"/>
              </a:solidFill>
              <a:latin typeface="Bree Serif"/>
              <a:ea typeface="Bree Serif"/>
              <a:cs typeface="Bree Serif"/>
              <a:sym typeface="Bree Serif"/>
            </a:endParaRPr>
          </a:p>
        </p:txBody>
      </p:sp>
      <p:grpSp>
        <p:nvGrpSpPr>
          <p:cNvPr id="446" name="Google Shape;446;p42"/>
          <p:cNvGrpSpPr/>
          <p:nvPr/>
        </p:nvGrpSpPr>
        <p:grpSpPr>
          <a:xfrm>
            <a:off x="499775" y="2922071"/>
            <a:ext cx="2578800" cy="1200805"/>
            <a:chOff x="1784018" y="2871925"/>
            <a:chExt cx="2578800" cy="1200805"/>
          </a:xfrm>
        </p:grpSpPr>
        <p:sp>
          <p:nvSpPr>
            <p:cNvPr id="447" name="Google Shape;447;p42"/>
            <p:cNvSpPr/>
            <p:nvPr/>
          </p:nvSpPr>
          <p:spPr>
            <a:xfrm>
              <a:off x="1784018" y="3008030"/>
              <a:ext cx="2578800" cy="1064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2"/>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9" name="Google Shape;449;p42"/>
          <p:cNvSpPr txBox="1"/>
          <p:nvPr/>
        </p:nvSpPr>
        <p:spPr>
          <a:xfrm>
            <a:off x="657282" y="3182771"/>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El 99% de los trabajadores que no recibieron inducción, lo considera necesario para comprender y desempeñar sus funciones.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(Encuesta Nacional Necesidades de Capacitación para Trabajadores/as de Residencias de NNA, 2019)</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50" name="Google Shape;450;p42"/>
          <p:cNvSpPr txBox="1"/>
          <p:nvPr/>
        </p:nvSpPr>
        <p:spPr>
          <a:xfrm>
            <a:off x="6114350" y="1532327"/>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5</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 dupla psicosocial es el enlace clave entre los actores de la residencia</a:t>
            </a:r>
            <a:endParaRPr>
              <a:solidFill>
                <a:srgbClr val="03286B"/>
              </a:solidFill>
              <a:latin typeface="Bree Serif"/>
              <a:ea typeface="Bree Serif"/>
              <a:cs typeface="Bree Serif"/>
              <a:sym typeface="Bree Serif"/>
            </a:endParaRPr>
          </a:p>
        </p:txBody>
      </p:sp>
      <p:grpSp>
        <p:nvGrpSpPr>
          <p:cNvPr id="451" name="Google Shape;451;p42"/>
          <p:cNvGrpSpPr/>
          <p:nvPr/>
        </p:nvGrpSpPr>
        <p:grpSpPr>
          <a:xfrm>
            <a:off x="5944675" y="2922071"/>
            <a:ext cx="2578800" cy="1200805"/>
            <a:chOff x="1784018" y="2871925"/>
            <a:chExt cx="2578800" cy="1200805"/>
          </a:xfrm>
        </p:grpSpPr>
        <p:sp>
          <p:nvSpPr>
            <p:cNvPr id="452" name="Google Shape;452;p42"/>
            <p:cNvSpPr/>
            <p:nvPr/>
          </p:nvSpPr>
          <p:spPr>
            <a:xfrm>
              <a:off x="1784018" y="3008030"/>
              <a:ext cx="2578800" cy="1064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2"/>
            <p:cNvSpPr/>
            <p:nvPr/>
          </p:nvSpPr>
          <p:spPr>
            <a:xfrm>
              <a:off x="22438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 name="Google Shape;454;p42"/>
          <p:cNvSpPr txBox="1"/>
          <p:nvPr/>
        </p:nvSpPr>
        <p:spPr>
          <a:xfrm>
            <a:off x="6095125" y="3153450"/>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“Fin de semana, siempre hay un profesional de turno.(...) Ayuda que estén cuando hay una descompensación, teníamos un psicólogo que nos ayudaba mucho."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(Dominga, ETD, 10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55" name="Google Shape;455;p42"/>
          <p:cNvSpPr/>
          <p:nvPr/>
        </p:nvSpPr>
        <p:spPr>
          <a:xfrm>
            <a:off x="6249475"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59" name="Shape 459"/>
        <p:cNvGrpSpPr/>
        <p:nvPr/>
      </p:nvGrpSpPr>
      <p:grpSpPr>
        <a:xfrm>
          <a:off x="0" y="0"/>
          <a:ext cx="0" cy="0"/>
          <a:chOff x="0" y="0"/>
          <a:chExt cx="0" cy="0"/>
        </a:xfrm>
      </p:grpSpPr>
      <p:sp>
        <p:nvSpPr>
          <p:cNvPr id="460" name="Google Shape;460;p43"/>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i="1" sz="1200">
              <a:solidFill>
                <a:srgbClr val="4FC9A3"/>
              </a:solidFill>
              <a:latin typeface="Bitter"/>
              <a:ea typeface="Bitter"/>
              <a:cs typeface="Bitter"/>
              <a:sym typeface="Bitter"/>
            </a:endParaRPr>
          </a:p>
        </p:txBody>
      </p:sp>
      <p:sp>
        <p:nvSpPr>
          <p:cNvPr id="461" name="Google Shape;461;p43"/>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22</a:t>
            </a:r>
            <a:endParaRPr sz="1500">
              <a:solidFill>
                <a:srgbClr val="A4DB3B"/>
              </a:solidFill>
              <a:latin typeface="Bitter"/>
              <a:ea typeface="Bitter"/>
              <a:cs typeface="Bitter"/>
              <a:sym typeface="Bitter"/>
            </a:endParaRPr>
          </a:p>
        </p:txBody>
      </p:sp>
      <p:sp>
        <p:nvSpPr>
          <p:cNvPr id="462" name="Google Shape;462;p43"/>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3" name="Google Shape;463;p43"/>
          <p:cNvCxnSpPr/>
          <p:nvPr/>
        </p:nvCxnSpPr>
        <p:spPr>
          <a:xfrm>
            <a:off x="-472325" y="2737875"/>
            <a:ext cx="9148200" cy="0"/>
          </a:xfrm>
          <a:prstGeom prst="straightConnector1">
            <a:avLst/>
          </a:prstGeom>
          <a:noFill/>
          <a:ln cap="flat" cmpd="sng" w="28575">
            <a:solidFill>
              <a:srgbClr val="4FC9A3"/>
            </a:solidFill>
            <a:prstDash val="solid"/>
            <a:round/>
            <a:headEnd len="med" w="med" type="none"/>
            <a:tailEnd len="med" w="med" type="none"/>
          </a:ln>
        </p:spPr>
      </p:cxnSp>
      <p:sp>
        <p:nvSpPr>
          <p:cNvPr id="464" name="Google Shape;464;p43"/>
          <p:cNvSpPr/>
          <p:nvPr/>
        </p:nvSpPr>
        <p:spPr>
          <a:xfrm>
            <a:off x="1189925"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p:nvPr/>
        </p:nvSpPr>
        <p:spPr>
          <a:xfrm>
            <a:off x="8603875" y="2659125"/>
            <a:ext cx="157500" cy="157500"/>
          </a:xfrm>
          <a:prstGeom prst="ellipse">
            <a:avLst/>
          </a:prstGeom>
          <a:solidFill>
            <a:srgbClr val="4FC9A3"/>
          </a:solidFill>
          <a:ln cap="flat" cmpd="sng" w="19050">
            <a:solidFill>
              <a:srgbClr val="26BD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3"/>
          <p:cNvSpPr txBox="1"/>
          <p:nvPr/>
        </p:nvSpPr>
        <p:spPr>
          <a:xfrm>
            <a:off x="1095950" y="1314100"/>
            <a:ext cx="25788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6</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Hay disposición por aprendizaje y mentoría entre</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educadoras</a:t>
            </a:r>
            <a:endParaRPr>
              <a:solidFill>
                <a:srgbClr val="03286B"/>
              </a:solidFill>
              <a:latin typeface="Bree Serif"/>
              <a:ea typeface="Bree Serif"/>
              <a:cs typeface="Bree Serif"/>
              <a:sym typeface="Bree Serif"/>
            </a:endParaRPr>
          </a:p>
        </p:txBody>
      </p:sp>
      <p:sp>
        <p:nvSpPr>
          <p:cNvPr id="467" name="Google Shape;467;p43"/>
          <p:cNvSpPr/>
          <p:nvPr/>
        </p:nvSpPr>
        <p:spPr>
          <a:xfrm>
            <a:off x="3547784"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3"/>
          <p:cNvSpPr txBox="1"/>
          <p:nvPr/>
        </p:nvSpPr>
        <p:spPr>
          <a:xfrm>
            <a:off x="3447734"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7</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Existe un doble discurso</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respecto a figura de las ETD</a:t>
            </a:r>
            <a:endParaRPr>
              <a:solidFill>
                <a:srgbClr val="03286B"/>
              </a:solidFill>
              <a:latin typeface="Bree Serif"/>
              <a:ea typeface="Bree Serif"/>
              <a:cs typeface="Bree Serif"/>
              <a:sym typeface="Bree Serif"/>
            </a:endParaRPr>
          </a:p>
        </p:txBody>
      </p:sp>
      <p:grpSp>
        <p:nvGrpSpPr>
          <p:cNvPr id="469" name="Google Shape;469;p43"/>
          <p:cNvGrpSpPr/>
          <p:nvPr/>
        </p:nvGrpSpPr>
        <p:grpSpPr>
          <a:xfrm>
            <a:off x="499775" y="2922071"/>
            <a:ext cx="2704200" cy="1251205"/>
            <a:chOff x="1784018" y="2871925"/>
            <a:chExt cx="2704200" cy="1251205"/>
          </a:xfrm>
        </p:grpSpPr>
        <p:sp>
          <p:nvSpPr>
            <p:cNvPr id="470" name="Google Shape;470;p43"/>
            <p:cNvSpPr/>
            <p:nvPr/>
          </p:nvSpPr>
          <p:spPr>
            <a:xfrm>
              <a:off x="1784018" y="3008030"/>
              <a:ext cx="2704200" cy="11151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3"/>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43"/>
          <p:cNvSpPr txBox="1"/>
          <p:nvPr/>
        </p:nvSpPr>
        <p:spPr>
          <a:xfrm>
            <a:off x="657274" y="3182775"/>
            <a:ext cx="24357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"Compartir las buenas prácticas, sirve mucho. Imagínese yo que vengo llegando, a lo mejor puedo aportar, y siempre abierta a aprender(...)"</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(Pamela, ETD, 2 meses de experiencia)</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73" name="Google Shape;473;p43"/>
          <p:cNvSpPr txBox="1"/>
          <p:nvPr/>
        </p:nvSpPr>
        <p:spPr>
          <a:xfrm>
            <a:off x="6133900" y="1470455"/>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8</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 cargos de apoyo en áreas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especializadas cumplen una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función esencial de soporte en la residencia</a:t>
            </a:r>
            <a:endParaRPr>
              <a:solidFill>
                <a:srgbClr val="03286B"/>
              </a:solidFill>
              <a:latin typeface="Bree Serif"/>
              <a:ea typeface="Bree Serif"/>
              <a:cs typeface="Bree Serif"/>
              <a:sym typeface="Bree Serif"/>
            </a:endParaRPr>
          </a:p>
        </p:txBody>
      </p:sp>
      <p:grpSp>
        <p:nvGrpSpPr>
          <p:cNvPr id="474" name="Google Shape;474;p43"/>
          <p:cNvGrpSpPr/>
          <p:nvPr/>
        </p:nvGrpSpPr>
        <p:grpSpPr>
          <a:xfrm>
            <a:off x="5716075" y="2922071"/>
            <a:ext cx="2578800" cy="1115005"/>
            <a:chOff x="1784018" y="2871925"/>
            <a:chExt cx="2578800" cy="1115005"/>
          </a:xfrm>
        </p:grpSpPr>
        <p:sp>
          <p:nvSpPr>
            <p:cNvPr id="475" name="Google Shape;475;p43"/>
            <p:cNvSpPr/>
            <p:nvPr/>
          </p:nvSpPr>
          <p:spPr>
            <a:xfrm>
              <a:off x="1784018" y="3008030"/>
              <a:ext cx="2578800" cy="9789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3"/>
            <p:cNvSpPr/>
            <p:nvPr/>
          </p:nvSpPr>
          <p:spPr>
            <a:xfrm>
              <a:off x="2182002"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43"/>
          <p:cNvSpPr txBox="1"/>
          <p:nvPr/>
        </p:nvSpPr>
        <p:spPr>
          <a:xfrm>
            <a:off x="5852198" y="3153450"/>
            <a:ext cx="23511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 tens] ella resuelve la vida con temas de salud. (...) Funcionamos estupendo con la dupla del Cesfam, todos conocen a nuestra TENS”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a:t>
            </a:r>
            <a:r>
              <a:rPr lang="es" sz="600">
                <a:solidFill>
                  <a:srgbClr val="888888"/>
                </a:solidFill>
                <a:latin typeface="Montserrat"/>
                <a:ea typeface="Montserrat"/>
                <a:cs typeface="Montserrat"/>
                <a:sym typeface="Montserrat"/>
              </a:rPr>
              <a:t>Paola, directora de residencia, 5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78" name="Google Shape;478;p43"/>
          <p:cNvSpPr/>
          <p:nvPr/>
        </p:nvSpPr>
        <p:spPr>
          <a:xfrm>
            <a:off x="6188250" y="2659125"/>
            <a:ext cx="157500" cy="157500"/>
          </a:xfrm>
          <a:prstGeom prst="ellipse">
            <a:avLst/>
          </a:prstGeom>
          <a:solidFill>
            <a:srgbClr val="FA5936"/>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482" name="Shape 482"/>
        <p:cNvGrpSpPr/>
        <p:nvPr/>
      </p:nvGrpSpPr>
      <p:grpSpPr>
        <a:xfrm>
          <a:off x="0" y="0"/>
          <a:ext cx="0" cy="0"/>
          <a:chOff x="0" y="0"/>
          <a:chExt cx="0" cy="0"/>
        </a:xfrm>
      </p:grpSpPr>
      <p:sp>
        <p:nvSpPr>
          <p:cNvPr id="483" name="Google Shape;483;p44"/>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b="1" i="1" sz="1200">
              <a:solidFill>
                <a:srgbClr val="4FC9A3"/>
              </a:solidFill>
              <a:latin typeface="Bitter"/>
              <a:ea typeface="Bitter"/>
              <a:cs typeface="Bitter"/>
              <a:sym typeface="Bitter"/>
            </a:endParaRPr>
          </a:p>
          <a:p>
            <a:pPr indent="0" lvl="0" marL="0" rtl="0" algn="l">
              <a:spcBef>
                <a:spcPts val="0"/>
              </a:spcBef>
              <a:spcAft>
                <a:spcPts val="0"/>
              </a:spcAft>
              <a:buNone/>
            </a:pPr>
            <a:r>
              <a:t/>
            </a:r>
            <a:endParaRPr b="1" i="1" sz="1200">
              <a:solidFill>
                <a:srgbClr val="4FC9A3"/>
              </a:solidFill>
              <a:latin typeface="Bitter"/>
              <a:ea typeface="Bitter"/>
              <a:cs typeface="Bitter"/>
              <a:sym typeface="Bitter"/>
            </a:endParaRPr>
          </a:p>
        </p:txBody>
      </p:sp>
      <p:sp>
        <p:nvSpPr>
          <p:cNvPr id="484" name="Google Shape;484;p44"/>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23</a:t>
            </a:r>
            <a:endParaRPr sz="1500">
              <a:solidFill>
                <a:srgbClr val="A4DB3B"/>
              </a:solidFill>
              <a:latin typeface="Bitter"/>
              <a:ea typeface="Bitter"/>
              <a:cs typeface="Bitter"/>
              <a:sym typeface="Bitter"/>
            </a:endParaRPr>
          </a:p>
        </p:txBody>
      </p:sp>
      <p:sp>
        <p:nvSpPr>
          <p:cNvPr id="485" name="Google Shape;485;p44"/>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6" name="Google Shape;486;p44"/>
          <p:cNvCxnSpPr/>
          <p:nvPr/>
        </p:nvCxnSpPr>
        <p:spPr>
          <a:xfrm>
            <a:off x="1604775" y="2737875"/>
            <a:ext cx="6712500" cy="0"/>
          </a:xfrm>
          <a:prstGeom prst="straightConnector1">
            <a:avLst/>
          </a:prstGeom>
          <a:noFill/>
          <a:ln cap="flat" cmpd="sng" w="28575">
            <a:solidFill>
              <a:srgbClr val="26BDBF"/>
            </a:solidFill>
            <a:prstDash val="solid"/>
            <a:round/>
            <a:headEnd len="med" w="med" type="none"/>
            <a:tailEnd len="med" w="med" type="none"/>
          </a:ln>
        </p:spPr>
      </p:cxnSp>
      <p:sp>
        <p:nvSpPr>
          <p:cNvPr id="487" name="Google Shape;487;p44"/>
          <p:cNvSpPr/>
          <p:nvPr/>
        </p:nvSpPr>
        <p:spPr>
          <a:xfrm>
            <a:off x="2012625" y="2659125"/>
            <a:ext cx="157500" cy="157500"/>
          </a:xfrm>
          <a:prstGeom prst="ellipse">
            <a:avLst/>
          </a:prstGeom>
          <a:solidFill>
            <a:srgbClr val="F20A66"/>
          </a:solidFill>
          <a:ln cap="flat" cmpd="sng" w="19050">
            <a:solidFill>
              <a:srgbClr val="26BD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4"/>
          <p:cNvSpPr txBox="1"/>
          <p:nvPr/>
        </p:nvSpPr>
        <p:spPr>
          <a:xfrm>
            <a:off x="1994950" y="1353475"/>
            <a:ext cx="21717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Ser “agentes de cambio” en los NNA otorga gratificación y realización en el trabajo</a:t>
            </a:r>
            <a:endParaRPr>
              <a:solidFill>
                <a:srgbClr val="03286B"/>
              </a:solidFill>
              <a:latin typeface="Bree Serif"/>
              <a:ea typeface="Bree Serif"/>
              <a:cs typeface="Bree Serif"/>
              <a:sym typeface="Bree Serif"/>
            </a:endParaRPr>
          </a:p>
        </p:txBody>
      </p:sp>
      <p:sp>
        <p:nvSpPr>
          <p:cNvPr id="489" name="Google Shape;489;p44"/>
          <p:cNvSpPr/>
          <p:nvPr/>
        </p:nvSpPr>
        <p:spPr>
          <a:xfrm>
            <a:off x="3530850" y="2659125"/>
            <a:ext cx="157500" cy="157500"/>
          </a:xfrm>
          <a:prstGeom prst="ellipse">
            <a:avLst/>
          </a:prstGeom>
          <a:solidFill>
            <a:srgbClr val="F20A66"/>
          </a:solidFill>
          <a:ln cap="flat" cmpd="sng" w="19050">
            <a:solidFill>
              <a:srgbClr val="26BD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4"/>
          <p:cNvSpPr txBox="1"/>
          <p:nvPr/>
        </p:nvSpPr>
        <p:spPr>
          <a:xfrm>
            <a:off x="3459475" y="2920450"/>
            <a:ext cx="19317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Los/as trabajadores/as de</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las residencias perciben una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sobrecarga laboral</a:t>
            </a:r>
            <a:endParaRPr>
              <a:solidFill>
                <a:srgbClr val="03286B"/>
              </a:solidFill>
              <a:latin typeface="Bree Serif"/>
              <a:ea typeface="Bree Serif"/>
              <a:cs typeface="Bree Serif"/>
              <a:sym typeface="Bree Serif"/>
            </a:endParaRPr>
          </a:p>
        </p:txBody>
      </p:sp>
      <p:sp>
        <p:nvSpPr>
          <p:cNvPr id="491" name="Google Shape;491;p44"/>
          <p:cNvSpPr/>
          <p:nvPr/>
        </p:nvSpPr>
        <p:spPr>
          <a:xfrm>
            <a:off x="760642" y="2199222"/>
            <a:ext cx="1049100" cy="1049100"/>
          </a:xfrm>
          <a:prstGeom prst="ellipse">
            <a:avLst/>
          </a:prstGeom>
          <a:solidFill>
            <a:srgbClr val="FFFFFF"/>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4"/>
          <p:cNvSpPr txBox="1"/>
          <p:nvPr/>
        </p:nvSpPr>
        <p:spPr>
          <a:xfrm>
            <a:off x="760648" y="3370825"/>
            <a:ext cx="10491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F20A66"/>
                </a:solidFill>
                <a:latin typeface="Bitter"/>
                <a:ea typeface="Bitter"/>
                <a:cs typeface="Bitter"/>
                <a:sym typeface="Bitter"/>
              </a:rPr>
              <a:t>Características</a:t>
            </a:r>
            <a:endParaRPr b="1" sz="1000">
              <a:solidFill>
                <a:srgbClr val="F20A66"/>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F20A66"/>
                </a:solidFill>
                <a:latin typeface="Bitter"/>
                <a:ea typeface="Bitter"/>
                <a:cs typeface="Bitter"/>
                <a:sym typeface="Bitter"/>
              </a:rPr>
              <a:t>propias de</a:t>
            </a:r>
            <a:endParaRPr b="1" sz="1000">
              <a:solidFill>
                <a:srgbClr val="F20A66"/>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F20A66"/>
                </a:solidFill>
                <a:latin typeface="Bitter"/>
                <a:ea typeface="Bitter"/>
                <a:cs typeface="Bitter"/>
                <a:sym typeface="Bitter"/>
              </a:rPr>
              <a:t>trabajadores</a:t>
            </a:r>
            <a:endParaRPr b="1" sz="1000">
              <a:solidFill>
                <a:srgbClr val="F20A66"/>
              </a:solidFill>
              <a:latin typeface="Bitter"/>
              <a:ea typeface="Bitter"/>
              <a:cs typeface="Bitter"/>
              <a:sym typeface="Bitter"/>
            </a:endParaRPr>
          </a:p>
        </p:txBody>
      </p:sp>
      <p:sp>
        <p:nvSpPr>
          <p:cNvPr id="493" name="Google Shape;493;p44"/>
          <p:cNvSpPr/>
          <p:nvPr/>
        </p:nvSpPr>
        <p:spPr>
          <a:xfrm>
            <a:off x="6148650" y="2659125"/>
            <a:ext cx="157500" cy="157500"/>
          </a:xfrm>
          <a:prstGeom prst="ellipse">
            <a:avLst/>
          </a:prstGeom>
          <a:solidFill>
            <a:srgbClr val="F20A66"/>
          </a:solidFill>
          <a:ln cap="flat" cmpd="sng" w="19050">
            <a:solidFill>
              <a:srgbClr val="26BD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4"/>
          <p:cNvSpPr txBox="1"/>
          <p:nvPr/>
        </p:nvSpPr>
        <p:spPr>
          <a:xfrm>
            <a:off x="6054775" y="1353475"/>
            <a:ext cx="21717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 trabajadores de las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residencias se sienten</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olvidados y estigmatizados</a:t>
            </a:r>
            <a:endParaRPr>
              <a:solidFill>
                <a:srgbClr val="03286B"/>
              </a:solidFill>
              <a:latin typeface="Bree Serif"/>
              <a:ea typeface="Bree Serif"/>
              <a:cs typeface="Bree Serif"/>
              <a:sym typeface="Bree Serif"/>
            </a:endParaRPr>
          </a:p>
        </p:txBody>
      </p:sp>
      <p:grpSp>
        <p:nvGrpSpPr>
          <p:cNvPr id="495" name="Google Shape;495;p44"/>
          <p:cNvGrpSpPr/>
          <p:nvPr/>
        </p:nvGrpSpPr>
        <p:grpSpPr>
          <a:xfrm>
            <a:off x="5464875" y="2922071"/>
            <a:ext cx="3038700" cy="1502009"/>
            <a:chOff x="1784034" y="2871925"/>
            <a:chExt cx="3038700" cy="1502009"/>
          </a:xfrm>
        </p:grpSpPr>
        <p:sp>
          <p:nvSpPr>
            <p:cNvPr id="496" name="Google Shape;496;p44"/>
            <p:cNvSpPr/>
            <p:nvPr/>
          </p:nvSpPr>
          <p:spPr>
            <a:xfrm>
              <a:off x="1784034" y="3023034"/>
              <a:ext cx="3038700" cy="13509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4"/>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8" name="Google Shape;498;p44"/>
          <p:cNvSpPr txBox="1"/>
          <p:nvPr/>
        </p:nvSpPr>
        <p:spPr>
          <a:xfrm>
            <a:off x="5600975" y="3153450"/>
            <a:ext cx="27450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“Siento que las residencias son el último pelo de la cola del gato, siento que no se nos da la importancia que nos merecemos (...) uno no se siente escuchada, a nosotros no nos había felicitado nadie nunca por nada, no hay reconocimiento por nada de este trabajo, siempre se ve lo negativo, no se ve desde lo positivo”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(Paola, directora de residencia, 5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499" name="Google Shape;499;p44"/>
          <p:cNvSpPr/>
          <p:nvPr/>
        </p:nvSpPr>
        <p:spPr>
          <a:xfrm>
            <a:off x="8240432" y="2659125"/>
            <a:ext cx="157500" cy="157500"/>
          </a:xfrm>
          <a:prstGeom prst="ellipse">
            <a:avLst/>
          </a:prstGeom>
          <a:solidFill>
            <a:srgbClr val="4FC9A3"/>
          </a:solidFill>
          <a:ln cap="flat" cmpd="sng" w="19050">
            <a:solidFill>
              <a:srgbClr val="26BD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44"/>
          <p:cNvPicPr preferRelativeResize="0"/>
          <p:nvPr/>
        </p:nvPicPr>
        <p:blipFill>
          <a:blip r:embed="rId3">
            <a:alphaModFix/>
          </a:blip>
          <a:stretch>
            <a:fillRect/>
          </a:stretch>
        </p:blipFill>
        <p:spPr>
          <a:xfrm>
            <a:off x="929925" y="2418836"/>
            <a:ext cx="710550" cy="710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504" name="Shape 504"/>
        <p:cNvGrpSpPr/>
        <p:nvPr/>
      </p:nvGrpSpPr>
      <p:grpSpPr>
        <a:xfrm>
          <a:off x="0" y="0"/>
          <a:ext cx="0" cy="0"/>
          <a:chOff x="0" y="0"/>
          <a:chExt cx="0" cy="0"/>
        </a:xfrm>
      </p:grpSpPr>
      <p:sp>
        <p:nvSpPr>
          <p:cNvPr id="505" name="Google Shape;505;p45"/>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b="1" i="1" sz="1200">
              <a:solidFill>
                <a:srgbClr val="4FC9A3"/>
              </a:solidFill>
              <a:latin typeface="Bitter"/>
              <a:ea typeface="Bitter"/>
              <a:cs typeface="Bitter"/>
              <a:sym typeface="Bitter"/>
            </a:endParaRPr>
          </a:p>
          <a:p>
            <a:pPr indent="0" lvl="0" marL="0" rtl="0" algn="l">
              <a:spcBef>
                <a:spcPts val="0"/>
              </a:spcBef>
              <a:spcAft>
                <a:spcPts val="0"/>
              </a:spcAft>
              <a:buNone/>
            </a:pPr>
            <a:r>
              <a:t/>
            </a:r>
            <a:endParaRPr b="1" i="1" sz="1200">
              <a:solidFill>
                <a:srgbClr val="4FC9A3"/>
              </a:solidFill>
              <a:latin typeface="Bitter"/>
              <a:ea typeface="Bitter"/>
              <a:cs typeface="Bitter"/>
              <a:sym typeface="Bitter"/>
            </a:endParaRPr>
          </a:p>
        </p:txBody>
      </p:sp>
      <p:sp>
        <p:nvSpPr>
          <p:cNvPr id="506" name="Google Shape;506;p45"/>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24</a:t>
            </a:r>
            <a:endParaRPr sz="1500">
              <a:solidFill>
                <a:srgbClr val="A4DB3B"/>
              </a:solidFill>
              <a:latin typeface="Bitter"/>
              <a:ea typeface="Bitter"/>
              <a:cs typeface="Bitter"/>
              <a:sym typeface="Bitter"/>
            </a:endParaRPr>
          </a:p>
        </p:txBody>
      </p:sp>
      <p:sp>
        <p:nvSpPr>
          <p:cNvPr id="507" name="Google Shape;507;p45"/>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5"/>
          <p:cNvSpPr txBox="1"/>
          <p:nvPr/>
        </p:nvSpPr>
        <p:spPr>
          <a:xfrm>
            <a:off x="1918750" y="1161700"/>
            <a:ext cx="2852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 Los perfiles de los NNA hoy en día requieren de mayor especialización en los equipos, para así favorecer la comprensión y abordaje de ellos/as en el contexto residencial</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509" name="Google Shape;509;p45"/>
          <p:cNvSpPr txBox="1"/>
          <p:nvPr/>
        </p:nvSpPr>
        <p:spPr>
          <a:xfrm>
            <a:off x="5696550" y="2920459"/>
            <a:ext cx="2729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Existe una necesidad transversal de competencias para diagnosticar, formular y dar seguimiento a planes de intervención</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p:txBody>
      </p:sp>
      <p:grpSp>
        <p:nvGrpSpPr>
          <p:cNvPr id="510" name="Google Shape;510;p45"/>
          <p:cNvGrpSpPr/>
          <p:nvPr/>
        </p:nvGrpSpPr>
        <p:grpSpPr>
          <a:xfrm>
            <a:off x="2012625" y="2922071"/>
            <a:ext cx="2507700" cy="1236804"/>
            <a:chOff x="1784025" y="2871925"/>
            <a:chExt cx="2507700" cy="1236804"/>
          </a:xfrm>
        </p:grpSpPr>
        <p:sp>
          <p:nvSpPr>
            <p:cNvPr id="511" name="Google Shape;511;p45"/>
            <p:cNvSpPr/>
            <p:nvPr/>
          </p:nvSpPr>
          <p:spPr>
            <a:xfrm>
              <a:off x="1784025" y="3008029"/>
              <a:ext cx="2507700" cy="1100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5"/>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45"/>
          <p:cNvSpPr txBox="1"/>
          <p:nvPr/>
        </p:nvSpPr>
        <p:spPr>
          <a:xfrm>
            <a:off x="2170225" y="3153446"/>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“Son múltiples las problemáticas de los NNA y sus familias: Drogas, alcohol, abuso, papás en la cárcel, abandono, maltrato, etc. Por lo que se necesitan equipos multidisciplinarios.”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(Marco, 51 años, egresado, vivió 17 años en residencia)</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514" name="Google Shape;514;p45"/>
          <p:cNvGrpSpPr/>
          <p:nvPr/>
        </p:nvGrpSpPr>
        <p:grpSpPr>
          <a:xfrm rot="10800000">
            <a:off x="5281350" y="1458150"/>
            <a:ext cx="2916000" cy="1017191"/>
            <a:chOff x="1933400" y="2871925"/>
            <a:chExt cx="2916000" cy="1017191"/>
          </a:xfrm>
        </p:grpSpPr>
        <p:sp>
          <p:nvSpPr>
            <p:cNvPr id="515" name="Google Shape;515;p45"/>
            <p:cNvSpPr/>
            <p:nvPr/>
          </p:nvSpPr>
          <p:spPr>
            <a:xfrm>
              <a:off x="1933400" y="3008016"/>
              <a:ext cx="2916000" cy="8811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5"/>
            <p:cNvSpPr/>
            <p:nvPr/>
          </p:nvSpPr>
          <p:spPr>
            <a:xfrm>
              <a:off x="413722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5"/>
          <p:cNvSpPr txBox="1"/>
          <p:nvPr/>
        </p:nvSpPr>
        <p:spPr>
          <a:xfrm>
            <a:off x="5474584" y="1505950"/>
            <a:ext cx="2643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“Se aprecia una falta de diagnósticos en un 29%</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en OCAS y un 4,7% en AADD de las carpetas de</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las residencias, aún cuando los ingresos no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fuesen recientes.”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(Auditoría Social SENAME, 2019).</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518" name="Google Shape;518;p45"/>
          <p:cNvSpPr txBox="1"/>
          <p:nvPr/>
        </p:nvSpPr>
        <p:spPr>
          <a:xfrm>
            <a:off x="559886" y="3327850"/>
            <a:ext cx="14253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FCD608"/>
                </a:solidFill>
                <a:latin typeface="Bitter"/>
                <a:ea typeface="Bitter"/>
                <a:cs typeface="Bitter"/>
                <a:sym typeface="Bitter"/>
              </a:rPr>
              <a:t>Intervención y</a:t>
            </a:r>
            <a:endParaRPr b="1" sz="1000">
              <a:solidFill>
                <a:srgbClr val="FCD608"/>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FCD608"/>
                </a:solidFill>
                <a:latin typeface="Bitter"/>
                <a:ea typeface="Bitter"/>
                <a:cs typeface="Bitter"/>
                <a:sym typeface="Bitter"/>
              </a:rPr>
              <a:t>relación con NNAs</a:t>
            </a:r>
            <a:endParaRPr b="1" sz="1000">
              <a:solidFill>
                <a:srgbClr val="FCD608"/>
              </a:solidFill>
              <a:latin typeface="Bitter"/>
              <a:ea typeface="Bitter"/>
              <a:cs typeface="Bitter"/>
              <a:sym typeface="Bitter"/>
            </a:endParaRPr>
          </a:p>
          <a:p>
            <a:pPr indent="0" lvl="0" marL="0" marR="0" rtl="0" algn="l">
              <a:lnSpc>
                <a:spcPct val="100000"/>
              </a:lnSpc>
              <a:spcBef>
                <a:spcPts val="0"/>
              </a:spcBef>
              <a:spcAft>
                <a:spcPts val="0"/>
              </a:spcAft>
              <a:buNone/>
            </a:pPr>
            <a:r>
              <a:t/>
            </a:r>
            <a:endParaRPr b="1" sz="1000">
              <a:solidFill>
                <a:srgbClr val="FCD608"/>
              </a:solidFill>
              <a:latin typeface="Bitter"/>
              <a:ea typeface="Bitter"/>
              <a:cs typeface="Bitter"/>
              <a:sym typeface="Bitter"/>
            </a:endParaRPr>
          </a:p>
        </p:txBody>
      </p:sp>
      <p:cxnSp>
        <p:nvCxnSpPr>
          <p:cNvPr id="519" name="Google Shape;519;p45"/>
          <p:cNvCxnSpPr/>
          <p:nvPr/>
        </p:nvCxnSpPr>
        <p:spPr>
          <a:xfrm flipH="1" rot="10800000">
            <a:off x="1604775" y="2733075"/>
            <a:ext cx="7844400" cy="4800"/>
          </a:xfrm>
          <a:prstGeom prst="straightConnector1">
            <a:avLst/>
          </a:prstGeom>
          <a:noFill/>
          <a:ln cap="flat" cmpd="sng" w="28575">
            <a:solidFill>
              <a:srgbClr val="4FC9A3"/>
            </a:solidFill>
            <a:prstDash val="solid"/>
            <a:round/>
            <a:headEnd len="med" w="med" type="none"/>
            <a:tailEnd len="med" w="med" type="none"/>
          </a:ln>
        </p:spPr>
      </p:cxnSp>
      <p:sp>
        <p:nvSpPr>
          <p:cNvPr id="520" name="Google Shape;520;p45"/>
          <p:cNvSpPr/>
          <p:nvPr/>
        </p:nvSpPr>
        <p:spPr>
          <a:xfrm>
            <a:off x="2693000" y="2659125"/>
            <a:ext cx="157500" cy="157500"/>
          </a:xfrm>
          <a:prstGeom prst="ellipse">
            <a:avLst/>
          </a:prstGeom>
          <a:solidFill>
            <a:srgbClr val="FFEE4D"/>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5"/>
          <p:cNvSpPr/>
          <p:nvPr/>
        </p:nvSpPr>
        <p:spPr>
          <a:xfrm>
            <a:off x="5767925" y="2659125"/>
            <a:ext cx="157500" cy="157500"/>
          </a:xfrm>
          <a:prstGeom prst="ellipse">
            <a:avLst/>
          </a:prstGeom>
          <a:solidFill>
            <a:srgbClr val="FFEE4D"/>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5"/>
          <p:cNvSpPr/>
          <p:nvPr/>
        </p:nvSpPr>
        <p:spPr>
          <a:xfrm>
            <a:off x="760642" y="2199222"/>
            <a:ext cx="1049100" cy="1049100"/>
          </a:xfrm>
          <a:prstGeom prst="ellipse">
            <a:avLst/>
          </a:prstGeom>
          <a:solidFill>
            <a:srgbClr val="FFFFFF"/>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3" name="Google Shape;523;p45"/>
          <p:cNvPicPr preferRelativeResize="0"/>
          <p:nvPr/>
        </p:nvPicPr>
        <p:blipFill>
          <a:blip r:embed="rId3">
            <a:alphaModFix/>
          </a:blip>
          <a:stretch>
            <a:fillRect/>
          </a:stretch>
        </p:blipFill>
        <p:spPr>
          <a:xfrm>
            <a:off x="939250" y="2377826"/>
            <a:ext cx="691899" cy="691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527" name="Shape 527"/>
        <p:cNvGrpSpPr/>
        <p:nvPr/>
      </p:nvGrpSpPr>
      <p:grpSpPr>
        <a:xfrm>
          <a:off x="0" y="0"/>
          <a:ext cx="0" cy="0"/>
          <a:chOff x="0" y="0"/>
          <a:chExt cx="0" cy="0"/>
        </a:xfrm>
      </p:grpSpPr>
      <p:sp>
        <p:nvSpPr>
          <p:cNvPr id="528" name="Google Shape;528;p46"/>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i="1" sz="1200">
              <a:solidFill>
                <a:srgbClr val="4FC9A3"/>
              </a:solidFill>
              <a:latin typeface="Bitter"/>
              <a:ea typeface="Bitter"/>
              <a:cs typeface="Bitter"/>
              <a:sym typeface="Bitter"/>
            </a:endParaRPr>
          </a:p>
        </p:txBody>
      </p:sp>
      <p:sp>
        <p:nvSpPr>
          <p:cNvPr id="529" name="Google Shape;529;p4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25</a:t>
            </a:r>
            <a:endParaRPr sz="1500">
              <a:solidFill>
                <a:srgbClr val="A4DB3B"/>
              </a:solidFill>
              <a:latin typeface="Bitter"/>
              <a:ea typeface="Bitter"/>
              <a:cs typeface="Bitter"/>
              <a:sym typeface="Bitter"/>
            </a:endParaRPr>
          </a:p>
        </p:txBody>
      </p:sp>
      <p:sp>
        <p:nvSpPr>
          <p:cNvPr id="530" name="Google Shape;530;p46"/>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1" name="Google Shape;531;p46"/>
          <p:cNvCxnSpPr/>
          <p:nvPr/>
        </p:nvCxnSpPr>
        <p:spPr>
          <a:xfrm>
            <a:off x="-472325" y="2737875"/>
            <a:ext cx="9148200" cy="0"/>
          </a:xfrm>
          <a:prstGeom prst="straightConnector1">
            <a:avLst/>
          </a:prstGeom>
          <a:noFill/>
          <a:ln cap="flat" cmpd="sng" w="28575">
            <a:solidFill>
              <a:srgbClr val="4FC9A3"/>
            </a:solidFill>
            <a:prstDash val="solid"/>
            <a:round/>
            <a:headEnd len="med" w="med" type="none"/>
            <a:tailEnd len="med" w="med" type="none"/>
          </a:ln>
        </p:spPr>
      </p:cxnSp>
      <p:sp>
        <p:nvSpPr>
          <p:cNvPr id="532" name="Google Shape;532;p46"/>
          <p:cNvSpPr/>
          <p:nvPr/>
        </p:nvSpPr>
        <p:spPr>
          <a:xfrm>
            <a:off x="1189925" y="2659125"/>
            <a:ext cx="157500" cy="157500"/>
          </a:xfrm>
          <a:prstGeom prst="ellipse">
            <a:avLst/>
          </a:prstGeom>
          <a:solidFill>
            <a:srgbClr val="FFE82E"/>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6"/>
          <p:cNvSpPr/>
          <p:nvPr/>
        </p:nvSpPr>
        <p:spPr>
          <a:xfrm>
            <a:off x="8603875" y="2659125"/>
            <a:ext cx="157500" cy="157500"/>
          </a:xfrm>
          <a:prstGeom prst="ellipse">
            <a:avLst/>
          </a:prstGeom>
          <a:solidFill>
            <a:srgbClr val="4FC9A3"/>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6"/>
          <p:cNvSpPr txBox="1"/>
          <p:nvPr/>
        </p:nvSpPr>
        <p:spPr>
          <a:xfrm>
            <a:off x="1095950" y="1085500"/>
            <a:ext cx="25788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 trabajadores requieren competencias específicas para establecer intervenciones efectivas y pertinentes con las familias</a:t>
            </a:r>
            <a:endParaRPr>
              <a:solidFill>
                <a:srgbClr val="03286B"/>
              </a:solidFill>
              <a:latin typeface="Bree Serif"/>
              <a:ea typeface="Bree Serif"/>
              <a:cs typeface="Bree Serif"/>
              <a:sym typeface="Bree Serif"/>
            </a:endParaRPr>
          </a:p>
        </p:txBody>
      </p:sp>
      <p:sp>
        <p:nvSpPr>
          <p:cNvPr id="535" name="Google Shape;535;p46"/>
          <p:cNvSpPr/>
          <p:nvPr/>
        </p:nvSpPr>
        <p:spPr>
          <a:xfrm>
            <a:off x="3547784" y="2659125"/>
            <a:ext cx="157500" cy="157500"/>
          </a:xfrm>
          <a:prstGeom prst="ellipse">
            <a:avLst/>
          </a:prstGeom>
          <a:solidFill>
            <a:srgbClr val="FFE82E"/>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6"/>
          <p:cNvSpPr txBox="1"/>
          <p:nvPr/>
        </p:nvSpPr>
        <p:spPr>
          <a:xfrm>
            <a:off x="3447734"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4. </a:t>
            </a:r>
            <a:r>
              <a:rPr lang="es">
                <a:solidFill>
                  <a:srgbClr val="03286B"/>
                </a:solidFill>
                <a:latin typeface="Bree Serif"/>
                <a:ea typeface="Bree Serif"/>
                <a:cs typeface="Bree Serif"/>
                <a:sym typeface="Bree Serif"/>
              </a:rPr>
              <a:t>El tra</a:t>
            </a:r>
            <a:r>
              <a:rPr lang="es">
                <a:solidFill>
                  <a:srgbClr val="03286B"/>
                </a:solidFill>
                <a:latin typeface="Bree Serif"/>
                <a:ea typeface="Bree Serif"/>
                <a:cs typeface="Bree Serif"/>
                <a:sym typeface="Bree Serif"/>
              </a:rPr>
              <a:t>bajo de la dupla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psicosocial es crítico para la intervención con los NNA y sus </a:t>
            </a:r>
            <a:r>
              <a:rPr lang="es">
                <a:solidFill>
                  <a:srgbClr val="03286B"/>
                </a:solidFill>
                <a:latin typeface="Bree Serif"/>
                <a:ea typeface="Bree Serif"/>
                <a:cs typeface="Bree Serif"/>
                <a:sym typeface="Bree Serif"/>
              </a:rPr>
              <a:t>familias</a:t>
            </a:r>
            <a:endParaRPr>
              <a:solidFill>
                <a:srgbClr val="03286B"/>
              </a:solidFill>
              <a:latin typeface="Bree Serif"/>
              <a:ea typeface="Bree Serif"/>
              <a:cs typeface="Bree Serif"/>
              <a:sym typeface="Bree Serif"/>
            </a:endParaRPr>
          </a:p>
        </p:txBody>
      </p:sp>
      <p:grpSp>
        <p:nvGrpSpPr>
          <p:cNvPr id="537" name="Google Shape;537;p46"/>
          <p:cNvGrpSpPr/>
          <p:nvPr/>
        </p:nvGrpSpPr>
        <p:grpSpPr>
          <a:xfrm>
            <a:off x="499775" y="2922071"/>
            <a:ext cx="2704200" cy="957204"/>
            <a:chOff x="1784018" y="2871925"/>
            <a:chExt cx="2704200" cy="957204"/>
          </a:xfrm>
        </p:grpSpPr>
        <p:sp>
          <p:nvSpPr>
            <p:cNvPr id="538" name="Google Shape;538;p46"/>
            <p:cNvSpPr/>
            <p:nvPr/>
          </p:nvSpPr>
          <p:spPr>
            <a:xfrm>
              <a:off x="1784018" y="3008029"/>
              <a:ext cx="2704200" cy="8211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46"/>
          <p:cNvSpPr txBox="1"/>
          <p:nvPr/>
        </p:nvSpPr>
        <p:spPr>
          <a:xfrm>
            <a:off x="657274" y="3182775"/>
            <a:ext cx="24357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“Finalmente el mundo adulto es lo que te genera más dificultades y hay que tener la capacidad de que esto no afecte a los NNA”</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(María, directora de residencia,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541" name="Google Shape;541;p46"/>
          <p:cNvSpPr txBox="1"/>
          <p:nvPr/>
        </p:nvSpPr>
        <p:spPr>
          <a:xfrm>
            <a:off x="6362500" y="1318055"/>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5</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Se producen situaciones complejas entre los NNA y las educadoras en el cuidado cotidiano</a:t>
            </a:r>
            <a:endParaRPr>
              <a:solidFill>
                <a:srgbClr val="03286B"/>
              </a:solidFill>
              <a:latin typeface="Bree Serif"/>
              <a:ea typeface="Bree Serif"/>
              <a:cs typeface="Bree Serif"/>
              <a:sym typeface="Bree Serif"/>
            </a:endParaRPr>
          </a:p>
        </p:txBody>
      </p:sp>
      <p:grpSp>
        <p:nvGrpSpPr>
          <p:cNvPr id="542" name="Google Shape;542;p46"/>
          <p:cNvGrpSpPr/>
          <p:nvPr/>
        </p:nvGrpSpPr>
        <p:grpSpPr>
          <a:xfrm>
            <a:off x="5944675" y="2922071"/>
            <a:ext cx="2578800" cy="1115005"/>
            <a:chOff x="1784018" y="2871925"/>
            <a:chExt cx="2578800" cy="1115005"/>
          </a:xfrm>
        </p:grpSpPr>
        <p:sp>
          <p:nvSpPr>
            <p:cNvPr id="543" name="Google Shape;543;p46"/>
            <p:cNvSpPr/>
            <p:nvPr/>
          </p:nvSpPr>
          <p:spPr>
            <a:xfrm>
              <a:off x="1784018" y="3008030"/>
              <a:ext cx="2578800" cy="9789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6"/>
            <p:cNvSpPr/>
            <p:nvPr/>
          </p:nvSpPr>
          <p:spPr>
            <a:xfrm>
              <a:off x="2182002"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46"/>
          <p:cNvSpPr txBox="1"/>
          <p:nvPr/>
        </p:nvSpPr>
        <p:spPr>
          <a:xfrm>
            <a:off x="6080798" y="3153450"/>
            <a:ext cx="23511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 tens] ella resuelve la vida con temas de salud. (...) Funcionamos estupendo con la dupla del Cesfam, todos conocen a nuestra TENS”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(Paola, directora de residencia, 5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546" name="Google Shape;546;p46"/>
          <p:cNvSpPr/>
          <p:nvPr/>
        </p:nvSpPr>
        <p:spPr>
          <a:xfrm>
            <a:off x="6416850" y="2659125"/>
            <a:ext cx="157500" cy="157500"/>
          </a:xfrm>
          <a:prstGeom prst="ellipse">
            <a:avLst/>
          </a:prstGeom>
          <a:solidFill>
            <a:srgbClr val="FFE82E"/>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550" name="Shape 550"/>
        <p:cNvGrpSpPr/>
        <p:nvPr/>
      </p:nvGrpSpPr>
      <p:grpSpPr>
        <a:xfrm>
          <a:off x="0" y="0"/>
          <a:ext cx="0" cy="0"/>
          <a:chOff x="0" y="0"/>
          <a:chExt cx="0" cy="0"/>
        </a:xfrm>
      </p:grpSpPr>
      <p:sp>
        <p:nvSpPr>
          <p:cNvPr id="551" name="Google Shape;551;p4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b="1" i="1" sz="1200">
              <a:solidFill>
                <a:srgbClr val="4FC9A3"/>
              </a:solidFill>
              <a:latin typeface="Bitter"/>
              <a:ea typeface="Bitter"/>
              <a:cs typeface="Bitter"/>
              <a:sym typeface="Bitter"/>
            </a:endParaRPr>
          </a:p>
          <a:p>
            <a:pPr indent="0" lvl="0" marL="0" rtl="0" algn="l">
              <a:spcBef>
                <a:spcPts val="0"/>
              </a:spcBef>
              <a:spcAft>
                <a:spcPts val="0"/>
              </a:spcAft>
              <a:buNone/>
            </a:pPr>
            <a:r>
              <a:t/>
            </a:r>
            <a:endParaRPr b="1" i="1" sz="1200">
              <a:solidFill>
                <a:srgbClr val="4FC9A3"/>
              </a:solidFill>
              <a:latin typeface="Bitter"/>
              <a:ea typeface="Bitter"/>
              <a:cs typeface="Bitter"/>
              <a:sym typeface="Bitter"/>
            </a:endParaRPr>
          </a:p>
        </p:txBody>
      </p:sp>
      <p:sp>
        <p:nvSpPr>
          <p:cNvPr id="552" name="Google Shape;552;p47"/>
          <p:cNvSpPr txBox="1"/>
          <p:nvPr/>
        </p:nvSpPr>
        <p:spPr>
          <a:xfrm>
            <a:off x="8601499" y="4577325"/>
            <a:ext cx="2706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D0F091"/>
                </a:solidFill>
                <a:latin typeface="Bitter"/>
                <a:ea typeface="Bitter"/>
                <a:cs typeface="Bitter"/>
                <a:sym typeface="Bitter"/>
              </a:rPr>
              <a:t>26</a:t>
            </a:r>
            <a:endParaRPr sz="1500">
              <a:solidFill>
                <a:srgbClr val="D0F091"/>
              </a:solidFill>
              <a:latin typeface="Bitter"/>
              <a:ea typeface="Bitter"/>
              <a:cs typeface="Bitter"/>
              <a:sym typeface="Bitter"/>
            </a:endParaRPr>
          </a:p>
        </p:txBody>
      </p:sp>
      <p:sp>
        <p:nvSpPr>
          <p:cNvPr id="553" name="Google Shape;553;p47"/>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7"/>
          <p:cNvSpPr txBox="1"/>
          <p:nvPr/>
        </p:nvSpPr>
        <p:spPr>
          <a:xfrm>
            <a:off x="1918750" y="1480827"/>
            <a:ext cx="2852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 </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Discrepancia entre lo que</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los/as trabajadores/as dicen saber y luego dicen necesitar</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555" name="Google Shape;555;p47"/>
          <p:cNvSpPr txBox="1"/>
          <p:nvPr/>
        </p:nvSpPr>
        <p:spPr>
          <a:xfrm>
            <a:off x="5544150" y="2920459"/>
            <a:ext cx="2729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Inconsistencia entre la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necesidad de formación</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manifestada y la adherencia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a las capacitaciones</a:t>
            </a:r>
            <a:endParaRPr>
              <a:solidFill>
                <a:srgbClr val="03286B"/>
              </a:solidFill>
              <a:latin typeface="Bree Serif"/>
              <a:ea typeface="Bree Serif"/>
              <a:cs typeface="Bree Serif"/>
              <a:sym typeface="Bree Serif"/>
            </a:endParaRPr>
          </a:p>
        </p:txBody>
      </p:sp>
      <p:grpSp>
        <p:nvGrpSpPr>
          <p:cNvPr id="556" name="Google Shape;556;p47"/>
          <p:cNvGrpSpPr/>
          <p:nvPr/>
        </p:nvGrpSpPr>
        <p:grpSpPr>
          <a:xfrm>
            <a:off x="2012625" y="2922071"/>
            <a:ext cx="2507700" cy="1236804"/>
            <a:chOff x="1784025" y="2871925"/>
            <a:chExt cx="2507700" cy="1236804"/>
          </a:xfrm>
        </p:grpSpPr>
        <p:sp>
          <p:nvSpPr>
            <p:cNvPr id="557" name="Google Shape;557;p47"/>
            <p:cNvSpPr/>
            <p:nvPr/>
          </p:nvSpPr>
          <p:spPr>
            <a:xfrm>
              <a:off x="1784025" y="3008029"/>
              <a:ext cx="2507700" cy="1100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7"/>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47"/>
          <p:cNvSpPr txBox="1"/>
          <p:nvPr/>
        </p:nvSpPr>
        <p:spPr>
          <a:xfrm>
            <a:off x="2170225" y="3153446"/>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 gran mayoría de los trabajadores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se ha capacitado (82%) y en una</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variedad de temáticas en el ejercicio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de su cargo”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(Encuesta Nacional de Necesidades de Capacitación para Trabajadores/as de Residencias de NNA, 2019)</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560" name="Google Shape;560;p47"/>
          <p:cNvGrpSpPr/>
          <p:nvPr/>
        </p:nvGrpSpPr>
        <p:grpSpPr>
          <a:xfrm rot="10800000">
            <a:off x="5128875" y="1415250"/>
            <a:ext cx="2987700" cy="1060091"/>
            <a:chOff x="1861775" y="2871925"/>
            <a:chExt cx="2987700" cy="1060091"/>
          </a:xfrm>
        </p:grpSpPr>
        <p:sp>
          <p:nvSpPr>
            <p:cNvPr id="561" name="Google Shape;561;p47"/>
            <p:cNvSpPr/>
            <p:nvPr/>
          </p:nvSpPr>
          <p:spPr>
            <a:xfrm>
              <a:off x="1861775" y="3008016"/>
              <a:ext cx="2987700" cy="9240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7"/>
            <p:cNvSpPr/>
            <p:nvPr/>
          </p:nvSpPr>
          <p:spPr>
            <a:xfrm>
              <a:off x="413722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3" name="Google Shape;563;p47"/>
          <p:cNvSpPr txBox="1"/>
          <p:nvPr/>
        </p:nvSpPr>
        <p:spPr>
          <a:xfrm>
            <a:off x="5322184" y="1505950"/>
            <a:ext cx="2643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“Las capacitaciones han sido muy generales (...) es clave la intervención en crisis, pero teniendo en cuenta el sistema residencial, que sea práctico y enfocado a lo cotidiano.”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(Scarlett, trabajadora social, 6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564" name="Google Shape;564;p47"/>
          <p:cNvSpPr txBox="1"/>
          <p:nvPr/>
        </p:nvSpPr>
        <p:spPr>
          <a:xfrm>
            <a:off x="559886" y="3327850"/>
            <a:ext cx="14253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000">
                <a:solidFill>
                  <a:srgbClr val="9C1FF2"/>
                </a:solidFill>
                <a:latin typeface="Bitter"/>
                <a:ea typeface="Bitter"/>
                <a:cs typeface="Bitter"/>
                <a:sym typeface="Bitter"/>
              </a:rPr>
              <a:t>Necesidades e</a:t>
            </a:r>
            <a:endParaRPr b="1" sz="1000">
              <a:solidFill>
                <a:srgbClr val="9C1FF2"/>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9C1FF2"/>
                </a:solidFill>
                <a:latin typeface="Bitter"/>
                <a:ea typeface="Bitter"/>
                <a:cs typeface="Bitter"/>
                <a:sym typeface="Bitter"/>
              </a:rPr>
              <a:t>instancias de</a:t>
            </a:r>
            <a:endParaRPr b="1" sz="1000">
              <a:solidFill>
                <a:srgbClr val="9C1FF2"/>
              </a:solidFill>
              <a:latin typeface="Bitter"/>
              <a:ea typeface="Bitter"/>
              <a:cs typeface="Bitter"/>
              <a:sym typeface="Bitter"/>
            </a:endParaRPr>
          </a:p>
          <a:p>
            <a:pPr indent="0" lvl="0" marL="0" marR="0" rtl="0" algn="ctr">
              <a:lnSpc>
                <a:spcPct val="100000"/>
              </a:lnSpc>
              <a:spcBef>
                <a:spcPts val="0"/>
              </a:spcBef>
              <a:spcAft>
                <a:spcPts val="0"/>
              </a:spcAft>
              <a:buNone/>
            </a:pPr>
            <a:r>
              <a:rPr b="1" lang="es" sz="1000">
                <a:solidFill>
                  <a:srgbClr val="9C1FF2"/>
                </a:solidFill>
                <a:latin typeface="Bitter"/>
                <a:ea typeface="Bitter"/>
                <a:cs typeface="Bitter"/>
                <a:sym typeface="Bitter"/>
              </a:rPr>
              <a:t>capacitación</a:t>
            </a:r>
            <a:endParaRPr b="1" sz="1000">
              <a:solidFill>
                <a:srgbClr val="9C1FF2"/>
              </a:solidFill>
              <a:latin typeface="Bitter"/>
              <a:ea typeface="Bitter"/>
              <a:cs typeface="Bitter"/>
              <a:sym typeface="Bitter"/>
            </a:endParaRPr>
          </a:p>
          <a:p>
            <a:pPr indent="0" lvl="0" marL="0" marR="0" rtl="0" algn="ctr">
              <a:lnSpc>
                <a:spcPct val="100000"/>
              </a:lnSpc>
              <a:spcBef>
                <a:spcPts val="0"/>
              </a:spcBef>
              <a:spcAft>
                <a:spcPts val="0"/>
              </a:spcAft>
              <a:buNone/>
            </a:pPr>
            <a:r>
              <a:t/>
            </a:r>
            <a:endParaRPr b="1" sz="1000">
              <a:solidFill>
                <a:srgbClr val="9C1FF2"/>
              </a:solidFill>
              <a:latin typeface="Bitter"/>
              <a:ea typeface="Bitter"/>
              <a:cs typeface="Bitter"/>
              <a:sym typeface="Bitter"/>
            </a:endParaRPr>
          </a:p>
        </p:txBody>
      </p:sp>
      <p:cxnSp>
        <p:nvCxnSpPr>
          <p:cNvPr id="565" name="Google Shape;565;p47"/>
          <p:cNvCxnSpPr/>
          <p:nvPr/>
        </p:nvCxnSpPr>
        <p:spPr>
          <a:xfrm>
            <a:off x="1604775" y="2737875"/>
            <a:ext cx="7758300" cy="0"/>
          </a:xfrm>
          <a:prstGeom prst="straightConnector1">
            <a:avLst/>
          </a:prstGeom>
          <a:noFill/>
          <a:ln cap="flat" cmpd="sng" w="28575">
            <a:solidFill>
              <a:srgbClr val="4FC9A3"/>
            </a:solidFill>
            <a:prstDash val="solid"/>
            <a:round/>
            <a:headEnd len="med" w="med" type="none"/>
            <a:tailEnd len="med" w="med" type="none"/>
          </a:ln>
        </p:spPr>
      </p:cxnSp>
      <p:sp>
        <p:nvSpPr>
          <p:cNvPr id="566" name="Google Shape;566;p47"/>
          <p:cNvSpPr/>
          <p:nvPr/>
        </p:nvSpPr>
        <p:spPr>
          <a:xfrm>
            <a:off x="2693000" y="2659125"/>
            <a:ext cx="157500" cy="157500"/>
          </a:xfrm>
          <a:prstGeom prst="ellipse">
            <a:avLst/>
          </a:prstGeom>
          <a:solidFill>
            <a:srgbClr val="9C1FF2"/>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7"/>
          <p:cNvSpPr/>
          <p:nvPr/>
        </p:nvSpPr>
        <p:spPr>
          <a:xfrm>
            <a:off x="5615525" y="2659125"/>
            <a:ext cx="157500" cy="157500"/>
          </a:xfrm>
          <a:prstGeom prst="ellipse">
            <a:avLst/>
          </a:prstGeom>
          <a:solidFill>
            <a:srgbClr val="9C1FF2"/>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7"/>
          <p:cNvSpPr/>
          <p:nvPr/>
        </p:nvSpPr>
        <p:spPr>
          <a:xfrm>
            <a:off x="760642" y="2199222"/>
            <a:ext cx="1049100" cy="1049100"/>
          </a:xfrm>
          <a:prstGeom prst="ellipse">
            <a:avLst/>
          </a:prstGeom>
          <a:solidFill>
            <a:srgbClr val="FFFFFF"/>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9" name="Google Shape;569;p47"/>
          <p:cNvPicPr preferRelativeResize="0"/>
          <p:nvPr/>
        </p:nvPicPr>
        <p:blipFill>
          <a:blip r:embed="rId3">
            <a:alphaModFix/>
          </a:blip>
          <a:stretch>
            <a:fillRect/>
          </a:stretch>
        </p:blipFill>
        <p:spPr>
          <a:xfrm>
            <a:off x="1008025" y="2446600"/>
            <a:ext cx="554350" cy="554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573" name="Shape 573"/>
        <p:cNvGrpSpPr/>
        <p:nvPr/>
      </p:nvGrpSpPr>
      <p:grpSpPr>
        <a:xfrm>
          <a:off x="0" y="0"/>
          <a:ext cx="0" cy="0"/>
          <a:chOff x="0" y="0"/>
          <a:chExt cx="0" cy="0"/>
        </a:xfrm>
      </p:grpSpPr>
      <p:sp>
        <p:nvSpPr>
          <p:cNvPr id="574" name="Google Shape;574;p48"/>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 sz="1200">
                <a:solidFill>
                  <a:srgbClr val="4FC9A3"/>
                </a:solidFill>
                <a:latin typeface="Bitter"/>
                <a:ea typeface="Bitter"/>
                <a:cs typeface="Bitter"/>
                <a:sym typeface="Bitter"/>
              </a:rPr>
              <a:t>Hallazgos</a:t>
            </a:r>
            <a:endParaRPr i="1" sz="1200">
              <a:solidFill>
                <a:srgbClr val="4FC9A3"/>
              </a:solidFill>
              <a:latin typeface="Bitter"/>
              <a:ea typeface="Bitter"/>
              <a:cs typeface="Bitter"/>
              <a:sym typeface="Bitter"/>
            </a:endParaRPr>
          </a:p>
          <a:p>
            <a:pPr indent="0" lvl="0" marL="0" rtl="0" algn="l">
              <a:spcBef>
                <a:spcPts val="0"/>
              </a:spcBef>
              <a:spcAft>
                <a:spcPts val="0"/>
              </a:spcAft>
              <a:buNone/>
            </a:pPr>
            <a:r>
              <a:rPr b="1" i="1" lang="es" sz="1200">
                <a:solidFill>
                  <a:srgbClr val="4FC9A3"/>
                </a:solidFill>
                <a:latin typeface="Bitter"/>
                <a:ea typeface="Bitter"/>
                <a:cs typeface="Bitter"/>
                <a:sym typeface="Bitter"/>
              </a:rPr>
              <a:t>Trabajadores de las residencias</a:t>
            </a:r>
            <a:endParaRPr i="1" sz="1200">
              <a:solidFill>
                <a:srgbClr val="4FC9A3"/>
              </a:solidFill>
              <a:latin typeface="Bitter"/>
              <a:ea typeface="Bitter"/>
              <a:cs typeface="Bitter"/>
              <a:sym typeface="Bitter"/>
            </a:endParaRPr>
          </a:p>
        </p:txBody>
      </p:sp>
      <p:sp>
        <p:nvSpPr>
          <p:cNvPr id="575" name="Google Shape;575;p48"/>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A4DB3B"/>
                </a:solidFill>
                <a:latin typeface="Bitter"/>
                <a:ea typeface="Bitter"/>
                <a:cs typeface="Bitter"/>
                <a:sym typeface="Bitter"/>
              </a:rPr>
              <a:t>27</a:t>
            </a:r>
            <a:endParaRPr sz="1500">
              <a:solidFill>
                <a:srgbClr val="A4DB3B"/>
              </a:solidFill>
              <a:latin typeface="Bitter"/>
              <a:ea typeface="Bitter"/>
              <a:cs typeface="Bitter"/>
              <a:sym typeface="Bitter"/>
            </a:endParaRPr>
          </a:p>
        </p:txBody>
      </p:sp>
      <p:sp>
        <p:nvSpPr>
          <p:cNvPr id="576" name="Google Shape;576;p48"/>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7" name="Google Shape;577;p48"/>
          <p:cNvCxnSpPr/>
          <p:nvPr/>
        </p:nvCxnSpPr>
        <p:spPr>
          <a:xfrm>
            <a:off x="-50025" y="2737875"/>
            <a:ext cx="7600800" cy="0"/>
          </a:xfrm>
          <a:prstGeom prst="straightConnector1">
            <a:avLst/>
          </a:prstGeom>
          <a:noFill/>
          <a:ln cap="flat" cmpd="sng" w="28575">
            <a:solidFill>
              <a:srgbClr val="4FC9A3"/>
            </a:solidFill>
            <a:prstDash val="solid"/>
            <a:round/>
            <a:headEnd len="med" w="med" type="none"/>
            <a:tailEnd len="med" w="med" type="none"/>
          </a:ln>
        </p:spPr>
      </p:cxnSp>
      <p:sp>
        <p:nvSpPr>
          <p:cNvPr id="578" name="Google Shape;578;p48"/>
          <p:cNvSpPr/>
          <p:nvPr/>
        </p:nvSpPr>
        <p:spPr>
          <a:xfrm>
            <a:off x="1406775" y="2659125"/>
            <a:ext cx="157500" cy="157500"/>
          </a:xfrm>
          <a:prstGeom prst="ellipse">
            <a:avLst/>
          </a:prstGeom>
          <a:solidFill>
            <a:srgbClr val="9C1FF2"/>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8"/>
          <p:cNvSpPr txBox="1"/>
          <p:nvPr/>
        </p:nvSpPr>
        <p:spPr>
          <a:xfrm>
            <a:off x="1320925" y="1536188"/>
            <a:ext cx="31749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Escasa evaluación de resultados </a:t>
            </a:r>
            <a:br>
              <a:rPr lang="es">
                <a:solidFill>
                  <a:srgbClr val="03286B"/>
                </a:solidFill>
                <a:latin typeface="Bree Serif"/>
                <a:ea typeface="Bree Serif"/>
                <a:cs typeface="Bree Serif"/>
                <a:sym typeface="Bree Serif"/>
              </a:rPr>
            </a:br>
            <a:r>
              <a:rPr lang="es">
                <a:solidFill>
                  <a:srgbClr val="03286B"/>
                </a:solidFill>
                <a:latin typeface="Bree Serif"/>
                <a:ea typeface="Bree Serif"/>
                <a:cs typeface="Bree Serif"/>
                <a:sym typeface="Bree Serif"/>
              </a:rPr>
              <a:t>e impacto de las capacitaciones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impartidas</a:t>
            </a:r>
            <a:endParaRPr>
              <a:solidFill>
                <a:srgbClr val="03286B"/>
              </a:solidFill>
              <a:latin typeface="Bree Serif"/>
              <a:ea typeface="Bree Serif"/>
              <a:cs typeface="Bree Serif"/>
              <a:sym typeface="Bree Serif"/>
            </a:endParaRPr>
          </a:p>
        </p:txBody>
      </p:sp>
      <p:sp>
        <p:nvSpPr>
          <p:cNvPr id="580" name="Google Shape;580;p48"/>
          <p:cNvSpPr/>
          <p:nvPr/>
        </p:nvSpPr>
        <p:spPr>
          <a:xfrm>
            <a:off x="5191250" y="2659125"/>
            <a:ext cx="157500" cy="157500"/>
          </a:xfrm>
          <a:prstGeom prst="ellipse">
            <a:avLst/>
          </a:prstGeom>
          <a:solidFill>
            <a:srgbClr val="9C1FF2"/>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8"/>
          <p:cNvSpPr txBox="1"/>
          <p:nvPr/>
        </p:nvSpPr>
        <p:spPr>
          <a:xfrm>
            <a:off x="5115050" y="2865750"/>
            <a:ext cx="36990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4.</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Posibilidad de crecimiento profesional puede constituirse como un elemento de retención para los/as trabajadores/as</a:t>
            </a:r>
            <a:endParaRPr>
              <a:solidFill>
                <a:srgbClr val="03286B"/>
              </a:solidFill>
              <a:latin typeface="Bree Serif"/>
              <a:ea typeface="Bree Serif"/>
              <a:cs typeface="Bree Serif"/>
              <a:sym typeface="Bree Serif"/>
            </a:endParaRPr>
          </a:p>
        </p:txBody>
      </p:sp>
      <p:grpSp>
        <p:nvGrpSpPr>
          <p:cNvPr id="582" name="Google Shape;582;p48"/>
          <p:cNvGrpSpPr/>
          <p:nvPr/>
        </p:nvGrpSpPr>
        <p:grpSpPr>
          <a:xfrm>
            <a:off x="917500" y="2948125"/>
            <a:ext cx="2090812" cy="888200"/>
            <a:chOff x="2003555" y="2871925"/>
            <a:chExt cx="1896600" cy="888200"/>
          </a:xfrm>
        </p:grpSpPr>
        <p:sp>
          <p:nvSpPr>
            <p:cNvPr id="583" name="Google Shape;583;p48"/>
            <p:cNvSpPr/>
            <p:nvPr/>
          </p:nvSpPr>
          <p:spPr>
            <a:xfrm>
              <a:off x="2003555" y="3008025"/>
              <a:ext cx="1896600" cy="7521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8"/>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48"/>
          <p:cNvSpPr txBox="1"/>
          <p:nvPr/>
        </p:nvSpPr>
        <p:spPr>
          <a:xfrm>
            <a:off x="1062476" y="3179500"/>
            <a:ext cx="19029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“Incorporar evaluación, si no se evalúa será un curso más.”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(Valentina, directora regional, más de 6 años de experiencia,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grpSp>
        <p:nvGrpSpPr>
          <p:cNvPr id="586" name="Google Shape;586;p48"/>
          <p:cNvGrpSpPr/>
          <p:nvPr/>
        </p:nvGrpSpPr>
        <p:grpSpPr>
          <a:xfrm rot="10800000">
            <a:off x="4785450" y="1364925"/>
            <a:ext cx="2371200" cy="1134830"/>
            <a:chOff x="2397075" y="2919470"/>
            <a:chExt cx="2371200" cy="1134830"/>
          </a:xfrm>
        </p:grpSpPr>
        <p:sp>
          <p:nvSpPr>
            <p:cNvPr id="587" name="Google Shape;587;p48"/>
            <p:cNvSpPr/>
            <p:nvPr/>
          </p:nvSpPr>
          <p:spPr>
            <a:xfrm>
              <a:off x="2397075" y="3044200"/>
              <a:ext cx="2371200" cy="10101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8"/>
            <p:cNvSpPr/>
            <p:nvPr/>
          </p:nvSpPr>
          <p:spPr>
            <a:xfrm>
              <a:off x="4137225" y="2919470"/>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48"/>
          <p:cNvSpPr txBox="1"/>
          <p:nvPr/>
        </p:nvSpPr>
        <p:spPr>
          <a:xfrm>
            <a:off x="4978909" y="1465521"/>
            <a:ext cx="20907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“Dado el escenario actual este sistema [de formación] debe contribuir a generar retención de los equipos, </a:t>
            </a:r>
            <a:br>
              <a:rPr b="1" lang="es" sz="800">
                <a:solidFill>
                  <a:srgbClr val="888888"/>
                </a:solidFill>
                <a:latin typeface="Montserrat"/>
                <a:ea typeface="Montserrat"/>
                <a:cs typeface="Montserrat"/>
                <a:sym typeface="Montserrat"/>
              </a:rPr>
            </a:br>
            <a:r>
              <a:rPr b="1" lang="es" sz="800">
                <a:solidFill>
                  <a:srgbClr val="888888"/>
                </a:solidFill>
                <a:latin typeface="Montserrat"/>
                <a:ea typeface="Montserrat"/>
                <a:cs typeface="Montserrat"/>
                <a:sym typeface="Montserrat"/>
              </a:rPr>
              <a:t>y bajar los niveles de rotación.”</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(Focus 1, instituciones de capacitación,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590" name="Google Shape;590;p48"/>
          <p:cNvSpPr/>
          <p:nvPr/>
        </p:nvSpPr>
        <p:spPr>
          <a:xfrm>
            <a:off x="7550775" y="2659125"/>
            <a:ext cx="157500" cy="157500"/>
          </a:xfrm>
          <a:prstGeom prst="ellipse">
            <a:avLst/>
          </a:prstGeom>
          <a:solidFill>
            <a:srgbClr val="4FC9A3"/>
          </a:solidFill>
          <a:ln cap="flat" cmpd="sng" w="19050">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2EA9FF"/>
        </a:solidFill>
      </p:bgPr>
    </p:bg>
    <p:spTree>
      <p:nvGrpSpPr>
        <p:cNvPr id="594" name="Shape 594"/>
        <p:cNvGrpSpPr/>
        <p:nvPr/>
      </p:nvGrpSpPr>
      <p:grpSpPr>
        <a:xfrm>
          <a:off x="0" y="0"/>
          <a:ext cx="0" cy="0"/>
          <a:chOff x="0" y="0"/>
          <a:chExt cx="0" cy="0"/>
        </a:xfrm>
      </p:grpSpPr>
      <p:sp>
        <p:nvSpPr>
          <p:cNvPr id="595" name="Google Shape;595;p49"/>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FFFFFF"/>
                </a:solidFill>
                <a:latin typeface="Bitter"/>
                <a:ea typeface="Bitter"/>
                <a:cs typeface="Bitter"/>
                <a:sym typeface="Bitter"/>
              </a:rPr>
              <a:t>Resultados de la investigación:</a:t>
            </a:r>
            <a:endParaRPr b="1" i="1" sz="1200">
              <a:solidFill>
                <a:srgbClr val="FFFFFF"/>
              </a:solidFill>
              <a:latin typeface="Bitter"/>
              <a:ea typeface="Bitter"/>
              <a:cs typeface="Bitter"/>
              <a:sym typeface="Bitter"/>
            </a:endParaRPr>
          </a:p>
        </p:txBody>
      </p:sp>
      <p:sp>
        <p:nvSpPr>
          <p:cNvPr id="596" name="Google Shape;596;p49"/>
          <p:cNvSpPr txBox="1"/>
          <p:nvPr/>
        </p:nvSpPr>
        <p:spPr>
          <a:xfrm>
            <a:off x="8601499" y="4577325"/>
            <a:ext cx="2706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28</a:t>
            </a:r>
            <a:endParaRPr sz="1500">
              <a:solidFill>
                <a:srgbClr val="F20A66"/>
              </a:solidFill>
              <a:latin typeface="Bitter"/>
              <a:ea typeface="Bitter"/>
              <a:cs typeface="Bitter"/>
              <a:sym typeface="Bitter"/>
            </a:endParaRPr>
          </a:p>
        </p:txBody>
      </p:sp>
      <p:sp>
        <p:nvSpPr>
          <p:cNvPr id="597" name="Google Shape;597;p49"/>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9"/>
          <p:cNvSpPr/>
          <p:nvPr/>
        </p:nvSpPr>
        <p:spPr>
          <a:xfrm>
            <a:off x="-634800" y="1047400"/>
            <a:ext cx="3753300" cy="3753300"/>
          </a:xfrm>
          <a:prstGeom prst="ellipse">
            <a:avLst/>
          </a:prstGeom>
          <a:solidFill>
            <a:srgbClr val="2EA9FF"/>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9"/>
          <p:cNvSpPr/>
          <p:nvPr/>
        </p:nvSpPr>
        <p:spPr>
          <a:xfrm>
            <a:off x="-214923" y="1467277"/>
            <a:ext cx="2913600" cy="2913600"/>
          </a:xfrm>
          <a:prstGeom prst="ellipse">
            <a:avLst/>
          </a:prstGeom>
          <a:solidFill>
            <a:srgbClr val="2EA9FF"/>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9"/>
          <p:cNvSpPr/>
          <p:nvPr/>
        </p:nvSpPr>
        <p:spPr>
          <a:xfrm>
            <a:off x="243187" y="1925415"/>
            <a:ext cx="1997400" cy="1997400"/>
          </a:xfrm>
          <a:prstGeom prst="ellipse">
            <a:avLst/>
          </a:prstGeom>
          <a:solidFill>
            <a:srgbClr val="2EA9FF"/>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9"/>
          <p:cNvSpPr/>
          <p:nvPr/>
        </p:nvSpPr>
        <p:spPr>
          <a:xfrm>
            <a:off x="765670" y="2447870"/>
            <a:ext cx="952500" cy="952500"/>
          </a:xfrm>
          <a:prstGeom prst="ellipse">
            <a:avLst/>
          </a:prstGeom>
          <a:solidFill>
            <a:srgbClr val="055CF2"/>
          </a:solidFill>
          <a:ln cap="flat" cmpd="sng" w="28575">
            <a:solidFill>
              <a:srgbClr val="055C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9"/>
          <p:cNvSpPr txBox="1"/>
          <p:nvPr/>
        </p:nvSpPr>
        <p:spPr>
          <a:xfrm>
            <a:off x="4071425" y="2203478"/>
            <a:ext cx="3231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Clr>
                <a:schemeClr val="dk1"/>
              </a:buClr>
              <a:buSzPts val="1100"/>
              <a:buFont typeface="Arial"/>
              <a:buNone/>
            </a:pPr>
            <a:r>
              <a:rPr lang="es" sz="1200">
                <a:solidFill>
                  <a:srgbClr val="FFFFFF"/>
                </a:solidFill>
                <a:latin typeface="Bitter"/>
                <a:ea typeface="Bitter"/>
                <a:cs typeface="Bitter"/>
                <a:sym typeface="Bitter"/>
              </a:rPr>
              <a:t>Referido a las </a:t>
            </a:r>
            <a:r>
              <a:rPr b="1" lang="es" sz="1200">
                <a:solidFill>
                  <a:srgbClr val="FFFFFF"/>
                </a:solidFill>
                <a:latin typeface="Bitter"/>
                <a:ea typeface="Bitter"/>
                <a:cs typeface="Bitter"/>
                <a:sym typeface="Bitter"/>
              </a:rPr>
              <a:t>características de niños, niñas y adolescentes en su paso por las residencias, </a:t>
            </a:r>
            <a:r>
              <a:rPr lang="es" sz="1200">
                <a:solidFill>
                  <a:srgbClr val="FFFFFF"/>
                </a:solidFill>
                <a:latin typeface="Bitter"/>
                <a:ea typeface="Bitter"/>
                <a:cs typeface="Bitter"/>
                <a:sym typeface="Bitter"/>
              </a:rPr>
              <a:t>considerando sus percepciones y opiniones acerca de sus emociones, comportamiento, relación con los/as trabajadores y servicios prestados por la residencia y red de la misma.</a:t>
            </a:r>
            <a:endParaRPr sz="1200">
              <a:solidFill>
                <a:srgbClr val="FFFFFF"/>
              </a:solidFill>
              <a:latin typeface="Bitter"/>
              <a:ea typeface="Bitter"/>
              <a:cs typeface="Bitter"/>
              <a:sym typeface="Bitter"/>
            </a:endParaRPr>
          </a:p>
          <a:p>
            <a:pPr indent="0" lvl="0" marL="0" marR="0" rtl="0" algn="l">
              <a:lnSpc>
                <a:spcPct val="115000"/>
              </a:lnSpc>
              <a:spcBef>
                <a:spcPts val="100"/>
              </a:spcBef>
              <a:spcAft>
                <a:spcPts val="0"/>
              </a:spcAft>
              <a:buNone/>
            </a:pPr>
            <a:r>
              <a:t/>
            </a:r>
            <a:endParaRPr sz="1200">
              <a:solidFill>
                <a:srgbClr val="FFFFFF"/>
              </a:solidFill>
              <a:latin typeface="Bitter"/>
              <a:ea typeface="Bitter"/>
              <a:cs typeface="Bitter"/>
              <a:sym typeface="Bitter"/>
            </a:endParaRPr>
          </a:p>
        </p:txBody>
      </p:sp>
      <p:cxnSp>
        <p:nvCxnSpPr>
          <p:cNvPr id="603" name="Google Shape;603;p49"/>
          <p:cNvCxnSpPr/>
          <p:nvPr/>
        </p:nvCxnSpPr>
        <p:spPr>
          <a:xfrm>
            <a:off x="1504475" y="2921350"/>
            <a:ext cx="2331000" cy="0"/>
          </a:xfrm>
          <a:prstGeom prst="straightConnector1">
            <a:avLst/>
          </a:prstGeom>
          <a:noFill/>
          <a:ln cap="flat" cmpd="sng" w="19050">
            <a:solidFill>
              <a:srgbClr val="055CF2"/>
            </a:solidFill>
            <a:prstDash val="solid"/>
            <a:round/>
            <a:headEnd len="med" w="med" type="none"/>
            <a:tailEnd len="med" w="med" type="oval"/>
          </a:ln>
        </p:spPr>
      </p:cxnSp>
      <p:sp>
        <p:nvSpPr>
          <p:cNvPr id="604" name="Google Shape;604;p49"/>
          <p:cNvSpPr txBox="1"/>
          <p:nvPr/>
        </p:nvSpPr>
        <p:spPr>
          <a:xfrm>
            <a:off x="4071425" y="1963366"/>
            <a:ext cx="2712600" cy="1908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500">
                <a:solidFill>
                  <a:srgbClr val="2EA9FF"/>
                </a:solidFill>
                <a:latin typeface="Bitter"/>
                <a:ea typeface="Bitter"/>
                <a:cs typeface="Bitter"/>
                <a:sym typeface="Bitter"/>
              </a:rPr>
              <a:t>Niños, niñas y adolescentes</a:t>
            </a:r>
            <a:endParaRPr b="1" sz="1500">
              <a:solidFill>
                <a:srgbClr val="2EA9FF"/>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500">
              <a:solidFill>
                <a:srgbClr val="F20A66"/>
              </a:solidFill>
              <a:latin typeface="Bitter"/>
              <a:ea typeface="Bitter"/>
              <a:cs typeface="Bitter"/>
              <a:sym typeface="Bitter"/>
            </a:endParaRPr>
          </a:p>
        </p:txBody>
      </p:sp>
      <p:sp>
        <p:nvSpPr>
          <p:cNvPr id="605" name="Google Shape;605;p4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FFFFFF"/>
                </a:solidFill>
                <a:latin typeface="Montserrat Light"/>
                <a:ea typeface="Montserrat Light"/>
                <a:cs typeface="Montserrat Light"/>
                <a:sym typeface="Montserrat Light"/>
              </a:rPr>
              <a:t>Síntesis de resultados  Fase Diagnóstico</a:t>
            </a:r>
            <a:endParaRPr sz="700">
              <a:solidFill>
                <a:srgbClr val="FFFFFF"/>
              </a:solidFill>
              <a:latin typeface="Montserrat Light"/>
              <a:ea typeface="Montserrat Light"/>
              <a:cs typeface="Montserrat Light"/>
              <a:sym typeface="Montserrat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609" name="Shape 609"/>
        <p:cNvGrpSpPr/>
        <p:nvPr/>
      </p:nvGrpSpPr>
      <p:grpSpPr>
        <a:xfrm>
          <a:off x="0" y="0"/>
          <a:ext cx="0" cy="0"/>
          <a:chOff x="0" y="0"/>
          <a:chExt cx="0" cy="0"/>
        </a:xfrm>
      </p:grpSpPr>
      <p:sp>
        <p:nvSpPr>
          <p:cNvPr id="610" name="Google Shape;610;p5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s" sz="1200">
                <a:solidFill>
                  <a:srgbClr val="2EA9FF"/>
                </a:solidFill>
                <a:latin typeface="Bitter"/>
                <a:ea typeface="Bitter"/>
                <a:cs typeface="Bitter"/>
                <a:sym typeface="Bitter"/>
              </a:rPr>
              <a:t>Hallazgos</a:t>
            </a:r>
            <a:endParaRPr i="1" sz="1200">
              <a:solidFill>
                <a:srgbClr val="2EA9FF"/>
              </a:solidFill>
              <a:latin typeface="Bitter"/>
              <a:ea typeface="Bitter"/>
              <a:cs typeface="Bitter"/>
              <a:sym typeface="Bitter"/>
            </a:endParaRPr>
          </a:p>
          <a:p>
            <a:pPr indent="0" lvl="0" marL="0" rtl="0" algn="l">
              <a:spcBef>
                <a:spcPts val="0"/>
              </a:spcBef>
              <a:spcAft>
                <a:spcPts val="0"/>
              </a:spcAft>
              <a:buClr>
                <a:schemeClr val="dk1"/>
              </a:buClr>
              <a:buSzPts val="1100"/>
              <a:buFont typeface="Arial"/>
              <a:buNone/>
            </a:pPr>
            <a:r>
              <a:rPr b="1" i="1" lang="es" sz="1200">
                <a:solidFill>
                  <a:srgbClr val="2EA9FF"/>
                </a:solidFill>
                <a:latin typeface="Bitter"/>
                <a:ea typeface="Bitter"/>
                <a:cs typeface="Bitter"/>
                <a:sym typeface="Bitter"/>
              </a:rPr>
              <a:t>Niños, niñas y adolescentes</a:t>
            </a:r>
            <a:endParaRPr i="1" sz="1200">
              <a:solidFill>
                <a:srgbClr val="2EA9FF"/>
              </a:solidFill>
              <a:latin typeface="Bitter"/>
              <a:ea typeface="Bitter"/>
              <a:cs typeface="Bitter"/>
              <a:sym typeface="Bitter"/>
            </a:endParaRPr>
          </a:p>
          <a:p>
            <a:pPr indent="0" lvl="0" marL="0" rtl="0" algn="l">
              <a:spcBef>
                <a:spcPts val="0"/>
              </a:spcBef>
              <a:spcAft>
                <a:spcPts val="0"/>
              </a:spcAft>
              <a:buNone/>
            </a:pPr>
            <a:r>
              <a:t/>
            </a:r>
            <a:endParaRPr i="1" sz="1200">
              <a:solidFill>
                <a:srgbClr val="2EA9FF"/>
              </a:solidFill>
              <a:latin typeface="Bitter"/>
              <a:ea typeface="Bitter"/>
              <a:cs typeface="Bitter"/>
              <a:sym typeface="Bitter"/>
            </a:endParaRPr>
          </a:p>
        </p:txBody>
      </p:sp>
      <p:sp>
        <p:nvSpPr>
          <p:cNvPr id="611" name="Google Shape;611;p50"/>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29</a:t>
            </a:r>
            <a:endParaRPr sz="1500">
              <a:solidFill>
                <a:srgbClr val="F20A66"/>
              </a:solidFill>
              <a:latin typeface="Bitter"/>
              <a:ea typeface="Bitter"/>
              <a:cs typeface="Bitter"/>
              <a:sym typeface="Bitter"/>
            </a:endParaRPr>
          </a:p>
        </p:txBody>
      </p:sp>
      <p:sp>
        <p:nvSpPr>
          <p:cNvPr id="612" name="Google Shape;612;p50"/>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3" name="Google Shape;613;p50"/>
          <p:cNvCxnSpPr/>
          <p:nvPr/>
        </p:nvCxnSpPr>
        <p:spPr>
          <a:xfrm>
            <a:off x="848450" y="2737875"/>
            <a:ext cx="8500200" cy="0"/>
          </a:xfrm>
          <a:prstGeom prst="straightConnector1">
            <a:avLst/>
          </a:prstGeom>
          <a:noFill/>
          <a:ln cap="flat" cmpd="sng" w="28575">
            <a:solidFill>
              <a:srgbClr val="0F7AFF"/>
            </a:solidFill>
            <a:prstDash val="solid"/>
            <a:round/>
            <a:headEnd len="med" w="med" type="none"/>
            <a:tailEnd len="med" w="med" type="none"/>
          </a:ln>
        </p:spPr>
      </p:cxnSp>
      <p:sp>
        <p:nvSpPr>
          <p:cNvPr id="614" name="Google Shape;614;p50"/>
          <p:cNvSpPr/>
          <p:nvPr/>
        </p:nvSpPr>
        <p:spPr>
          <a:xfrm>
            <a:off x="1867639"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
          <p:cNvSpPr txBox="1"/>
          <p:nvPr/>
        </p:nvSpPr>
        <p:spPr>
          <a:xfrm>
            <a:off x="1807150" y="1314100"/>
            <a:ext cx="2852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1.</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El amor y cariño recibidos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son uno de los factores más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importantes para los niños,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niñas y adolescentes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616" name="Google Shape;616;p50"/>
          <p:cNvSpPr/>
          <p:nvPr/>
        </p:nvSpPr>
        <p:spPr>
          <a:xfrm>
            <a:off x="3792400"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0"/>
          <p:cNvSpPr txBox="1"/>
          <p:nvPr/>
        </p:nvSpPr>
        <p:spPr>
          <a:xfrm>
            <a:off x="3721025" y="2920459"/>
            <a:ext cx="2729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2.</a:t>
            </a:r>
            <a:br>
              <a:rPr lang="es">
                <a:solidFill>
                  <a:srgbClr val="03286B"/>
                </a:solidFill>
                <a:latin typeface="Bree Serif"/>
                <a:ea typeface="Bree Serif"/>
                <a:cs typeface="Bree Serif"/>
                <a:sym typeface="Bree Serif"/>
              </a:rPr>
            </a:br>
            <a:r>
              <a:rPr lang="es">
                <a:solidFill>
                  <a:srgbClr val="03286B"/>
                </a:solidFill>
                <a:latin typeface="Bree Serif"/>
                <a:ea typeface="Bree Serif"/>
                <a:cs typeface="Bree Serif"/>
                <a:sym typeface="Bree Serif"/>
              </a:rPr>
              <a:t>Los NNA pueden generar</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vínculos significativos con</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sus pares en la residencia,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considerándose hermanos y</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hermanas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grpSp>
        <p:nvGrpSpPr>
          <p:cNvPr id="618" name="Google Shape;618;p50"/>
          <p:cNvGrpSpPr/>
          <p:nvPr/>
        </p:nvGrpSpPr>
        <p:grpSpPr>
          <a:xfrm>
            <a:off x="1256223" y="2922081"/>
            <a:ext cx="2317867" cy="1236804"/>
            <a:chOff x="1784025" y="2871925"/>
            <a:chExt cx="2507700" cy="1236804"/>
          </a:xfrm>
        </p:grpSpPr>
        <p:sp>
          <p:nvSpPr>
            <p:cNvPr id="619" name="Google Shape;619;p50"/>
            <p:cNvSpPr/>
            <p:nvPr/>
          </p:nvSpPr>
          <p:spPr>
            <a:xfrm>
              <a:off x="1784025" y="3008029"/>
              <a:ext cx="2507700" cy="11007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0"/>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 name="Google Shape;621;p50"/>
          <p:cNvSpPr txBox="1"/>
          <p:nvPr/>
        </p:nvSpPr>
        <p:spPr>
          <a:xfrm>
            <a:off x="1406736" y="3153450"/>
            <a:ext cx="20529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"El amor fue lo que me ayudó a sobrevivir, el amor me ayudó a sobrevivir ahí, pero yo lo tuve, no sé si todas"</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(Rosario, 36 años, egresada, vivió 15 años en residencia,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622" name="Google Shape;622;p50"/>
          <p:cNvSpPr/>
          <p:nvPr/>
        </p:nvSpPr>
        <p:spPr>
          <a:xfrm>
            <a:off x="783325" y="2659125"/>
            <a:ext cx="157500" cy="157500"/>
          </a:xfrm>
          <a:prstGeom prst="ellipse">
            <a:avLst/>
          </a:prstGeom>
          <a:solidFill>
            <a:srgbClr val="055CF2"/>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0"/>
          <p:cNvSpPr/>
          <p:nvPr/>
        </p:nvSpPr>
        <p:spPr>
          <a:xfrm>
            <a:off x="6793800"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0"/>
          <p:cNvSpPr txBox="1"/>
          <p:nvPr/>
        </p:nvSpPr>
        <p:spPr>
          <a:xfrm>
            <a:off x="6019550" y="1314100"/>
            <a:ext cx="28524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Tener una atención personalizada permite tomar en cuenta necesidades particulares y prevenir conductas de riesgo</a:t>
            </a:r>
            <a:endParaRPr>
              <a:solidFill>
                <a:srgbClr val="03286B"/>
              </a:solidFill>
              <a:latin typeface="Bree Serif"/>
              <a:ea typeface="Bree Serif"/>
              <a:cs typeface="Bree Serif"/>
              <a:sym typeface="Bree Serif"/>
            </a:endParaRPr>
          </a:p>
        </p:txBody>
      </p:sp>
      <p:grpSp>
        <p:nvGrpSpPr>
          <p:cNvPr id="625" name="Google Shape;625;p50"/>
          <p:cNvGrpSpPr/>
          <p:nvPr/>
        </p:nvGrpSpPr>
        <p:grpSpPr>
          <a:xfrm>
            <a:off x="6189550" y="2922081"/>
            <a:ext cx="2435715" cy="964397"/>
            <a:chOff x="1784027" y="2871925"/>
            <a:chExt cx="2635200" cy="964397"/>
          </a:xfrm>
        </p:grpSpPr>
        <p:sp>
          <p:nvSpPr>
            <p:cNvPr id="626" name="Google Shape;626;p50"/>
            <p:cNvSpPr/>
            <p:nvPr/>
          </p:nvSpPr>
          <p:spPr>
            <a:xfrm>
              <a:off x="1784027" y="3008022"/>
              <a:ext cx="2635200" cy="8283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0"/>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8" name="Google Shape;628;p50"/>
          <p:cNvSpPr txBox="1"/>
          <p:nvPr/>
        </p:nvSpPr>
        <p:spPr>
          <a:xfrm>
            <a:off x="6347225" y="3153450"/>
            <a:ext cx="2160300" cy="391200"/>
          </a:xfrm>
          <a:prstGeom prst="rect">
            <a:avLst/>
          </a:prstGeom>
          <a:noFill/>
          <a:ln>
            <a:noFill/>
          </a:ln>
        </p:spPr>
        <p:txBody>
          <a:bodyPr anchorCtr="0" anchor="t" bIns="0" lIns="0" spcFirstLastPara="1" rIns="0" wrap="square" tIns="26550">
            <a:noAutofit/>
          </a:bodyPr>
          <a:lstStyle/>
          <a:p>
            <a:pPr indent="0" lvl="0" marL="0" rtl="0" algn="l">
              <a:lnSpc>
                <a:spcPct val="115000"/>
              </a:lnSpc>
              <a:spcBef>
                <a:spcPts val="100"/>
              </a:spcBef>
              <a:spcAft>
                <a:spcPts val="0"/>
              </a:spcAft>
              <a:buClr>
                <a:schemeClr val="dk1"/>
              </a:buClr>
              <a:buSzPts val="1100"/>
              <a:buFont typeface="Arial"/>
              <a:buNone/>
            </a:pPr>
            <a:r>
              <a:rPr b="1" lang="es" sz="800">
                <a:solidFill>
                  <a:srgbClr val="888888"/>
                </a:solidFill>
                <a:latin typeface="Montserrat"/>
                <a:ea typeface="Montserrat"/>
                <a:cs typeface="Montserrat"/>
                <a:sym typeface="Montserrat"/>
              </a:rPr>
              <a:t>“Tomar a un chico de 13, 14 años, tomar sus intereses y potenciarlos y que ya tengan un norte en su cabecita”</a:t>
            </a:r>
            <a:endParaRPr b="1" sz="800">
              <a:solidFill>
                <a:srgbClr val="888888"/>
              </a:solidFill>
              <a:latin typeface="Montserrat"/>
              <a:ea typeface="Montserrat"/>
              <a:cs typeface="Montserrat"/>
              <a:sym typeface="Montserrat"/>
            </a:endParaRPr>
          </a:p>
          <a:p>
            <a:pPr indent="0" lvl="0" marL="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(Cristóbal, 24 años, egresado, </a:t>
            </a:r>
            <a:br>
              <a:rPr lang="es" sz="600">
                <a:solidFill>
                  <a:srgbClr val="888888"/>
                </a:solidFill>
                <a:latin typeface="Montserrat"/>
                <a:ea typeface="Montserrat"/>
                <a:cs typeface="Montserrat"/>
                <a:sym typeface="Montserrat"/>
              </a:rPr>
            </a:br>
            <a:r>
              <a:rPr lang="es" sz="600">
                <a:solidFill>
                  <a:srgbClr val="888888"/>
                </a:solidFill>
                <a:latin typeface="Montserrat"/>
                <a:ea typeface="Montserrat"/>
                <a:cs typeface="Montserrat"/>
                <a:sym typeface="Montserrat"/>
              </a:rPr>
              <a:t>vivió 10 años en residencia, 2020)</a:t>
            </a:r>
            <a:endParaRPr b="1" sz="800">
              <a:solidFill>
                <a:srgbClr val="888888"/>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0" name="Shape 110"/>
        <p:cNvGrpSpPr/>
        <p:nvPr/>
      </p:nvGrpSpPr>
      <p:grpSpPr>
        <a:xfrm>
          <a:off x="0" y="0"/>
          <a:ext cx="0" cy="0"/>
          <a:chOff x="0" y="0"/>
          <a:chExt cx="0" cy="0"/>
        </a:xfrm>
      </p:grpSpPr>
      <p:sp>
        <p:nvSpPr>
          <p:cNvPr id="111" name="Google Shape;111;p24"/>
          <p:cNvSpPr txBox="1"/>
          <p:nvPr>
            <p:ph type="title"/>
          </p:nvPr>
        </p:nvSpPr>
        <p:spPr>
          <a:xfrm>
            <a:off x="678680" y="801950"/>
            <a:ext cx="3565800" cy="1075800"/>
          </a:xfrm>
          <a:prstGeom prst="rect">
            <a:avLst/>
          </a:prstGeom>
          <a:noFill/>
          <a:ln>
            <a:noFill/>
          </a:ln>
        </p:spPr>
        <p:txBody>
          <a:bodyPr anchorCtr="0" anchor="t" bIns="0" lIns="0" spcFirstLastPara="1" rIns="0" wrap="square" tIns="5775">
            <a:noAutofit/>
          </a:bodyPr>
          <a:lstStyle/>
          <a:p>
            <a:pPr indent="0" lvl="0" marL="0" rtl="0" algn="l">
              <a:lnSpc>
                <a:spcPct val="100000"/>
              </a:lnSpc>
              <a:spcBef>
                <a:spcPts val="0"/>
              </a:spcBef>
              <a:spcAft>
                <a:spcPts val="0"/>
              </a:spcAft>
              <a:buNone/>
            </a:pPr>
            <a:r>
              <a:rPr lang="es" sz="7000">
                <a:solidFill>
                  <a:srgbClr val="055CF2"/>
                </a:solidFill>
                <a:latin typeface="Bitter"/>
                <a:ea typeface="Bitter"/>
                <a:cs typeface="Bitter"/>
                <a:sym typeface="Bitter"/>
              </a:rPr>
              <a:t>Índice</a:t>
            </a:r>
            <a:endParaRPr sz="7000">
              <a:latin typeface="Bitter"/>
              <a:ea typeface="Bitter"/>
              <a:cs typeface="Bitter"/>
              <a:sym typeface="Bitter"/>
            </a:endParaRPr>
          </a:p>
        </p:txBody>
      </p:sp>
      <p:sp>
        <p:nvSpPr>
          <p:cNvPr id="112" name="Google Shape;112;p24"/>
          <p:cNvSpPr/>
          <p:nvPr/>
        </p:nvSpPr>
        <p:spPr>
          <a:xfrm>
            <a:off x="0" y="2442956"/>
            <a:ext cx="8054073" cy="0"/>
          </a:xfrm>
          <a:custGeom>
            <a:rect b="b" l="l" r="r" t="t"/>
            <a:pathLst>
              <a:path extrusionOk="0" h="120000" w="17701260">
                <a:moveTo>
                  <a:pt x="0" y="0"/>
                </a:moveTo>
                <a:lnTo>
                  <a:pt x="17701031" y="0"/>
                </a:lnTo>
              </a:path>
            </a:pathLst>
          </a:custGeom>
          <a:noFill/>
          <a:ln cap="flat" cmpd="sng" w="10450">
            <a:solidFill>
              <a:srgbClr val="055C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pic>
        <p:nvPicPr>
          <p:cNvPr id="113" name="Google Shape;113;p24"/>
          <p:cNvPicPr preferRelativeResize="0"/>
          <p:nvPr/>
        </p:nvPicPr>
        <p:blipFill>
          <a:blip r:embed="rId3">
            <a:alphaModFix/>
          </a:blip>
          <a:stretch>
            <a:fillRect/>
          </a:stretch>
        </p:blipFill>
        <p:spPr>
          <a:xfrm>
            <a:off x="8344150" y="171875"/>
            <a:ext cx="623225" cy="932125"/>
          </a:xfrm>
          <a:prstGeom prst="rect">
            <a:avLst/>
          </a:prstGeom>
          <a:noFill/>
          <a:ln>
            <a:noFill/>
          </a:ln>
        </p:spPr>
      </p:pic>
      <p:sp>
        <p:nvSpPr>
          <p:cNvPr id="114" name="Google Shape;114;p24"/>
          <p:cNvSpPr txBox="1"/>
          <p:nvPr/>
        </p:nvSpPr>
        <p:spPr>
          <a:xfrm>
            <a:off x="977275" y="2633375"/>
            <a:ext cx="2765700" cy="1920000"/>
          </a:xfrm>
          <a:prstGeom prst="rect">
            <a:avLst/>
          </a:prstGeom>
          <a:noFill/>
          <a:ln>
            <a:noFill/>
          </a:ln>
        </p:spPr>
        <p:txBody>
          <a:bodyPr anchorCtr="0" anchor="t" bIns="0" lIns="0" spcFirstLastPara="1" rIns="0" wrap="square" tIns="7225">
            <a:noAutofit/>
          </a:bodyPr>
          <a:lstStyle/>
          <a:p>
            <a:pPr indent="0" lvl="0" marL="0" marR="38100" rtl="0" algn="l">
              <a:lnSpc>
                <a:spcPct val="115000"/>
              </a:lnSpc>
              <a:spcBef>
                <a:spcPts val="0"/>
              </a:spcBef>
              <a:spcAft>
                <a:spcPts val="0"/>
              </a:spcAft>
              <a:buNone/>
            </a:pPr>
            <a:r>
              <a:t/>
            </a:r>
            <a:endParaRPr sz="1100">
              <a:solidFill>
                <a:schemeClr val="dk1"/>
              </a:solidFill>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b="1" lang="es" sz="1100">
                <a:solidFill>
                  <a:srgbClr val="4FC9A3"/>
                </a:solidFill>
                <a:latin typeface="Bitter"/>
                <a:ea typeface="Bitter"/>
                <a:cs typeface="Bitter"/>
                <a:sym typeface="Bitter"/>
              </a:rPr>
              <a:t>Contexto general del proyecto</a:t>
            </a:r>
            <a:endParaRPr b="1" sz="1100">
              <a:solidFill>
                <a:srgbClr val="4FC9A3"/>
              </a:solidFill>
              <a:latin typeface="Bitter"/>
              <a:ea typeface="Bitter"/>
              <a:cs typeface="Bitter"/>
              <a:sym typeface="Bitter"/>
            </a:endParaRPr>
          </a:p>
          <a:p>
            <a:pPr indent="0" lvl="0" marL="0" rtl="0" algn="l">
              <a:lnSpc>
                <a:spcPct val="115000"/>
              </a:lnSpc>
              <a:spcBef>
                <a:spcPts val="0"/>
              </a:spcBef>
              <a:spcAft>
                <a:spcPts val="0"/>
              </a:spcAft>
              <a:buNone/>
            </a:pPr>
            <a:r>
              <a:t/>
            </a:r>
            <a:endParaRPr sz="1100">
              <a:solidFill>
                <a:srgbClr val="9C1FF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b="1" lang="es" sz="1100">
                <a:solidFill>
                  <a:srgbClr val="055CF2"/>
                </a:solidFill>
                <a:latin typeface="Bitter"/>
                <a:ea typeface="Bitter"/>
                <a:cs typeface="Bitter"/>
                <a:sym typeface="Bitter"/>
              </a:rPr>
              <a:t>Enfoque de la investigación</a:t>
            </a:r>
            <a:endParaRPr b="1" sz="1100">
              <a:solidFill>
                <a:srgbClr val="055CF2"/>
              </a:solidFill>
              <a:latin typeface="Bitter"/>
              <a:ea typeface="Bitter"/>
              <a:cs typeface="Bitter"/>
              <a:sym typeface="Bitter"/>
            </a:endParaRPr>
          </a:p>
          <a:p>
            <a:pPr indent="0" lvl="0" marL="0" marR="0" rtl="0" algn="l">
              <a:lnSpc>
                <a:spcPct val="115000"/>
              </a:lnSpc>
              <a:spcBef>
                <a:spcPts val="0"/>
              </a:spcBef>
              <a:spcAft>
                <a:spcPts val="0"/>
              </a:spcAft>
              <a:buNone/>
            </a:pPr>
            <a:r>
              <a:t/>
            </a:r>
            <a:endParaRPr sz="1100">
              <a:solidFill>
                <a:srgbClr val="055CF2"/>
              </a:solidFill>
              <a:latin typeface="Bitter"/>
              <a:ea typeface="Bitter"/>
              <a:cs typeface="Bitter"/>
              <a:sym typeface="Bitter"/>
            </a:endParaRPr>
          </a:p>
          <a:p>
            <a:pPr indent="0" lvl="0" marL="0" marR="0" rtl="0" algn="l">
              <a:lnSpc>
                <a:spcPct val="115000"/>
              </a:lnSpc>
              <a:spcBef>
                <a:spcPts val="0"/>
              </a:spcBef>
              <a:spcAft>
                <a:spcPts val="0"/>
              </a:spcAft>
              <a:buNone/>
            </a:pPr>
            <a:r>
              <a:rPr b="1" lang="es" sz="1100">
                <a:solidFill>
                  <a:srgbClr val="9C1FF2"/>
                </a:solidFill>
                <a:latin typeface="Bitter"/>
                <a:ea typeface="Bitter"/>
                <a:cs typeface="Bitter"/>
                <a:sym typeface="Bitter"/>
              </a:rPr>
              <a:t>Resultados de la investigación</a:t>
            </a:r>
            <a:endParaRPr b="1" sz="1100">
              <a:solidFill>
                <a:srgbClr val="9C1FF2"/>
              </a:solidFill>
              <a:latin typeface="Bitter"/>
              <a:ea typeface="Bitter"/>
              <a:cs typeface="Bitter"/>
              <a:sym typeface="Bitter"/>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Contexto político social </a:t>
            </a:r>
            <a:endParaRPr sz="900">
              <a:solidFill>
                <a:srgbClr val="888888"/>
              </a:solidFill>
              <a:latin typeface="Montserrat"/>
              <a:ea typeface="Montserrat"/>
              <a:cs typeface="Montserrat"/>
              <a:sym typeface="Montserrat"/>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Contexto residencias </a:t>
            </a:r>
            <a:endParaRPr sz="900">
              <a:solidFill>
                <a:srgbClr val="888888"/>
              </a:solidFill>
              <a:latin typeface="Montserrat"/>
              <a:ea typeface="Montserrat"/>
              <a:cs typeface="Montserrat"/>
              <a:sym typeface="Montserrat"/>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Trabajadores/as de residencias </a:t>
            </a:r>
            <a:endParaRPr sz="900">
              <a:solidFill>
                <a:srgbClr val="888888"/>
              </a:solidFill>
              <a:latin typeface="Montserrat"/>
              <a:ea typeface="Montserrat"/>
              <a:cs typeface="Montserrat"/>
              <a:sym typeface="Montserrat"/>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Niños, niñas y adolescentes</a:t>
            </a:r>
            <a:endParaRPr sz="900">
              <a:solidFill>
                <a:srgbClr val="888888"/>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100">
              <a:solidFill>
                <a:srgbClr val="21217F"/>
              </a:solidFill>
              <a:latin typeface="Bitter"/>
              <a:ea typeface="Bitter"/>
              <a:cs typeface="Bitter"/>
              <a:sym typeface="Bitter"/>
            </a:endParaRPr>
          </a:p>
        </p:txBody>
      </p:sp>
      <p:sp>
        <p:nvSpPr>
          <p:cNvPr id="115" name="Google Shape;115;p24"/>
          <p:cNvSpPr txBox="1"/>
          <p:nvPr/>
        </p:nvSpPr>
        <p:spPr>
          <a:xfrm>
            <a:off x="3406265" y="2663275"/>
            <a:ext cx="193500" cy="1920000"/>
          </a:xfrm>
          <a:prstGeom prst="rect">
            <a:avLst/>
          </a:prstGeom>
          <a:noFill/>
          <a:ln>
            <a:noFill/>
          </a:ln>
        </p:spPr>
        <p:txBody>
          <a:bodyPr anchorCtr="0" anchor="t" bIns="0" lIns="0" spcFirstLastPara="1" rIns="0" wrap="square" tIns="7225">
            <a:noAutofit/>
          </a:bodyPr>
          <a:lstStyle/>
          <a:p>
            <a:pPr indent="0" lvl="0" marL="0" rtl="0" algn="r">
              <a:lnSpc>
                <a:spcPct val="115000"/>
              </a:lnSpc>
              <a:spcBef>
                <a:spcPts val="0"/>
              </a:spcBef>
              <a:spcAft>
                <a:spcPts val="0"/>
              </a:spcAft>
              <a:buNone/>
            </a:pPr>
            <a:r>
              <a:t/>
            </a:r>
            <a:endParaRPr b="1" sz="1000">
              <a:solidFill>
                <a:srgbClr val="F20A66"/>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s" sz="900">
                <a:solidFill>
                  <a:srgbClr val="4FC9A3"/>
                </a:solidFill>
                <a:latin typeface="Montserrat"/>
                <a:ea typeface="Montserrat"/>
                <a:cs typeface="Montserrat"/>
                <a:sym typeface="Montserrat"/>
              </a:rPr>
              <a:t>4</a:t>
            </a:r>
            <a:endParaRPr b="1" sz="900">
              <a:solidFill>
                <a:srgbClr val="4FC9A3"/>
              </a:solidFill>
              <a:latin typeface="Montserrat"/>
              <a:ea typeface="Montserrat"/>
              <a:cs typeface="Montserrat"/>
              <a:sym typeface="Montserrat"/>
            </a:endParaRPr>
          </a:p>
          <a:p>
            <a:pPr indent="0" lvl="0" marL="0" marR="38100" rtl="0" algn="r">
              <a:lnSpc>
                <a:spcPct val="115000"/>
              </a:lnSpc>
              <a:spcBef>
                <a:spcPts val="0"/>
              </a:spcBef>
              <a:spcAft>
                <a:spcPts val="0"/>
              </a:spcAft>
              <a:buNone/>
            </a:pPr>
            <a:r>
              <a:t/>
            </a:r>
            <a:endParaRPr b="1" sz="900">
              <a:solidFill>
                <a:srgbClr val="F20A66"/>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s" sz="900">
                <a:solidFill>
                  <a:srgbClr val="055CF2"/>
                </a:solidFill>
                <a:latin typeface="Montserrat"/>
                <a:ea typeface="Montserrat"/>
                <a:cs typeface="Montserrat"/>
                <a:sym typeface="Montserrat"/>
              </a:rPr>
              <a:t>9</a:t>
            </a:r>
            <a:endParaRPr b="1" sz="900">
              <a:solidFill>
                <a:srgbClr val="055CF2"/>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b="1" sz="900">
              <a:solidFill>
                <a:srgbClr val="F20A66"/>
              </a:solidFill>
              <a:latin typeface="Montserrat"/>
              <a:ea typeface="Montserrat"/>
              <a:cs typeface="Montserrat"/>
              <a:sym typeface="Montserrat"/>
            </a:endParaRPr>
          </a:p>
          <a:p>
            <a:pPr indent="0" lvl="0" marL="0" rtl="0" algn="r">
              <a:lnSpc>
                <a:spcPct val="115000"/>
              </a:lnSpc>
              <a:spcBef>
                <a:spcPts val="0"/>
              </a:spcBef>
              <a:spcAft>
                <a:spcPts val="0"/>
              </a:spcAft>
              <a:buNone/>
            </a:pPr>
            <a:r>
              <a:t/>
            </a:r>
            <a:endParaRPr b="1" sz="900">
              <a:solidFill>
                <a:srgbClr val="F20A66"/>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s" sz="900">
                <a:solidFill>
                  <a:srgbClr val="9C1FF2"/>
                </a:solidFill>
                <a:latin typeface="Montserrat"/>
                <a:ea typeface="Montserrat"/>
                <a:cs typeface="Montserrat"/>
                <a:sym typeface="Montserrat"/>
              </a:rPr>
              <a:t>11</a:t>
            </a:r>
            <a:endParaRPr b="1" sz="900">
              <a:solidFill>
                <a:srgbClr val="9C1FF2"/>
              </a:solidFill>
              <a:latin typeface="Montserrat"/>
              <a:ea typeface="Montserrat"/>
              <a:cs typeface="Montserrat"/>
              <a:sym typeface="Montserra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12</a:t>
            </a:r>
            <a:endParaRPr sz="900">
              <a:solidFill>
                <a:srgbClr val="888888"/>
              </a:solidFill>
              <a:latin typeface="Montserrat Light"/>
              <a:ea typeface="Montserrat Light"/>
              <a:cs typeface="Montserrat Light"/>
              <a:sym typeface="Montserrat Ligh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15</a:t>
            </a:r>
            <a:endParaRPr sz="900">
              <a:solidFill>
                <a:srgbClr val="888888"/>
              </a:solidFill>
              <a:latin typeface="Montserrat Light"/>
              <a:ea typeface="Montserrat Light"/>
              <a:cs typeface="Montserrat Light"/>
              <a:sym typeface="Montserrat Ligh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18</a:t>
            </a:r>
            <a:endParaRPr sz="900">
              <a:solidFill>
                <a:srgbClr val="888888"/>
              </a:solidFill>
              <a:latin typeface="Montserrat Light"/>
              <a:ea typeface="Montserrat Light"/>
              <a:cs typeface="Montserrat Light"/>
              <a:sym typeface="Montserrat Ligh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28</a:t>
            </a:r>
            <a:endParaRPr sz="900">
              <a:solidFill>
                <a:srgbClr val="888888"/>
              </a:solidFill>
              <a:latin typeface="Montserrat Light"/>
              <a:ea typeface="Montserrat Light"/>
              <a:cs typeface="Montserrat Light"/>
              <a:sym typeface="Montserrat Light"/>
            </a:endParaRPr>
          </a:p>
          <a:p>
            <a:pPr indent="0" lvl="0" marL="0" rtl="0" algn="r">
              <a:lnSpc>
                <a:spcPct val="115000"/>
              </a:lnSpc>
              <a:spcBef>
                <a:spcPts val="0"/>
              </a:spcBef>
              <a:spcAft>
                <a:spcPts val="0"/>
              </a:spcAft>
              <a:buNone/>
            </a:pPr>
            <a:r>
              <a:t/>
            </a:r>
            <a:endParaRPr b="1" sz="900">
              <a:solidFill>
                <a:srgbClr val="888888"/>
              </a:solidFill>
              <a:latin typeface="Montserrat"/>
              <a:ea typeface="Montserrat"/>
              <a:cs typeface="Montserrat"/>
              <a:sym typeface="Montserrat"/>
            </a:endParaRPr>
          </a:p>
          <a:p>
            <a:pPr indent="0" lvl="0" marL="0" marR="0" rtl="0" algn="r">
              <a:lnSpc>
                <a:spcPct val="115000"/>
              </a:lnSpc>
              <a:spcBef>
                <a:spcPts val="0"/>
              </a:spcBef>
              <a:spcAft>
                <a:spcPts val="0"/>
              </a:spcAft>
              <a:buNone/>
            </a:pPr>
            <a:r>
              <a:t/>
            </a:r>
            <a:endParaRPr b="1" sz="1700">
              <a:solidFill>
                <a:srgbClr val="FA5936"/>
              </a:solidFill>
              <a:latin typeface="Montserrat"/>
              <a:ea typeface="Montserrat"/>
              <a:cs typeface="Montserrat"/>
              <a:sym typeface="Montserrat"/>
            </a:endParaRPr>
          </a:p>
        </p:txBody>
      </p:sp>
      <p:sp>
        <p:nvSpPr>
          <p:cNvPr id="116" name="Google Shape;116;p24"/>
          <p:cNvSpPr txBox="1"/>
          <p:nvPr/>
        </p:nvSpPr>
        <p:spPr>
          <a:xfrm>
            <a:off x="3967675" y="2633375"/>
            <a:ext cx="2765700" cy="1920000"/>
          </a:xfrm>
          <a:prstGeom prst="rect">
            <a:avLst/>
          </a:prstGeom>
          <a:noFill/>
          <a:ln>
            <a:noFill/>
          </a:ln>
        </p:spPr>
        <p:txBody>
          <a:bodyPr anchorCtr="0" anchor="t" bIns="0" lIns="0" spcFirstLastPara="1" rIns="0" wrap="square" tIns="7225">
            <a:noAutofit/>
          </a:bodyPr>
          <a:lstStyle/>
          <a:p>
            <a:pPr indent="0" lvl="0" marL="0" marR="0" rtl="0" algn="l">
              <a:lnSpc>
                <a:spcPct val="115000"/>
              </a:lnSpc>
              <a:spcBef>
                <a:spcPts val="0"/>
              </a:spcBef>
              <a:spcAft>
                <a:spcPts val="0"/>
              </a:spcAft>
              <a:buNone/>
            </a:pPr>
            <a:r>
              <a:t/>
            </a:r>
            <a:endParaRPr sz="1100">
              <a:solidFill>
                <a:srgbClr val="A4DB3B"/>
              </a:solidFill>
              <a:latin typeface="Bitter"/>
              <a:ea typeface="Bitter"/>
              <a:cs typeface="Bitter"/>
              <a:sym typeface="Bitter"/>
            </a:endParaRPr>
          </a:p>
          <a:p>
            <a:pPr indent="0" lvl="0" marL="0" marR="0" rtl="0" algn="l">
              <a:lnSpc>
                <a:spcPct val="115000"/>
              </a:lnSpc>
              <a:spcBef>
                <a:spcPts val="0"/>
              </a:spcBef>
              <a:spcAft>
                <a:spcPts val="0"/>
              </a:spcAft>
              <a:buNone/>
            </a:pPr>
            <a:r>
              <a:rPr b="1" lang="es" sz="1100">
                <a:solidFill>
                  <a:srgbClr val="A4DB3B"/>
                </a:solidFill>
                <a:latin typeface="Bitter"/>
                <a:ea typeface="Bitter"/>
                <a:cs typeface="Bitter"/>
                <a:sym typeface="Bitter"/>
              </a:rPr>
              <a:t>Recomendaciones</a:t>
            </a:r>
            <a:endParaRPr b="1" sz="1100">
              <a:solidFill>
                <a:srgbClr val="A4DB3B"/>
              </a:solidFill>
              <a:latin typeface="Bitter"/>
              <a:ea typeface="Bitter"/>
              <a:cs typeface="Bitter"/>
              <a:sym typeface="Bitter"/>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Sobre el Sistema </a:t>
            </a:r>
            <a:endParaRPr sz="900">
              <a:solidFill>
                <a:srgbClr val="888888"/>
              </a:solidFill>
              <a:latin typeface="Montserrat"/>
              <a:ea typeface="Montserrat"/>
              <a:cs typeface="Montserrat"/>
              <a:sym typeface="Montserrat"/>
            </a:endParaRPr>
          </a:p>
          <a:p>
            <a:pPr indent="-285750" lvl="0" marL="457200" marR="0" rtl="0" algn="l">
              <a:lnSpc>
                <a:spcPct val="115000"/>
              </a:lnSpc>
              <a:spcBef>
                <a:spcPts val="0"/>
              </a:spcBef>
              <a:spcAft>
                <a:spcPts val="0"/>
              </a:spcAft>
              <a:buClr>
                <a:srgbClr val="888888"/>
              </a:buClr>
              <a:buSzPts val="900"/>
              <a:buFont typeface="Montserrat"/>
              <a:buChar char="●"/>
            </a:pPr>
            <a:r>
              <a:rPr lang="es" sz="900">
                <a:solidFill>
                  <a:srgbClr val="888888"/>
                </a:solidFill>
                <a:latin typeface="Montserrat"/>
                <a:ea typeface="Montserrat"/>
                <a:cs typeface="Montserrat"/>
                <a:sym typeface="Montserrat"/>
              </a:rPr>
              <a:t>Sobre la Formación</a:t>
            </a:r>
            <a:endParaRPr sz="900">
              <a:solidFill>
                <a:srgbClr val="888888"/>
              </a:solidFill>
              <a:latin typeface="Montserrat"/>
              <a:ea typeface="Montserrat"/>
              <a:cs typeface="Montserrat"/>
              <a:sym typeface="Montserrat"/>
            </a:endParaRPr>
          </a:p>
        </p:txBody>
      </p:sp>
      <p:sp>
        <p:nvSpPr>
          <p:cNvPr id="117" name="Google Shape;117;p24"/>
          <p:cNvSpPr txBox="1"/>
          <p:nvPr/>
        </p:nvSpPr>
        <p:spPr>
          <a:xfrm>
            <a:off x="6396675" y="2663275"/>
            <a:ext cx="193500" cy="715800"/>
          </a:xfrm>
          <a:prstGeom prst="rect">
            <a:avLst/>
          </a:prstGeom>
          <a:noFill/>
          <a:ln>
            <a:noFill/>
          </a:ln>
        </p:spPr>
        <p:txBody>
          <a:bodyPr anchorCtr="0" anchor="t" bIns="0" lIns="0" spcFirstLastPara="1" rIns="0" wrap="square" tIns="7225">
            <a:noAutofit/>
          </a:bodyPr>
          <a:lstStyle/>
          <a:p>
            <a:pPr indent="0" lvl="0" marL="0" rtl="0" algn="r">
              <a:lnSpc>
                <a:spcPct val="115000"/>
              </a:lnSpc>
              <a:spcBef>
                <a:spcPts val="0"/>
              </a:spcBef>
              <a:spcAft>
                <a:spcPts val="0"/>
              </a:spcAft>
              <a:buNone/>
            </a:pPr>
            <a:r>
              <a:t/>
            </a:r>
            <a:endParaRPr b="1" sz="1000">
              <a:solidFill>
                <a:srgbClr val="A4DB3B"/>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s" sz="900">
                <a:solidFill>
                  <a:srgbClr val="A4DB3B"/>
                </a:solidFill>
                <a:latin typeface="Montserrat"/>
                <a:ea typeface="Montserrat"/>
                <a:cs typeface="Montserrat"/>
                <a:sym typeface="Montserrat"/>
              </a:rPr>
              <a:t>32</a:t>
            </a:r>
            <a:endParaRPr b="1" sz="900">
              <a:solidFill>
                <a:srgbClr val="A4DB3B"/>
              </a:solidFill>
              <a:latin typeface="Montserrat"/>
              <a:ea typeface="Montserrat"/>
              <a:cs typeface="Montserrat"/>
              <a:sym typeface="Montserra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34</a:t>
            </a:r>
            <a:endParaRPr sz="900">
              <a:solidFill>
                <a:srgbClr val="888888"/>
              </a:solidFill>
              <a:latin typeface="Montserrat Light"/>
              <a:ea typeface="Montserrat Light"/>
              <a:cs typeface="Montserrat Light"/>
              <a:sym typeface="Montserrat Light"/>
            </a:endParaRPr>
          </a:p>
          <a:p>
            <a:pPr indent="0" lvl="0" marL="0" rtl="0" algn="r">
              <a:lnSpc>
                <a:spcPct val="115000"/>
              </a:lnSpc>
              <a:spcBef>
                <a:spcPts val="0"/>
              </a:spcBef>
              <a:spcAft>
                <a:spcPts val="0"/>
              </a:spcAft>
              <a:buNone/>
            </a:pPr>
            <a:r>
              <a:rPr lang="es" sz="900">
                <a:solidFill>
                  <a:srgbClr val="888888"/>
                </a:solidFill>
                <a:latin typeface="Montserrat Light"/>
                <a:ea typeface="Montserrat Light"/>
                <a:cs typeface="Montserrat Light"/>
                <a:sym typeface="Montserrat Light"/>
              </a:rPr>
              <a:t>43</a:t>
            </a:r>
            <a:endParaRPr sz="1700">
              <a:solidFill>
                <a:srgbClr val="888888"/>
              </a:solidFill>
              <a:latin typeface="Montserrat Light"/>
              <a:ea typeface="Montserrat Light"/>
              <a:cs typeface="Montserrat Light"/>
              <a:sym typeface="Montserrat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632" name="Shape 632"/>
        <p:cNvGrpSpPr/>
        <p:nvPr/>
      </p:nvGrpSpPr>
      <p:grpSpPr>
        <a:xfrm>
          <a:off x="0" y="0"/>
          <a:ext cx="0" cy="0"/>
          <a:chOff x="0" y="0"/>
          <a:chExt cx="0" cy="0"/>
        </a:xfrm>
      </p:grpSpPr>
      <p:sp>
        <p:nvSpPr>
          <p:cNvPr id="633" name="Google Shape;633;p51"/>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2EA9FF"/>
                </a:solidFill>
                <a:latin typeface="Bitter"/>
                <a:ea typeface="Bitter"/>
                <a:cs typeface="Bitter"/>
                <a:sym typeface="Bitter"/>
              </a:rPr>
              <a:t>Hallazgos</a:t>
            </a:r>
            <a:endParaRPr i="1" sz="1200">
              <a:solidFill>
                <a:srgbClr val="2EA9FF"/>
              </a:solidFill>
              <a:latin typeface="Bitter"/>
              <a:ea typeface="Bitter"/>
              <a:cs typeface="Bitter"/>
              <a:sym typeface="Bitter"/>
            </a:endParaRPr>
          </a:p>
          <a:p>
            <a:pPr indent="0" lvl="0" marL="0" rtl="0" algn="l">
              <a:spcBef>
                <a:spcPts val="0"/>
              </a:spcBef>
              <a:spcAft>
                <a:spcPts val="0"/>
              </a:spcAft>
              <a:buNone/>
            </a:pPr>
            <a:r>
              <a:rPr b="1" i="1" lang="es" sz="1200">
                <a:solidFill>
                  <a:srgbClr val="2EA9FF"/>
                </a:solidFill>
                <a:latin typeface="Bitter"/>
                <a:ea typeface="Bitter"/>
                <a:cs typeface="Bitter"/>
                <a:sym typeface="Bitter"/>
              </a:rPr>
              <a:t>Niños, niñas y adolescentes</a:t>
            </a:r>
            <a:endParaRPr i="1" sz="1200">
              <a:solidFill>
                <a:srgbClr val="2EA9FF"/>
              </a:solidFill>
              <a:latin typeface="Bitter"/>
              <a:ea typeface="Bitter"/>
              <a:cs typeface="Bitter"/>
              <a:sym typeface="Bitter"/>
            </a:endParaRPr>
          </a:p>
          <a:p>
            <a:pPr indent="0" lvl="0" marL="0" rtl="0" algn="l">
              <a:spcBef>
                <a:spcPts val="0"/>
              </a:spcBef>
              <a:spcAft>
                <a:spcPts val="0"/>
              </a:spcAft>
              <a:buNone/>
            </a:pPr>
            <a:r>
              <a:t/>
            </a:r>
            <a:endParaRPr i="1" sz="1200">
              <a:solidFill>
                <a:srgbClr val="2EA9FF"/>
              </a:solidFill>
              <a:latin typeface="Bitter"/>
              <a:ea typeface="Bitter"/>
              <a:cs typeface="Bitter"/>
              <a:sym typeface="Bitter"/>
            </a:endParaRPr>
          </a:p>
        </p:txBody>
      </p:sp>
      <p:sp>
        <p:nvSpPr>
          <p:cNvPr id="634" name="Google Shape;634;p51"/>
          <p:cNvSpPr txBox="1"/>
          <p:nvPr/>
        </p:nvSpPr>
        <p:spPr>
          <a:xfrm>
            <a:off x="8572499" y="4577325"/>
            <a:ext cx="299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30</a:t>
            </a:r>
            <a:endParaRPr sz="1500">
              <a:solidFill>
                <a:srgbClr val="F20A66"/>
              </a:solidFill>
              <a:latin typeface="Bitter"/>
              <a:ea typeface="Bitter"/>
              <a:cs typeface="Bitter"/>
              <a:sym typeface="Bitter"/>
            </a:endParaRPr>
          </a:p>
        </p:txBody>
      </p:sp>
      <p:sp>
        <p:nvSpPr>
          <p:cNvPr id="635" name="Google Shape;635;p51"/>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6" name="Google Shape;636;p51"/>
          <p:cNvCxnSpPr/>
          <p:nvPr/>
        </p:nvCxnSpPr>
        <p:spPr>
          <a:xfrm>
            <a:off x="-293600" y="2737875"/>
            <a:ext cx="9520800" cy="0"/>
          </a:xfrm>
          <a:prstGeom prst="straightConnector1">
            <a:avLst/>
          </a:prstGeom>
          <a:noFill/>
          <a:ln cap="flat" cmpd="sng" w="28575">
            <a:solidFill>
              <a:srgbClr val="0F7AFF"/>
            </a:solidFill>
            <a:prstDash val="solid"/>
            <a:round/>
            <a:headEnd len="med" w="med" type="none"/>
            <a:tailEnd len="med" w="med" type="none"/>
          </a:ln>
        </p:spPr>
      </p:cxnSp>
      <p:sp>
        <p:nvSpPr>
          <p:cNvPr id="637" name="Google Shape;637;p51"/>
          <p:cNvSpPr/>
          <p:nvPr/>
        </p:nvSpPr>
        <p:spPr>
          <a:xfrm>
            <a:off x="1189925"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1"/>
          <p:cNvSpPr txBox="1"/>
          <p:nvPr/>
        </p:nvSpPr>
        <p:spPr>
          <a:xfrm>
            <a:off x="1095950" y="1289400"/>
            <a:ext cx="25788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3.</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Preparación para la vida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independiente es determinante para las experiencias adultas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639" name="Google Shape;639;p51"/>
          <p:cNvSpPr/>
          <p:nvPr/>
        </p:nvSpPr>
        <p:spPr>
          <a:xfrm>
            <a:off x="3442929"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1"/>
          <p:cNvSpPr txBox="1"/>
          <p:nvPr/>
        </p:nvSpPr>
        <p:spPr>
          <a:xfrm>
            <a:off x="3364370"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5</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Una infraestructura adecuada influye en tener una buena experiencia en la residencia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grpSp>
        <p:nvGrpSpPr>
          <p:cNvPr id="641" name="Google Shape;641;p51"/>
          <p:cNvGrpSpPr/>
          <p:nvPr/>
        </p:nvGrpSpPr>
        <p:grpSpPr>
          <a:xfrm>
            <a:off x="499775" y="2922071"/>
            <a:ext cx="2636100" cy="1487304"/>
            <a:chOff x="1784018" y="2871925"/>
            <a:chExt cx="2636100" cy="1487304"/>
          </a:xfrm>
        </p:grpSpPr>
        <p:sp>
          <p:nvSpPr>
            <p:cNvPr id="642" name="Google Shape;642;p51"/>
            <p:cNvSpPr/>
            <p:nvPr/>
          </p:nvSpPr>
          <p:spPr>
            <a:xfrm>
              <a:off x="1784018" y="3008029"/>
              <a:ext cx="2636100" cy="13512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1"/>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51"/>
          <p:cNvSpPr txBox="1"/>
          <p:nvPr/>
        </p:nvSpPr>
        <p:spPr>
          <a:xfrm>
            <a:off x="657275" y="3182775"/>
            <a:ext cx="23874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"Falta apoyo cuando el niño egresa, sobre todo cuando son más grandes. Uno no está preparado para nada. ¿Qué va a ser de mi vida? ¿Con quién voy a vivir? (...) Me hizo falta más apoyo en el egreso, por eso yo volví a recurrir acá, yo no tenía nada.”</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(Caterina, 24 años, egresada y ETD, vivió 10 años</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en residencia y es ETD hace 3 años,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645" name="Google Shape;645;p51"/>
          <p:cNvSpPr txBox="1"/>
          <p:nvPr/>
        </p:nvSpPr>
        <p:spPr>
          <a:xfrm>
            <a:off x="6114350" y="1289400"/>
            <a:ext cx="27042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6.</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Los egresados indican que la</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educación y alimentación son</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esenciales y no siempre se</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aseguraban</a:t>
            </a:r>
            <a:endParaRPr>
              <a:solidFill>
                <a:srgbClr val="03286B"/>
              </a:solidFill>
              <a:latin typeface="Bree Serif"/>
              <a:ea typeface="Bree Serif"/>
              <a:cs typeface="Bree Serif"/>
              <a:sym typeface="Bree Serif"/>
            </a:endParaRPr>
          </a:p>
        </p:txBody>
      </p:sp>
      <p:grpSp>
        <p:nvGrpSpPr>
          <p:cNvPr id="646" name="Google Shape;646;p51"/>
          <p:cNvGrpSpPr/>
          <p:nvPr/>
        </p:nvGrpSpPr>
        <p:grpSpPr>
          <a:xfrm>
            <a:off x="5944675" y="2922071"/>
            <a:ext cx="2578800" cy="1544604"/>
            <a:chOff x="1784018" y="2871925"/>
            <a:chExt cx="2578800" cy="1544604"/>
          </a:xfrm>
        </p:grpSpPr>
        <p:sp>
          <p:nvSpPr>
            <p:cNvPr id="647" name="Google Shape;647;p51"/>
            <p:cNvSpPr/>
            <p:nvPr/>
          </p:nvSpPr>
          <p:spPr>
            <a:xfrm>
              <a:off x="1784018" y="3008029"/>
              <a:ext cx="2578800" cy="14085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1"/>
            <p:cNvSpPr/>
            <p:nvPr/>
          </p:nvSpPr>
          <p:spPr>
            <a:xfrm>
              <a:off x="22438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p51"/>
          <p:cNvSpPr txBox="1"/>
          <p:nvPr/>
        </p:nvSpPr>
        <p:spPr>
          <a:xfrm>
            <a:off x="6095125" y="3153450"/>
            <a:ext cx="22638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“Mejorar la preocupación porque los niños vayan al colegio. Se entiende que cuando tienen algún problema no puedan ir, pero hay que impulsarlos. Porque sino hay niños que por años no van al colegio. Mi hermano, él tiene 17 años y está pegado en séptimo."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(Lorna, 23 años, egresada, vivió 15 años en residencia,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650" name="Google Shape;650;p51"/>
          <p:cNvSpPr/>
          <p:nvPr/>
        </p:nvSpPr>
        <p:spPr>
          <a:xfrm>
            <a:off x="6249475" y="2659125"/>
            <a:ext cx="157500" cy="157500"/>
          </a:xfrm>
          <a:prstGeom prst="ellipse">
            <a:avLst/>
          </a:prstGeom>
          <a:solidFill>
            <a:srgbClr val="2EA9FF"/>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FFFFF"/>
        </a:solidFill>
      </p:bgPr>
    </p:bg>
    <p:spTree>
      <p:nvGrpSpPr>
        <p:cNvPr id="654" name="Shape 654"/>
        <p:cNvGrpSpPr/>
        <p:nvPr/>
      </p:nvGrpSpPr>
      <p:grpSpPr>
        <a:xfrm>
          <a:off x="0" y="0"/>
          <a:ext cx="0" cy="0"/>
          <a:chOff x="0" y="0"/>
          <a:chExt cx="0" cy="0"/>
        </a:xfrm>
      </p:grpSpPr>
      <p:sp>
        <p:nvSpPr>
          <p:cNvPr id="655" name="Google Shape;655;p52"/>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sz="1200">
                <a:solidFill>
                  <a:srgbClr val="2EA9FF"/>
                </a:solidFill>
                <a:latin typeface="Bitter"/>
                <a:ea typeface="Bitter"/>
                <a:cs typeface="Bitter"/>
                <a:sym typeface="Bitter"/>
              </a:rPr>
              <a:t>Hallazgos</a:t>
            </a:r>
            <a:endParaRPr i="1" sz="1200">
              <a:solidFill>
                <a:srgbClr val="2EA9FF"/>
              </a:solidFill>
              <a:latin typeface="Bitter"/>
              <a:ea typeface="Bitter"/>
              <a:cs typeface="Bitter"/>
              <a:sym typeface="Bitter"/>
            </a:endParaRPr>
          </a:p>
          <a:p>
            <a:pPr indent="0" lvl="0" marL="0" rtl="0" algn="l">
              <a:spcBef>
                <a:spcPts val="0"/>
              </a:spcBef>
              <a:spcAft>
                <a:spcPts val="0"/>
              </a:spcAft>
              <a:buNone/>
            </a:pPr>
            <a:r>
              <a:rPr b="1" i="1" lang="es" sz="1200">
                <a:solidFill>
                  <a:srgbClr val="2EA9FF"/>
                </a:solidFill>
                <a:latin typeface="Bitter"/>
                <a:ea typeface="Bitter"/>
                <a:cs typeface="Bitter"/>
                <a:sym typeface="Bitter"/>
              </a:rPr>
              <a:t>Niños, niñas y adolescentes</a:t>
            </a:r>
            <a:endParaRPr i="1" sz="1200">
              <a:solidFill>
                <a:srgbClr val="2EA9FF"/>
              </a:solidFill>
              <a:latin typeface="Bitter"/>
              <a:ea typeface="Bitter"/>
              <a:cs typeface="Bitter"/>
              <a:sym typeface="Bitter"/>
            </a:endParaRPr>
          </a:p>
        </p:txBody>
      </p:sp>
      <p:sp>
        <p:nvSpPr>
          <p:cNvPr id="656" name="Google Shape;656;p52"/>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31</a:t>
            </a:r>
            <a:endParaRPr sz="1500">
              <a:solidFill>
                <a:srgbClr val="F20A66"/>
              </a:solidFill>
              <a:latin typeface="Bitter"/>
              <a:ea typeface="Bitter"/>
              <a:cs typeface="Bitter"/>
              <a:sym typeface="Bitter"/>
            </a:endParaRPr>
          </a:p>
        </p:txBody>
      </p:sp>
      <p:sp>
        <p:nvSpPr>
          <p:cNvPr id="657" name="Google Shape;657;p52"/>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8" name="Google Shape;658;p52"/>
          <p:cNvCxnSpPr/>
          <p:nvPr/>
        </p:nvCxnSpPr>
        <p:spPr>
          <a:xfrm>
            <a:off x="-65000" y="2737875"/>
            <a:ext cx="7034700" cy="0"/>
          </a:xfrm>
          <a:prstGeom prst="straightConnector1">
            <a:avLst/>
          </a:prstGeom>
          <a:noFill/>
          <a:ln cap="flat" cmpd="sng" w="28575">
            <a:solidFill>
              <a:srgbClr val="0F7AFF"/>
            </a:solidFill>
            <a:prstDash val="solid"/>
            <a:round/>
            <a:headEnd len="med" w="med" type="none"/>
            <a:tailEnd len="med" w="med" type="none"/>
          </a:ln>
        </p:spPr>
      </p:cxnSp>
      <p:sp>
        <p:nvSpPr>
          <p:cNvPr id="659" name="Google Shape;659;p52"/>
          <p:cNvSpPr/>
          <p:nvPr/>
        </p:nvSpPr>
        <p:spPr>
          <a:xfrm>
            <a:off x="1418525" y="2659125"/>
            <a:ext cx="157500" cy="157500"/>
          </a:xfrm>
          <a:prstGeom prst="ellipse">
            <a:avLst/>
          </a:prstGeom>
          <a:solidFill>
            <a:srgbClr val="9C1FF2"/>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A9FF"/>
              </a:solidFill>
            </a:endParaRPr>
          </a:p>
        </p:txBody>
      </p:sp>
      <p:sp>
        <p:nvSpPr>
          <p:cNvPr id="660" name="Google Shape;660;p52"/>
          <p:cNvSpPr txBox="1"/>
          <p:nvPr/>
        </p:nvSpPr>
        <p:spPr>
          <a:xfrm>
            <a:off x="1324550" y="1757636"/>
            <a:ext cx="25788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7</a:t>
            </a:r>
            <a:r>
              <a:rPr lang="es">
                <a:solidFill>
                  <a:srgbClr val="03286B"/>
                </a:solidFill>
                <a:latin typeface="Bree Serif"/>
                <a:ea typeface="Bree Serif"/>
                <a:cs typeface="Bree Serif"/>
                <a:sym typeface="Bree Serif"/>
              </a:rPr>
              <a:t>.</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rPr lang="es">
                <a:solidFill>
                  <a:srgbClr val="03286B"/>
                </a:solidFill>
                <a:latin typeface="Bree Serif"/>
                <a:ea typeface="Bree Serif"/>
                <a:cs typeface="Bree Serif"/>
                <a:sym typeface="Bree Serif"/>
              </a:rPr>
              <a:t>Existe sensación de encierro de los NNA en las residencias</a:t>
            </a:r>
            <a:endParaRPr>
              <a:solidFill>
                <a:srgbClr val="03286B"/>
              </a:solidFill>
              <a:latin typeface="Bree Serif"/>
              <a:ea typeface="Bree Serif"/>
              <a:cs typeface="Bree Serif"/>
              <a:sym typeface="Bree Serif"/>
            </a:endParaRPr>
          </a:p>
          <a:p>
            <a:pPr indent="0" lvl="0" marL="0" rtl="0" algn="l">
              <a:spcBef>
                <a:spcPts val="0"/>
              </a:spcBef>
              <a:spcAft>
                <a:spcPts val="0"/>
              </a:spcAft>
              <a:buNone/>
            </a:pPr>
            <a:r>
              <a:t/>
            </a:r>
            <a:endParaRPr>
              <a:solidFill>
                <a:srgbClr val="03286B"/>
              </a:solidFill>
              <a:latin typeface="Bree Serif"/>
              <a:ea typeface="Bree Serif"/>
              <a:cs typeface="Bree Serif"/>
              <a:sym typeface="Bree Serif"/>
            </a:endParaRPr>
          </a:p>
        </p:txBody>
      </p:sp>
      <p:sp>
        <p:nvSpPr>
          <p:cNvPr id="661" name="Google Shape;661;p52"/>
          <p:cNvSpPr/>
          <p:nvPr/>
        </p:nvSpPr>
        <p:spPr>
          <a:xfrm>
            <a:off x="4662129" y="2659125"/>
            <a:ext cx="157500" cy="157500"/>
          </a:xfrm>
          <a:prstGeom prst="ellipse">
            <a:avLst/>
          </a:prstGeom>
          <a:solidFill>
            <a:srgbClr val="9C1FF2"/>
          </a:solidFill>
          <a:ln cap="flat" cmpd="sng" w="19050">
            <a:solidFill>
              <a:srgbClr val="0F7A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A9FF"/>
              </a:solidFill>
            </a:endParaRPr>
          </a:p>
        </p:txBody>
      </p:sp>
      <p:sp>
        <p:nvSpPr>
          <p:cNvPr id="662" name="Google Shape;662;p52"/>
          <p:cNvSpPr txBox="1"/>
          <p:nvPr/>
        </p:nvSpPr>
        <p:spPr>
          <a:xfrm>
            <a:off x="4583570" y="2922075"/>
            <a:ext cx="2292600" cy="6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3286B"/>
                </a:solidFill>
                <a:latin typeface="Bree Serif"/>
                <a:ea typeface="Bree Serif"/>
                <a:cs typeface="Bree Serif"/>
                <a:sym typeface="Bree Serif"/>
              </a:rPr>
              <a:t>8.</a:t>
            </a:r>
            <a:br>
              <a:rPr lang="es">
                <a:solidFill>
                  <a:srgbClr val="03286B"/>
                </a:solidFill>
                <a:latin typeface="Bree Serif"/>
                <a:ea typeface="Bree Serif"/>
                <a:cs typeface="Bree Serif"/>
                <a:sym typeface="Bree Serif"/>
              </a:rPr>
            </a:br>
            <a:r>
              <a:rPr lang="es">
                <a:solidFill>
                  <a:srgbClr val="03286B"/>
                </a:solidFill>
                <a:latin typeface="Bree Serif"/>
                <a:ea typeface="Bree Serif"/>
                <a:cs typeface="Bree Serif"/>
                <a:sym typeface="Bree Serif"/>
              </a:rPr>
              <a:t>Pueden producirse acciones o conductas violentas hacia los NNA</a:t>
            </a:r>
            <a:endParaRPr>
              <a:solidFill>
                <a:srgbClr val="03286B"/>
              </a:solidFill>
              <a:latin typeface="Bree Serif"/>
              <a:ea typeface="Bree Serif"/>
              <a:cs typeface="Bree Serif"/>
              <a:sym typeface="Bree Serif"/>
            </a:endParaRPr>
          </a:p>
        </p:txBody>
      </p:sp>
      <p:grpSp>
        <p:nvGrpSpPr>
          <p:cNvPr id="663" name="Google Shape;663;p52"/>
          <p:cNvGrpSpPr/>
          <p:nvPr/>
        </p:nvGrpSpPr>
        <p:grpSpPr>
          <a:xfrm>
            <a:off x="728375" y="2922071"/>
            <a:ext cx="2636100" cy="1086204"/>
            <a:chOff x="1784018" y="2871925"/>
            <a:chExt cx="2636100" cy="1086204"/>
          </a:xfrm>
        </p:grpSpPr>
        <p:sp>
          <p:nvSpPr>
            <p:cNvPr id="664" name="Google Shape;664;p52"/>
            <p:cNvSpPr/>
            <p:nvPr/>
          </p:nvSpPr>
          <p:spPr>
            <a:xfrm>
              <a:off x="1784018" y="3008029"/>
              <a:ext cx="2636100" cy="950100"/>
            </a:xfrm>
            <a:prstGeom prst="rect">
              <a:avLst/>
            </a:prstGeom>
            <a:solidFill>
              <a:srgbClr val="FFFFFF"/>
            </a:solidFill>
            <a:ln>
              <a:noFill/>
            </a:ln>
            <a:effectLst>
              <a:outerShdw blurRad="200025" rotWithShape="0" algn="bl" dir="5400000" dist="19050">
                <a:srgbClr val="03286B">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2"/>
            <p:cNvSpPr/>
            <p:nvPr/>
          </p:nvSpPr>
          <p:spPr>
            <a:xfrm>
              <a:off x="239627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6" name="Google Shape;666;p52"/>
          <p:cNvSpPr txBox="1"/>
          <p:nvPr/>
        </p:nvSpPr>
        <p:spPr>
          <a:xfrm>
            <a:off x="885875" y="3182775"/>
            <a:ext cx="23874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"El sistema hace que te sientas culpable de estar ahí. Te sientes en una cárcel y no hiciste nada para merecerlo. Lo único que pensabas todo el día era en salir, escaparte."</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(Rosario, 36 años, egresada, vivió 15 años en residencia, 2020)</a:t>
            </a:r>
            <a:endParaRPr sz="800">
              <a:solidFill>
                <a:srgbClr val="888888"/>
              </a:solidFill>
              <a:latin typeface="Montserrat"/>
              <a:ea typeface="Montserrat"/>
              <a:cs typeface="Montserrat"/>
              <a:sym typeface="Montserrat"/>
            </a:endParaRPr>
          </a:p>
        </p:txBody>
      </p:sp>
      <p:grpSp>
        <p:nvGrpSpPr>
          <p:cNvPr id="667" name="Google Shape;667;p52"/>
          <p:cNvGrpSpPr/>
          <p:nvPr/>
        </p:nvGrpSpPr>
        <p:grpSpPr>
          <a:xfrm rot="10800000">
            <a:off x="4159825" y="1429425"/>
            <a:ext cx="2987700" cy="1060091"/>
            <a:chOff x="1861775" y="2871925"/>
            <a:chExt cx="2987700" cy="1060091"/>
          </a:xfrm>
        </p:grpSpPr>
        <p:sp>
          <p:nvSpPr>
            <p:cNvPr id="668" name="Google Shape;668;p52"/>
            <p:cNvSpPr/>
            <p:nvPr/>
          </p:nvSpPr>
          <p:spPr>
            <a:xfrm>
              <a:off x="1861775" y="3008016"/>
              <a:ext cx="2987700" cy="924000"/>
            </a:xfrm>
            <a:prstGeom prst="rect">
              <a:avLst/>
            </a:prstGeom>
            <a:solidFill>
              <a:srgbClr val="FFFFFF"/>
            </a:solidFill>
            <a:ln>
              <a:noFill/>
            </a:ln>
            <a:effectLst>
              <a:outerShdw blurRad="200025" rotWithShape="0" algn="bl" dir="5400000" dist="19050">
                <a:srgbClr val="03286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2"/>
            <p:cNvSpPr/>
            <p:nvPr/>
          </p:nvSpPr>
          <p:spPr>
            <a:xfrm>
              <a:off x="4137225" y="2871925"/>
              <a:ext cx="293700" cy="186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 name="Google Shape;670;p52"/>
          <p:cNvSpPr txBox="1"/>
          <p:nvPr/>
        </p:nvSpPr>
        <p:spPr>
          <a:xfrm>
            <a:off x="4353134" y="1520125"/>
            <a:ext cx="2643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b="1" lang="es" sz="800">
                <a:solidFill>
                  <a:srgbClr val="888888"/>
                </a:solidFill>
                <a:latin typeface="Montserrat"/>
                <a:ea typeface="Montserrat"/>
                <a:cs typeface="Montserrat"/>
                <a:sym typeface="Montserrat"/>
              </a:rPr>
              <a:t>“Porque lo que uno escucha en la noche es al otro niño llorando, es a la tía llevándoselo quién sabe dónde, son esas cosas oscuras que nadie quiere escuchar, eso es lo que escucha el niño."</a:t>
            </a:r>
            <a:endParaRPr b="1" sz="8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600">
                <a:solidFill>
                  <a:srgbClr val="888888"/>
                </a:solidFill>
                <a:latin typeface="Montserrat"/>
                <a:ea typeface="Montserrat"/>
                <a:cs typeface="Montserrat"/>
                <a:sym typeface="Montserrat"/>
              </a:rPr>
              <a:t>(Cristóbal, 24 años, egresado, vivió 10 años en residencia, 2020)</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t/>
            </a:r>
            <a:endParaRPr sz="6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800">
              <a:solidFill>
                <a:srgbClr val="888888"/>
              </a:solidFill>
              <a:latin typeface="Montserrat"/>
              <a:ea typeface="Montserrat"/>
              <a:cs typeface="Montserrat"/>
              <a:sym typeface="Montserrat"/>
            </a:endParaRPr>
          </a:p>
        </p:txBody>
      </p:sp>
      <p:sp>
        <p:nvSpPr>
          <p:cNvPr id="671" name="Google Shape;671;p52"/>
          <p:cNvSpPr/>
          <p:nvPr/>
        </p:nvSpPr>
        <p:spPr>
          <a:xfrm>
            <a:off x="6919775" y="2659125"/>
            <a:ext cx="157500" cy="157500"/>
          </a:xfrm>
          <a:prstGeom prst="ellipse">
            <a:avLst/>
          </a:prstGeom>
          <a:solidFill>
            <a:srgbClr val="055CF2"/>
          </a:solidFill>
          <a:ln cap="flat" cmpd="sng" w="19050">
            <a:solidFill>
              <a:srgbClr val="2E86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EA9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5" name="Shape 675"/>
        <p:cNvGrpSpPr/>
        <p:nvPr/>
      </p:nvGrpSpPr>
      <p:grpSpPr>
        <a:xfrm>
          <a:off x="0" y="0"/>
          <a:ext cx="0" cy="0"/>
          <a:chOff x="0" y="0"/>
          <a:chExt cx="0" cy="0"/>
        </a:xfrm>
      </p:grpSpPr>
      <p:sp>
        <p:nvSpPr>
          <p:cNvPr id="676" name="Google Shape;676;p53"/>
          <p:cNvSpPr txBox="1"/>
          <p:nvPr/>
        </p:nvSpPr>
        <p:spPr>
          <a:xfrm>
            <a:off x="4309317" y="265500"/>
            <a:ext cx="4554600" cy="4548000"/>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2E75FF"/>
                </a:solidFill>
                <a:latin typeface="Arial"/>
                <a:ea typeface="Arial"/>
                <a:cs typeface="Arial"/>
                <a:sym typeface="Arial"/>
              </a:rPr>
              <a:t>Capítulo 1</a:t>
            </a:r>
            <a:endParaRPr sz="9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10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8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S</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300">
              <a:solidFill>
                <a:srgbClr val="2E75FF"/>
              </a:solidFill>
              <a:latin typeface="Arial"/>
              <a:ea typeface="Arial"/>
              <a:cs typeface="Arial"/>
              <a:sym typeface="Arial"/>
            </a:endParaRPr>
          </a:p>
          <a:p>
            <a:pPr indent="0" lvl="0" marL="4470400" marR="127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solidFill>
                <a:srgbClr val="2E75FF"/>
              </a:solidFill>
              <a:latin typeface="Arial"/>
              <a:ea typeface="Arial"/>
              <a:cs typeface="Arial"/>
              <a:sym typeface="Arial"/>
            </a:endParaRPr>
          </a:p>
          <a:p>
            <a:pPr indent="0" lvl="0" marL="4470400" marR="127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solidFill>
                <a:srgbClr val="2E75FF"/>
              </a:solidFill>
              <a:latin typeface="Arial"/>
              <a:ea typeface="Arial"/>
              <a:cs typeface="Arial"/>
              <a:sym typeface="Arial"/>
            </a:endParaRPr>
          </a:p>
          <a:p>
            <a:pPr indent="0" lvl="0" marL="4470400" marR="0" rtl="0" algn="l">
              <a:lnSpc>
                <a:spcPct val="104761"/>
              </a:lnSpc>
              <a:spcBef>
                <a:spcPts val="200"/>
              </a:spcBef>
              <a:spcAft>
                <a:spcPts val="0"/>
              </a:spcAft>
              <a:buNone/>
            </a:pPr>
            <a:r>
              <a:rPr lang="es" sz="500">
                <a:solidFill>
                  <a:srgbClr val="2E75FF"/>
                </a:solidFill>
                <a:latin typeface="Arial"/>
                <a:ea typeface="Arial"/>
                <a:cs typeface="Arial"/>
                <a:sym typeface="Arial"/>
              </a:rPr>
              <a:t>O</a:t>
            </a:r>
            <a:endParaRPr sz="500">
              <a:solidFill>
                <a:srgbClr val="2E75FF"/>
              </a:solidFill>
              <a:latin typeface="Arial"/>
              <a:ea typeface="Arial"/>
              <a:cs typeface="Arial"/>
              <a:sym typeface="Arial"/>
            </a:endParaRPr>
          </a:p>
          <a:p>
            <a:pPr indent="0" lvl="0" marL="4470400" marR="12700" rtl="0" algn="l">
              <a:lnSpc>
                <a:spcPct val="43100"/>
              </a:lnSpc>
              <a:spcBef>
                <a:spcPts val="300"/>
              </a:spcBef>
              <a:spcAft>
                <a:spcPts val="0"/>
              </a:spcAft>
              <a:buNone/>
            </a:pPr>
            <a:r>
              <a:rPr lang="es" sz="500">
                <a:solidFill>
                  <a:srgbClr val="2E75FF"/>
                </a:solidFill>
                <a:latin typeface="Arial"/>
                <a:ea typeface="Arial"/>
                <a:cs typeface="Arial"/>
                <a:sym typeface="Arial"/>
              </a:rPr>
              <a:t>V  I</a:t>
            </a:r>
            <a:endParaRPr sz="500">
              <a:solidFill>
                <a:srgbClr val="2E75FF"/>
              </a:solidFill>
              <a:latin typeface="Arial"/>
              <a:ea typeface="Arial"/>
              <a:cs typeface="Arial"/>
              <a:sym typeface="Arial"/>
            </a:endParaRPr>
          </a:p>
          <a:p>
            <a:pPr indent="0" lvl="0" marL="4470400" marR="0" rtl="0" algn="l">
              <a:lnSpc>
                <a:spcPct val="63809"/>
              </a:lnSpc>
              <a:spcBef>
                <a:spcPts val="0"/>
              </a:spcBef>
              <a:spcAft>
                <a:spcPts val="0"/>
              </a:spcAft>
              <a:buNone/>
            </a:pPr>
            <a:r>
              <a:rPr lang="es" sz="500">
                <a:solidFill>
                  <a:srgbClr val="2E75FF"/>
                </a:solidFill>
                <a:latin typeface="Arial"/>
                <a:ea typeface="Arial"/>
                <a:cs typeface="Arial"/>
                <a:sym typeface="Arial"/>
              </a:rPr>
              <a:t>T</a:t>
            </a:r>
            <a:endParaRPr sz="500">
              <a:solidFill>
                <a:srgbClr val="2E75FF"/>
              </a:solidFill>
              <a:latin typeface="Arial"/>
              <a:ea typeface="Arial"/>
              <a:cs typeface="Arial"/>
              <a:sym typeface="Arial"/>
            </a:endParaRPr>
          </a:p>
          <a:p>
            <a:pPr indent="0" lvl="0" marL="4470400" marR="127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solidFill>
                <a:srgbClr val="2E75FF"/>
              </a:solidFill>
              <a:latin typeface="Arial"/>
              <a:ea typeface="Arial"/>
              <a:cs typeface="Arial"/>
              <a:sym typeface="Arial"/>
            </a:endParaRPr>
          </a:p>
          <a:p>
            <a:pPr indent="0" lvl="0" marL="4470400" marR="127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solidFill>
                <a:srgbClr val="2E75FF"/>
              </a:solidFill>
              <a:latin typeface="Arial"/>
              <a:ea typeface="Arial"/>
              <a:cs typeface="Arial"/>
              <a:sym typeface="Arial"/>
            </a:endParaRPr>
          </a:p>
          <a:p>
            <a:pPr indent="0" lvl="0" marL="4470400" marR="0" rtl="0" algn="l">
              <a:lnSpc>
                <a:spcPct val="100000"/>
              </a:lnSpc>
              <a:spcBef>
                <a:spcPts val="0"/>
              </a:spcBef>
              <a:spcAft>
                <a:spcPts val="0"/>
              </a:spcAft>
              <a:buNone/>
            </a:pPr>
            <a:r>
              <a:rPr lang="es" sz="500">
                <a:solidFill>
                  <a:srgbClr val="2E75FF"/>
                </a:solidFill>
                <a:latin typeface="Arial"/>
                <a:ea typeface="Arial"/>
                <a:cs typeface="Arial"/>
                <a:sym typeface="Arial"/>
              </a:rPr>
              <a:t>M</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500">
              <a:solidFill>
                <a:srgbClr val="2E75FF"/>
              </a:solidFill>
              <a:latin typeface="Arial"/>
              <a:ea typeface="Arial"/>
              <a:cs typeface="Arial"/>
              <a:sym typeface="Arial"/>
            </a:endParaRPr>
          </a:p>
          <a:p>
            <a:pPr indent="0" lvl="0" marL="0" marR="0" rtl="0" algn="l">
              <a:lnSpc>
                <a:spcPct val="100000"/>
              </a:lnSpc>
              <a:spcBef>
                <a:spcPts val="0"/>
              </a:spcBef>
              <a:spcAft>
                <a:spcPts val="0"/>
              </a:spcAft>
              <a:buNone/>
            </a:pPr>
            <a:r>
              <a:t/>
            </a:r>
            <a:endParaRPr sz="600">
              <a:solidFill>
                <a:srgbClr val="2E75FF"/>
              </a:solidFill>
              <a:latin typeface="Arial"/>
              <a:ea typeface="Arial"/>
              <a:cs typeface="Arial"/>
              <a:sym typeface="Arial"/>
            </a:endParaRPr>
          </a:p>
          <a:p>
            <a:pPr indent="0" lvl="0" marL="4445000" marR="0" rtl="0" algn="l">
              <a:lnSpc>
                <a:spcPct val="100000"/>
              </a:lnSpc>
              <a:spcBef>
                <a:spcPts val="0"/>
              </a:spcBef>
              <a:spcAft>
                <a:spcPts val="0"/>
              </a:spcAft>
              <a:buNone/>
            </a:pPr>
            <a:r>
              <a:rPr lang="es" sz="1500">
                <a:solidFill>
                  <a:srgbClr val="2E75FF"/>
                </a:solidFill>
                <a:latin typeface="Times New Roman"/>
                <a:ea typeface="Times New Roman"/>
                <a:cs typeface="Times New Roman"/>
                <a:sym typeface="Times New Roman"/>
              </a:rPr>
              <a:t>3</a:t>
            </a:r>
            <a:endParaRPr sz="1500">
              <a:solidFill>
                <a:srgbClr val="2E75FF"/>
              </a:solidFill>
              <a:latin typeface="Times New Roman"/>
              <a:ea typeface="Times New Roman"/>
              <a:cs typeface="Times New Roman"/>
              <a:sym typeface="Times New Roman"/>
            </a:endParaRPr>
          </a:p>
        </p:txBody>
      </p:sp>
      <p:sp>
        <p:nvSpPr>
          <p:cNvPr id="677" name="Google Shape;677;p53"/>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678" name="Google Shape;678;p53"/>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A4DB3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679" name="Google Shape;679;p53"/>
          <p:cNvSpPr txBox="1"/>
          <p:nvPr/>
        </p:nvSpPr>
        <p:spPr>
          <a:xfrm>
            <a:off x="4909125" y="1731700"/>
            <a:ext cx="40068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Recomen-</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daciones</a:t>
            </a:r>
            <a:endParaRPr sz="4500">
              <a:solidFill>
                <a:srgbClr val="FFFFFF"/>
              </a:solidFill>
              <a:latin typeface="Bitter"/>
              <a:ea typeface="Bitter"/>
              <a:cs typeface="Bitter"/>
              <a:sym typeface="Bitter"/>
            </a:endParaRPr>
          </a:p>
        </p:txBody>
      </p:sp>
      <p:sp>
        <p:nvSpPr>
          <p:cNvPr id="680" name="Google Shape;680;p53"/>
          <p:cNvSpPr txBox="1"/>
          <p:nvPr/>
        </p:nvSpPr>
        <p:spPr>
          <a:xfrm>
            <a:off x="4909126" y="1527825"/>
            <a:ext cx="2442600" cy="411900"/>
          </a:xfrm>
          <a:prstGeom prst="rect">
            <a:avLst/>
          </a:prstGeom>
          <a:noFill/>
          <a:ln>
            <a:noFill/>
          </a:ln>
        </p:spPr>
        <p:txBody>
          <a:bodyPr anchorCtr="0" anchor="b" bIns="0" lIns="0" spcFirstLastPara="1" rIns="0" wrap="square" tIns="6925">
            <a:noAutofit/>
          </a:bodyPr>
          <a:lstStyle/>
          <a:p>
            <a:pPr indent="0" lvl="0" marL="0" marR="0" rtl="0" algn="l">
              <a:lnSpc>
                <a:spcPct val="100000"/>
              </a:lnSpc>
              <a:spcBef>
                <a:spcPts val="0"/>
              </a:spcBef>
              <a:spcAft>
                <a:spcPts val="0"/>
              </a:spcAft>
              <a:buNone/>
            </a:pPr>
            <a:r>
              <a:rPr lang="es">
                <a:solidFill>
                  <a:srgbClr val="FFFFFF"/>
                </a:solidFill>
                <a:latin typeface="Bitter"/>
                <a:ea typeface="Bitter"/>
                <a:cs typeface="Bitter"/>
                <a:sym typeface="Bitter"/>
              </a:rPr>
              <a:t>Nuevos futuros</a:t>
            </a:r>
            <a:endParaRPr>
              <a:latin typeface="Bitter"/>
              <a:ea typeface="Bitter"/>
              <a:cs typeface="Bitter"/>
              <a:sym typeface="Bitter"/>
            </a:endParaRPr>
          </a:p>
        </p:txBody>
      </p:sp>
      <p:sp>
        <p:nvSpPr>
          <p:cNvPr id="681" name="Google Shape;681;p53"/>
          <p:cNvSpPr txBox="1"/>
          <p:nvPr/>
        </p:nvSpPr>
        <p:spPr>
          <a:xfrm>
            <a:off x="8601507" y="4577325"/>
            <a:ext cx="2703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2E75FF"/>
                </a:solidFill>
                <a:latin typeface="Bitter"/>
                <a:ea typeface="Bitter"/>
                <a:cs typeface="Bitter"/>
                <a:sym typeface="Bitter"/>
              </a:rPr>
              <a:t>32</a:t>
            </a:r>
            <a:endParaRPr sz="1500">
              <a:solidFill>
                <a:srgbClr val="2E75FF"/>
              </a:solidFill>
              <a:latin typeface="Bitter"/>
              <a:ea typeface="Bitter"/>
              <a:cs typeface="Bitter"/>
              <a:sym typeface="Bitter"/>
            </a:endParaRPr>
          </a:p>
        </p:txBody>
      </p:sp>
      <p:pic>
        <p:nvPicPr>
          <p:cNvPr id="682" name="Google Shape;682;p53"/>
          <p:cNvPicPr preferRelativeResize="0"/>
          <p:nvPr/>
        </p:nvPicPr>
        <p:blipFill>
          <a:blip r:embed="rId4">
            <a:alphaModFix/>
          </a:blip>
          <a:stretch>
            <a:fillRect/>
          </a:stretch>
        </p:blipFill>
        <p:spPr>
          <a:xfrm>
            <a:off x="587300" y="1055650"/>
            <a:ext cx="3845349" cy="2818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6" name="Shape 686"/>
        <p:cNvGrpSpPr/>
        <p:nvPr/>
      </p:nvGrpSpPr>
      <p:grpSpPr>
        <a:xfrm>
          <a:off x="0" y="0"/>
          <a:ext cx="0" cy="0"/>
          <a:chOff x="0" y="0"/>
          <a:chExt cx="0" cy="0"/>
        </a:xfrm>
      </p:grpSpPr>
      <p:sp>
        <p:nvSpPr>
          <p:cNvPr id="687" name="Google Shape;687;p54"/>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688" name="Google Shape;688;p54"/>
          <p:cNvSpPr/>
          <p:nvPr/>
        </p:nvSpPr>
        <p:spPr>
          <a:xfrm>
            <a:off x="238125" y="628605"/>
            <a:ext cx="3155344" cy="4276527"/>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4FC9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689" name="Google Shape;689;p54"/>
          <p:cNvSpPr txBox="1"/>
          <p:nvPr/>
        </p:nvSpPr>
        <p:spPr>
          <a:xfrm>
            <a:off x="400925" y="2349314"/>
            <a:ext cx="2871600" cy="2276400"/>
          </a:xfrm>
          <a:prstGeom prst="rect">
            <a:avLst/>
          </a:prstGeom>
          <a:noFill/>
          <a:ln>
            <a:noFill/>
          </a:ln>
        </p:spPr>
        <p:txBody>
          <a:bodyPr anchorCtr="0" anchor="t" bIns="0" lIns="0" spcFirstLastPara="1" rIns="0" wrap="square" tIns="6350">
            <a:noAutofit/>
          </a:bodyPr>
          <a:lstStyle/>
          <a:p>
            <a:pPr indent="0" lvl="0" marL="0" marR="0" rtl="0" algn="l">
              <a:lnSpc>
                <a:spcPct val="90000"/>
              </a:lnSpc>
              <a:spcBef>
                <a:spcPts val="0"/>
              </a:spcBef>
              <a:spcAft>
                <a:spcPts val="0"/>
              </a:spcAft>
              <a:buNone/>
            </a:pPr>
            <a:r>
              <a:rPr b="1" lang="es" sz="5200">
                <a:solidFill>
                  <a:srgbClr val="FFFFFF"/>
                </a:solidFill>
                <a:latin typeface="Bitter"/>
                <a:ea typeface="Bitter"/>
                <a:cs typeface="Bitter"/>
                <a:sym typeface="Bitter"/>
              </a:rPr>
              <a:t>Reco-</a:t>
            </a:r>
            <a:endParaRPr b="1" sz="5200">
              <a:solidFill>
                <a:srgbClr val="FFFFFF"/>
              </a:solidFill>
              <a:latin typeface="Bitter"/>
              <a:ea typeface="Bitter"/>
              <a:cs typeface="Bitter"/>
              <a:sym typeface="Bitter"/>
            </a:endParaRPr>
          </a:p>
          <a:p>
            <a:pPr indent="0" lvl="0" marL="0" marR="0" rtl="0" algn="l">
              <a:lnSpc>
                <a:spcPct val="90000"/>
              </a:lnSpc>
              <a:spcBef>
                <a:spcPts val="0"/>
              </a:spcBef>
              <a:spcAft>
                <a:spcPts val="0"/>
              </a:spcAft>
              <a:buNone/>
            </a:pPr>
            <a:r>
              <a:rPr b="1" lang="es" sz="5200">
                <a:solidFill>
                  <a:srgbClr val="FFFFFF"/>
                </a:solidFill>
                <a:latin typeface="Bitter"/>
                <a:ea typeface="Bitter"/>
                <a:cs typeface="Bitter"/>
                <a:sym typeface="Bitter"/>
              </a:rPr>
              <a:t>menda-</a:t>
            </a:r>
            <a:endParaRPr b="1" sz="5200">
              <a:solidFill>
                <a:srgbClr val="FFFFFF"/>
              </a:solidFill>
              <a:latin typeface="Bitter"/>
              <a:ea typeface="Bitter"/>
              <a:cs typeface="Bitter"/>
              <a:sym typeface="Bitter"/>
            </a:endParaRPr>
          </a:p>
          <a:p>
            <a:pPr indent="0" lvl="0" marL="0" marR="0" rtl="0" algn="l">
              <a:lnSpc>
                <a:spcPct val="90000"/>
              </a:lnSpc>
              <a:spcBef>
                <a:spcPts val="0"/>
              </a:spcBef>
              <a:spcAft>
                <a:spcPts val="0"/>
              </a:spcAft>
              <a:buNone/>
            </a:pPr>
            <a:r>
              <a:rPr lang="es" sz="5200">
                <a:solidFill>
                  <a:srgbClr val="FFFFFF"/>
                </a:solidFill>
                <a:latin typeface="Bitter"/>
                <a:ea typeface="Bitter"/>
                <a:cs typeface="Bitter"/>
                <a:sym typeface="Bitter"/>
              </a:rPr>
              <a:t>ciones</a:t>
            </a:r>
            <a:endParaRPr sz="5200">
              <a:solidFill>
                <a:srgbClr val="FFFFFF"/>
              </a:solidFill>
              <a:latin typeface="Bitter"/>
              <a:ea typeface="Bitter"/>
              <a:cs typeface="Bitter"/>
              <a:sym typeface="Bitter"/>
            </a:endParaRPr>
          </a:p>
        </p:txBody>
      </p:sp>
      <p:sp>
        <p:nvSpPr>
          <p:cNvPr id="690" name="Google Shape;690;p54"/>
          <p:cNvSpPr txBox="1"/>
          <p:nvPr/>
        </p:nvSpPr>
        <p:spPr>
          <a:xfrm>
            <a:off x="3737550" y="1259525"/>
            <a:ext cx="4896000" cy="954600"/>
          </a:xfrm>
          <a:prstGeom prst="rect">
            <a:avLst/>
          </a:prstGeom>
          <a:noFill/>
          <a:ln>
            <a:noFill/>
          </a:ln>
        </p:spPr>
        <p:txBody>
          <a:bodyPr anchorCtr="0" anchor="t" bIns="0" lIns="0" spcFirstLastPara="1" rIns="0" wrap="square" tIns="5475">
            <a:noAutofit/>
          </a:bodyPr>
          <a:lstStyle/>
          <a:p>
            <a:pPr indent="0" lvl="0" marL="0" marR="0" rtl="0" algn="l">
              <a:lnSpc>
                <a:spcPct val="112424"/>
              </a:lnSpc>
              <a:spcBef>
                <a:spcPts val="0"/>
              </a:spcBef>
              <a:spcAft>
                <a:spcPts val="0"/>
              </a:spcAft>
              <a:buNone/>
            </a:pPr>
            <a:r>
              <a:rPr i="1" lang="es" sz="1600">
                <a:solidFill>
                  <a:srgbClr val="055CF2"/>
                </a:solidFill>
                <a:latin typeface="Bitter"/>
                <a:ea typeface="Bitter"/>
                <a:cs typeface="Bitter"/>
                <a:sym typeface="Bitter"/>
              </a:rPr>
              <a:t>Las recomendaciones que se </a:t>
            </a:r>
            <a:endParaRPr i="1" sz="1600">
              <a:solidFill>
                <a:srgbClr val="055CF2"/>
              </a:solidFill>
              <a:latin typeface="Bitter"/>
              <a:ea typeface="Bitter"/>
              <a:cs typeface="Bitter"/>
              <a:sym typeface="Bitter"/>
            </a:endParaRPr>
          </a:p>
          <a:p>
            <a:pPr indent="0" lvl="0" marL="0" marR="0" rtl="0" algn="l">
              <a:lnSpc>
                <a:spcPct val="112424"/>
              </a:lnSpc>
              <a:spcBef>
                <a:spcPts val="0"/>
              </a:spcBef>
              <a:spcAft>
                <a:spcPts val="0"/>
              </a:spcAft>
              <a:buNone/>
            </a:pPr>
            <a:r>
              <a:rPr i="1" lang="es" sz="1600">
                <a:solidFill>
                  <a:srgbClr val="055CF2"/>
                </a:solidFill>
                <a:latin typeface="Bitter"/>
                <a:ea typeface="Bitter"/>
                <a:cs typeface="Bitter"/>
                <a:sym typeface="Bitter"/>
              </a:rPr>
              <a:t>muestran a continuación </a:t>
            </a:r>
            <a:endParaRPr i="1" sz="1600">
              <a:solidFill>
                <a:srgbClr val="055CF2"/>
              </a:solidFill>
              <a:latin typeface="Bitter"/>
              <a:ea typeface="Bitter"/>
              <a:cs typeface="Bitter"/>
              <a:sym typeface="Bitter"/>
            </a:endParaRPr>
          </a:p>
          <a:p>
            <a:pPr indent="0" lvl="0" marL="0" marR="0" rtl="0" algn="l">
              <a:lnSpc>
                <a:spcPct val="112424"/>
              </a:lnSpc>
              <a:spcBef>
                <a:spcPts val="0"/>
              </a:spcBef>
              <a:spcAft>
                <a:spcPts val="0"/>
              </a:spcAft>
              <a:buNone/>
            </a:pPr>
            <a:r>
              <a:rPr i="1" lang="es" sz="1600">
                <a:solidFill>
                  <a:srgbClr val="055CF2"/>
                </a:solidFill>
                <a:latin typeface="Bitter"/>
                <a:ea typeface="Bitter"/>
                <a:cs typeface="Bitter"/>
                <a:sym typeface="Bitter"/>
              </a:rPr>
              <a:t>se clasificaron en 2:</a:t>
            </a:r>
            <a:endParaRPr i="1" sz="1600">
              <a:solidFill>
                <a:srgbClr val="055CF2"/>
              </a:solidFill>
              <a:latin typeface="Bitter"/>
              <a:ea typeface="Bitter"/>
              <a:cs typeface="Bitter"/>
              <a:sym typeface="Bitter"/>
            </a:endParaRPr>
          </a:p>
        </p:txBody>
      </p:sp>
      <p:sp>
        <p:nvSpPr>
          <p:cNvPr id="691" name="Google Shape;691;p54"/>
          <p:cNvSpPr/>
          <p:nvPr/>
        </p:nvSpPr>
        <p:spPr>
          <a:xfrm>
            <a:off x="3071812" y="997965"/>
            <a:ext cx="1758109" cy="0"/>
          </a:xfrm>
          <a:custGeom>
            <a:rect b="b" l="l" r="r" t="t"/>
            <a:pathLst>
              <a:path extrusionOk="0" h="120000" w="3863975">
                <a:moveTo>
                  <a:pt x="0" y="0"/>
                </a:moveTo>
                <a:lnTo>
                  <a:pt x="3863756" y="0"/>
                </a:lnTo>
              </a:path>
            </a:pathLst>
          </a:custGeom>
          <a:noFill/>
          <a:ln cap="flat" cmpd="sng" w="83750">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692" name="Google Shape;692;p54"/>
          <p:cNvSpPr txBox="1"/>
          <p:nvPr/>
        </p:nvSpPr>
        <p:spPr>
          <a:xfrm>
            <a:off x="8633555" y="4577325"/>
            <a:ext cx="2382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33</a:t>
            </a:r>
            <a:endParaRPr sz="1500">
              <a:latin typeface="Bitter"/>
              <a:ea typeface="Bitter"/>
              <a:cs typeface="Bitter"/>
              <a:sym typeface="Bitter"/>
            </a:endParaRPr>
          </a:p>
        </p:txBody>
      </p:sp>
      <p:sp>
        <p:nvSpPr>
          <p:cNvPr id="693" name="Google Shape;693;p54"/>
          <p:cNvSpPr/>
          <p:nvPr/>
        </p:nvSpPr>
        <p:spPr>
          <a:xfrm>
            <a:off x="4275287" y="2475675"/>
            <a:ext cx="1706400" cy="2904600"/>
          </a:xfrm>
          <a:prstGeom prst="round2SameRect">
            <a:avLst>
              <a:gd fmla="val 16667" name="adj1"/>
              <a:gd fmla="val 0" name="adj2"/>
            </a:avLst>
          </a:prstGeom>
          <a:solidFill>
            <a:srgbClr val="FA5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4"/>
          <p:cNvSpPr/>
          <p:nvPr/>
        </p:nvSpPr>
        <p:spPr>
          <a:xfrm>
            <a:off x="4592560" y="26302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4"/>
          <p:cNvSpPr/>
          <p:nvPr/>
        </p:nvSpPr>
        <p:spPr>
          <a:xfrm>
            <a:off x="6270564" y="2475675"/>
            <a:ext cx="1706400" cy="2904600"/>
          </a:xfrm>
          <a:prstGeom prst="round2SameRect">
            <a:avLst>
              <a:gd fmla="val 16667" name="adj1"/>
              <a:gd fmla="val 0" name="adj2"/>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4"/>
          <p:cNvSpPr/>
          <p:nvPr/>
        </p:nvSpPr>
        <p:spPr>
          <a:xfrm>
            <a:off x="6587843" y="2630217"/>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4"/>
          <p:cNvSpPr txBox="1"/>
          <p:nvPr/>
        </p:nvSpPr>
        <p:spPr>
          <a:xfrm>
            <a:off x="4427918" y="3896030"/>
            <a:ext cx="1425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1</a:t>
            </a:r>
            <a:endParaRPr sz="1300">
              <a:solidFill>
                <a:srgbClr val="FFFFFF"/>
              </a:solidFill>
              <a:latin typeface="Bitter"/>
              <a:ea typeface="Bitter"/>
              <a:cs typeface="Bitter"/>
              <a:sym typeface="Bitter"/>
            </a:endParaRPr>
          </a:p>
        </p:txBody>
      </p:sp>
      <p:sp>
        <p:nvSpPr>
          <p:cNvPr id="698" name="Google Shape;698;p54"/>
          <p:cNvSpPr txBox="1"/>
          <p:nvPr/>
        </p:nvSpPr>
        <p:spPr>
          <a:xfrm>
            <a:off x="6612827" y="3905280"/>
            <a:ext cx="9846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2</a:t>
            </a:r>
            <a:endParaRPr sz="1300">
              <a:solidFill>
                <a:srgbClr val="FFFFFF"/>
              </a:solidFill>
              <a:latin typeface="Bitter"/>
              <a:ea typeface="Bitter"/>
              <a:cs typeface="Bitter"/>
              <a:sym typeface="Bitter"/>
            </a:endParaRPr>
          </a:p>
        </p:txBody>
      </p:sp>
      <p:sp>
        <p:nvSpPr>
          <p:cNvPr id="699" name="Google Shape;699;p54"/>
          <p:cNvSpPr txBox="1"/>
          <p:nvPr/>
        </p:nvSpPr>
        <p:spPr>
          <a:xfrm>
            <a:off x="4427774" y="4219800"/>
            <a:ext cx="14253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En relación al sistema</a:t>
            </a:r>
            <a:endParaRPr b="1" sz="1300">
              <a:solidFill>
                <a:srgbClr val="FFFFFF"/>
              </a:solidFill>
              <a:latin typeface="Bitter"/>
              <a:ea typeface="Bitter"/>
              <a:cs typeface="Bitter"/>
              <a:sym typeface="Bitter"/>
            </a:endParaRPr>
          </a:p>
        </p:txBody>
      </p:sp>
      <p:sp>
        <p:nvSpPr>
          <p:cNvPr id="700" name="Google Shape;700;p54"/>
          <p:cNvSpPr txBox="1"/>
          <p:nvPr/>
        </p:nvSpPr>
        <p:spPr>
          <a:xfrm>
            <a:off x="6389670" y="4229050"/>
            <a:ext cx="1431000" cy="2445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300">
                <a:solidFill>
                  <a:srgbClr val="FFFFFF"/>
                </a:solidFill>
                <a:latin typeface="Bitter"/>
                <a:ea typeface="Bitter"/>
                <a:cs typeface="Bitter"/>
                <a:sym typeface="Bitter"/>
              </a:rPr>
              <a:t>En relación a la formación</a:t>
            </a:r>
            <a:endParaRPr b="1" sz="1300">
              <a:solidFill>
                <a:srgbClr val="FFFFFF"/>
              </a:solidFill>
              <a:latin typeface="Bitter"/>
              <a:ea typeface="Bitter"/>
              <a:cs typeface="Bitter"/>
              <a:sym typeface="Bitter"/>
            </a:endParaRPr>
          </a:p>
        </p:txBody>
      </p:sp>
      <p:sp>
        <p:nvSpPr>
          <p:cNvPr id="701" name="Google Shape;701;p54"/>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pic>
        <p:nvPicPr>
          <p:cNvPr id="702" name="Google Shape;702;p54"/>
          <p:cNvPicPr preferRelativeResize="0"/>
          <p:nvPr/>
        </p:nvPicPr>
        <p:blipFill>
          <a:blip r:embed="rId4">
            <a:alphaModFix/>
          </a:blip>
          <a:stretch>
            <a:fillRect/>
          </a:stretch>
        </p:blipFill>
        <p:spPr>
          <a:xfrm>
            <a:off x="6796450" y="2827450"/>
            <a:ext cx="654650" cy="654650"/>
          </a:xfrm>
          <a:prstGeom prst="rect">
            <a:avLst/>
          </a:prstGeom>
          <a:noFill/>
          <a:ln>
            <a:noFill/>
          </a:ln>
        </p:spPr>
      </p:pic>
      <p:pic>
        <p:nvPicPr>
          <p:cNvPr id="703" name="Google Shape;703;p54"/>
          <p:cNvPicPr preferRelativeResize="0"/>
          <p:nvPr/>
        </p:nvPicPr>
        <p:blipFill>
          <a:blip r:embed="rId5">
            <a:alphaModFix/>
          </a:blip>
          <a:stretch>
            <a:fillRect/>
          </a:stretch>
        </p:blipFill>
        <p:spPr>
          <a:xfrm>
            <a:off x="4781625" y="2807925"/>
            <a:ext cx="693700" cy="693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7" name="Shape 707"/>
        <p:cNvGrpSpPr/>
        <p:nvPr/>
      </p:nvGrpSpPr>
      <p:grpSpPr>
        <a:xfrm>
          <a:off x="0" y="0"/>
          <a:ext cx="0" cy="0"/>
          <a:chOff x="0" y="0"/>
          <a:chExt cx="0" cy="0"/>
        </a:xfrm>
      </p:grpSpPr>
      <p:sp>
        <p:nvSpPr>
          <p:cNvPr id="708" name="Google Shape;708;p55"/>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09" name="Google Shape;709;p55"/>
          <p:cNvSpPr/>
          <p:nvPr/>
        </p:nvSpPr>
        <p:spPr>
          <a:xfrm>
            <a:off x="386319" y="633458"/>
            <a:ext cx="3713700" cy="3876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10" name="Google Shape;710;p55"/>
          <p:cNvSpPr txBox="1"/>
          <p:nvPr/>
        </p:nvSpPr>
        <p:spPr>
          <a:xfrm>
            <a:off x="4369640" y="2421730"/>
            <a:ext cx="2529900" cy="417300"/>
          </a:xfrm>
          <a:prstGeom prst="rect">
            <a:avLst/>
          </a:prstGeom>
          <a:noFill/>
          <a:ln>
            <a:noFill/>
          </a:ln>
        </p:spPr>
        <p:txBody>
          <a:bodyPr anchorCtr="0" anchor="t" bIns="0" lIns="0" spcFirstLastPara="1" rIns="0" wrap="square" tIns="5775">
            <a:noAutofit/>
          </a:bodyPr>
          <a:lstStyle/>
          <a:p>
            <a:pPr indent="0" lvl="0" marL="0" marR="0" rtl="0" algn="l">
              <a:lnSpc>
                <a:spcPct val="100000"/>
              </a:lnSpc>
              <a:spcBef>
                <a:spcPts val="0"/>
              </a:spcBef>
              <a:spcAft>
                <a:spcPts val="0"/>
              </a:spcAft>
              <a:buNone/>
            </a:pPr>
            <a:r>
              <a:rPr i="1" lang="es" sz="2700">
                <a:solidFill>
                  <a:srgbClr val="FF5757"/>
                </a:solidFill>
                <a:latin typeface="Bitter"/>
                <a:ea typeface="Bitter"/>
                <a:cs typeface="Bitter"/>
                <a:sym typeface="Bitter"/>
              </a:rPr>
              <a:t>En relación al Sistema</a:t>
            </a:r>
            <a:endParaRPr sz="2700">
              <a:solidFill>
                <a:srgbClr val="FF5757"/>
              </a:solidFill>
              <a:latin typeface="Bitter"/>
              <a:ea typeface="Bitter"/>
              <a:cs typeface="Bitter"/>
              <a:sym typeface="Bitter"/>
            </a:endParaRPr>
          </a:p>
        </p:txBody>
      </p:sp>
      <p:sp>
        <p:nvSpPr>
          <p:cNvPr id="711" name="Google Shape;711;p55"/>
          <p:cNvSpPr/>
          <p:nvPr/>
        </p:nvSpPr>
        <p:spPr>
          <a:xfrm>
            <a:off x="3746700" y="2182295"/>
            <a:ext cx="857818" cy="0"/>
          </a:xfrm>
          <a:custGeom>
            <a:rect b="b" l="l" r="r" t="t"/>
            <a:pathLst>
              <a:path extrusionOk="0" h="120000" w="1885315">
                <a:moveTo>
                  <a:pt x="0" y="0"/>
                </a:moveTo>
                <a:lnTo>
                  <a:pt x="1884759" y="0"/>
                </a:lnTo>
              </a:path>
            </a:pathLst>
          </a:custGeom>
          <a:noFill/>
          <a:ln cap="flat" cmpd="sng" w="83750">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12" name="Google Shape;712;p55"/>
          <p:cNvSpPr txBox="1"/>
          <p:nvPr/>
        </p:nvSpPr>
        <p:spPr>
          <a:xfrm>
            <a:off x="8572499" y="4577325"/>
            <a:ext cx="299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34</a:t>
            </a:r>
            <a:endParaRPr sz="1500">
              <a:latin typeface="Bitter"/>
              <a:ea typeface="Bitter"/>
              <a:cs typeface="Bitter"/>
              <a:sym typeface="Bitter"/>
            </a:endParaRPr>
          </a:p>
        </p:txBody>
      </p:sp>
      <p:sp>
        <p:nvSpPr>
          <p:cNvPr id="713" name="Google Shape;713;p55"/>
          <p:cNvSpPr txBox="1"/>
          <p:nvPr/>
        </p:nvSpPr>
        <p:spPr>
          <a:xfrm>
            <a:off x="4127347" y="248225"/>
            <a:ext cx="1209900" cy="1431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b="1" lang="es" sz="900">
                <a:solidFill>
                  <a:srgbClr val="A4DB3B"/>
                </a:solidFill>
                <a:latin typeface="Bitter"/>
                <a:ea typeface="Bitter"/>
                <a:cs typeface="Bitter"/>
                <a:sym typeface="Bitter"/>
              </a:rPr>
              <a:t>Recomendaciones</a:t>
            </a:r>
            <a:endParaRPr sz="900">
              <a:solidFill>
                <a:srgbClr val="A4DB3B"/>
              </a:solidFill>
              <a:latin typeface="Bitter"/>
              <a:ea typeface="Bitter"/>
              <a:cs typeface="Bitter"/>
              <a:sym typeface="Bitter"/>
            </a:endParaRPr>
          </a:p>
        </p:txBody>
      </p:sp>
      <p:sp>
        <p:nvSpPr>
          <p:cNvPr id="714" name="Google Shape;714;p55"/>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pic>
        <p:nvPicPr>
          <p:cNvPr id="715" name="Google Shape;715;p55"/>
          <p:cNvPicPr preferRelativeResize="0"/>
          <p:nvPr/>
        </p:nvPicPr>
        <p:blipFill>
          <a:blip r:embed="rId5">
            <a:alphaModFix/>
          </a:blip>
          <a:stretch>
            <a:fillRect/>
          </a:stretch>
        </p:blipFill>
        <p:spPr>
          <a:xfrm>
            <a:off x="4369650" y="1249175"/>
            <a:ext cx="693700" cy="693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9" name="Shape 719"/>
        <p:cNvGrpSpPr/>
        <p:nvPr/>
      </p:nvGrpSpPr>
      <p:grpSpPr>
        <a:xfrm>
          <a:off x="0" y="0"/>
          <a:ext cx="0" cy="0"/>
          <a:chOff x="0" y="0"/>
          <a:chExt cx="0" cy="0"/>
        </a:xfrm>
      </p:grpSpPr>
      <p:sp>
        <p:nvSpPr>
          <p:cNvPr id="720" name="Google Shape;720;p56"/>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21" name="Google Shape;721;p56"/>
          <p:cNvSpPr/>
          <p:nvPr/>
        </p:nvSpPr>
        <p:spPr>
          <a:xfrm>
            <a:off x="1022652" y="982675"/>
            <a:ext cx="1758900" cy="1025700"/>
          </a:xfrm>
          <a:prstGeom prst="rect">
            <a:avLst/>
          </a:prstGeom>
          <a:solidFill>
            <a:srgbClr val="FA5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6"/>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723" name="Google Shape;723;p56"/>
          <p:cNvSpPr txBox="1"/>
          <p:nvPr/>
        </p:nvSpPr>
        <p:spPr>
          <a:xfrm>
            <a:off x="1137077" y="998125"/>
            <a:ext cx="1587300" cy="99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600">
                <a:solidFill>
                  <a:srgbClr val="FFFFFF"/>
                </a:solidFill>
                <a:latin typeface="Bitter"/>
                <a:ea typeface="Bitter"/>
                <a:cs typeface="Bitter"/>
                <a:sym typeface="Bitter"/>
              </a:rPr>
              <a:t>Atributos </a:t>
            </a:r>
            <a:endParaRPr b="1" sz="1600">
              <a:solidFill>
                <a:srgbClr val="FFFFFF"/>
              </a:solidFill>
              <a:latin typeface="Bitter"/>
              <a:ea typeface="Bitter"/>
              <a:cs typeface="Bitter"/>
              <a:sym typeface="Bitter"/>
            </a:endParaRPr>
          </a:p>
          <a:p>
            <a:pPr indent="0" lvl="0" marL="0" rtl="0" algn="l">
              <a:spcBef>
                <a:spcPts val="0"/>
              </a:spcBef>
              <a:spcAft>
                <a:spcPts val="0"/>
              </a:spcAft>
              <a:buNone/>
            </a:pPr>
            <a:r>
              <a:rPr b="1" lang="es" sz="1600">
                <a:solidFill>
                  <a:srgbClr val="FFFFFF"/>
                </a:solidFill>
                <a:latin typeface="Bitter"/>
                <a:ea typeface="Bitter"/>
                <a:cs typeface="Bitter"/>
                <a:sym typeface="Bitter"/>
              </a:rPr>
              <a:t>del sistema </a:t>
            </a:r>
            <a:endParaRPr b="1" sz="1600">
              <a:solidFill>
                <a:srgbClr val="FFFFFF"/>
              </a:solidFill>
              <a:latin typeface="Bitter"/>
              <a:ea typeface="Bitter"/>
              <a:cs typeface="Bitter"/>
              <a:sym typeface="Bitter"/>
            </a:endParaRPr>
          </a:p>
          <a:p>
            <a:pPr indent="0" lvl="0" marL="0" rtl="0" algn="l">
              <a:spcBef>
                <a:spcPts val="0"/>
              </a:spcBef>
              <a:spcAft>
                <a:spcPts val="0"/>
              </a:spcAft>
              <a:buNone/>
            </a:pPr>
            <a:r>
              <a:rPr b="1" lang="es" sz="1600">
                <a:solidFill>
                  <a:srgbClr val="FFFFFF"/>
                </a:solidFill>
                <a:latin typeface="Bitter"/>
                <a:ea typeface="Bitter"/>
                <a:cs typeface="Bitter"/>
                <a:sym typeface="Bitter"/>
              </a:rPr>
              <a:t>de formación</a:t>
            </a:r>
            <a:endParaRPr sz="1600">
              <a:latin typeface="Times New Roman"/>
              <a:ea typeface="Times New Roman"/>
              <a:cs typeface="Times New Roman"/>
              <a:sym typeface="Times New Roman"/>
            </a:endParaRPr>
          </a:p>
        </p:txBody>
      </p:sp>
      <p:sp>
        <p:nvSpPr>
          <p:cNvPr id="724" name="Google Shape;724;p5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35</a:t>
            </a:r>
            <a:endParaRPr sz="1500">
              <a:latin typeface="Bitter"/>
              <a:ea typeface="Bitter"/>
              <a:cs typeface="Bitter"/>
              <a:sym typeface="Bitter"/>
            </a:endParaRPr>
          </a:p>
        </p:txBody>
      </p:sp>
      <p:sp>
        <p:nvSpPr>
          <p:cNvPr id="725" name="Google Shape;725;p56"/>
          <p:cNvSpPr txBox="1"/>
          <p:nvPr/>
        </p:nvSpPr>
        <p:spPr>
          <a:xfrm>
            <a:off x="5132194" y="1344303"/>
            <a:ext cx="29340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Pertinente a los territorios</a:t>
            </a:r>
            <a:endParaRPr sz="800">
              <a:solidFill>
                <a:srgbClr val="888888"/>
              </a:solidFill>
              <a:latin typeface="Montserrat SemiBold"/>
              <a:ea typeface="Montserrat SemiBold"/>
              <a:cs typeface="Montserrat SemiBold"/>
              <a:sym typeface="Montserrat SemiBold"/>
            </a:endParaRPr>
          </a:p>
        </p:txBody>
      </p:sp>
      <p:sp>
        <p:nvSpPr>
          <p:cNvPr id="726" name="Google Shape;726;p56"/>
          <p:cNvSpPr txBox="1"/>
          <p:nvPr/>
        </p:nvSpPr>
        <p:spPr>
          <a:xfrm>
            <a:off x="5132194" y="1760864"/>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Mirada integral en el NNA</a:t>
            </a:r>
            <a:endParaRPr sz="800">
              <a:solidFill>
                <a:srgbClr val="888888"/>
              </a:solidFill>
              <a:latin typeface="Montserrat SemiBold"/>
              <a:ea typeface="Montserrat SemiBold"/>
              <a:cs typeface="Montserrat SemiBold"/>
              <a:sym typeface="Montserrat SemiBold"/>
            </a:endParaRPr>
          </a:p>
        </p:txBody>
      </p:sp>
      <p:sp>
        <p:nvSpPr>
          <p:cNvPr id="727" name="Google Shape;727;p56"/>
          <p:cNvSpPr txBox="1"/>
          <p:nvPr/>
        </p:nvSpPr>
        <p:spPr>
          <a:xfrm>
            <a:off x="5132194" y="2187026"/>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Basado en el enfoque de derechos </a:t>
            </a:r>
            <a:endParaRPr sz="900">
              <a:solidFill>
                <a:srgbClr val="888888"/>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y enfoque de género</a:t>
            </a:r>
            <a:endParaRPr sz="800">
              <a:solidFill>
                <a:srgbClr val="888888"/>
              </a:solidFill>
              <a:latin typeface="Montserrat SemiBold"/>
              <a:ea typeface="Montserrat SemiBold"/>
              <a:cs typeface="Montserrat SemiBold"/>
              <a:sym typeface="Montserrat SemiBold"/>
            </a:endParaRPr>
          </a:p>
        </p:txBody>
      </p:sp>
      <p:sp>
        <p:nvSpPr>
          <p:cNvPr id="728" name="Google Shape;728;p56"/>
          <p:cNvSpPr txBox="1"/>
          <p:nvPr/>
        </p:nvSpPr>
        <p:spPr>
          <a:xfrm>
            <a:off x="5132194" y="2613189"/>
            <a:ext cx="28704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Colaborativo</a:t>
            </a:r>
            <a:endParaRPr sz="800">
              <a:solidFill>
                <a:srgbClr val="888888"/>
              </a:solidFill>
              <a:latin typeface="Montserrat SemiBold"/>
              <a:ea typeface="Montserrat SemiBold"/>
              <a:cs typeface="Montserrat SemiBold"/>
              <a:sym typeface="Montserrat SemiBold"/>
            </a:endParaRPr>
          </a:p>
        </p:txBody>
      </p:sp>
      <p:sp>
        <p:nvSpPr>
          <p:cNvPr id="729" name="Google Shape;729;p56"/>
          <p:cNvSpPr txBox="1"/>
          <p:nvPr/>
        </p:nvSpPr>
        <p:spPr>
          <a:xfrm>
            <a:off x="5132194" y="3029749"/>
            <a:ext cx="2870400" cy="375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Promover el reconocimiento</a:t>
            </a:r>
            <a:endParaRPr sz="800">
              <a:solidFill>
                <a:srgbClr val="888888"/>
              </a:solidFill>
              <a:latin typeface="Montserrat SemiBold"/>
              <a:ea typeface="Montserrat SemiBold"/>
              <a:cs typeface="Montserrat SemiBold"/>
              <a:sym typeface="Montserrat SemiBold"/>
            </a:endParaRPr>
          </a:p>
        </p:txBody>
      </p:sp>
      <p:sp>
        <p:nvSpPr>
          <p:cNvPr id="730" name="Google Shape;730;p56"/>
          <p:cNvSpPr txBox="1"/>
          <p:nvPr/>
        </p:nvSpPr>
        <p:spPr>
          <a:xfrm>
            <a:off x="5132194" y="3530215"/>
            <a:ext cx="28704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Adaptable en el tiempo</a:t>
            </a:r>
            <a:endParaRPr sz="800">
              <a:solidFill>
                <a:srgbClr val="888888"/>
              </a:solidFill>
              <a:latin typeface="Montserrat SemiBold"/>
              <a:ea typeface="Montserrat SemiBold"/>
              <a:cs typeface="Montserrat SemiBold"/>
              <a:sym typeface="Montserrat SemiBold"/>
            </a:endParaRPr>
          </a:p>
        </p:txBody>
      </p:sp>
      <p:sp>
        <p:nvSpPr>
          <p:cNvPr id="731" name="Google Shape;731;p56"/>
          <p:cNvSpPr txBox="1"/>
          <p:nvPr/>
        </p:nvSpPr>
        <p:spPr>
          <a:xfrm>
            <a:off x="5132194" y="3946776"/>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De calidad</a:t>
            </a:r>
            <a:endParaRPr sz="800">
              <a:solidFill>
                <a:srgbClr val="888888"/>
              </a:solidFill>
              <a:latin typeface="Montserrat SemiBold"/>
              <a:ea typeface="Montserrat SemiBold"/>
              <a:cs typeface="Montserrat SemiBold"/>
              <a:sym typeface="Montserrat SemiBold"/>
            </a:endParaRPr>
          </a:p>
        </p:txBody>
      </p:sp>
      <p:sp>
        <p:nvSpPr>
          <p:cNvPr id="732" name="Google Shape;732;p56"/>
          <p:cNvSpPr txBox="1"/>
          <p:nvPr/>
        </p:nvSpPr>
        <p:spPr>
          <a:xfrm>
            <a:off x="5144499" y="918137"/>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Uni</a:t>
            </a:r>
            <a:r>
              <a:rPr lang="es" sz="900">
                <a:solidFill>
                  <a:srgbClr val="888888"/>
                </a:solidFill>
                <a:latin typeface="Montserrat SemiBold"/>
                <a:ea typeface="Montserrat SemiBold"/>
                <a:cs typeface="Montserrat SemiBold"/>
                <a:sym typeface="Montserrat SemiBold"/>
              </a:rPr>
              <a:t>ficado</a:t>
            </a:r>
            <a:endParaRPr sz="800">
              <a:solidFill>
                <a:srgbClr val="888888"/>
              </a:solidFill>
              <a:latin typeface="Montserrat SemiBold"/>
              <a:ea typeface="Montserrat SemiBold"/>
              <a:cs typeface="Montserrat SemiBold"/>
              <a:sym typeface="Montserrat SemiBold"/>
            </a:endParaRPr>
          </a:p>
        </p:txBody>
      </p:sp>
      <p:sp>
        <p:nvSpPr>
          <p:cNvPr id="733" name="Google Shape;733;p56"/>
          <p:cNvSpPr txBox="1"/>
          <p:nvPr/>
        </p:nvSpPr>
        <p:spPr>
          <a:xfrm>
            <a:off x="5132194" y="4372938"/>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Replicable</a:t>
            </a:r>
            <a:endParaRPr sz="800">
              <a:solidFill>
                <a:srgbClr val="888888"/>
              </a:solidFill>
              <a:latin typeface="Montserrat SemiBold"/>
              <a:ea typeface="Montserrat SemiBold"/>
              <a:cs typeface="Montserrat SemiBold"/>
              <a:sym typeface="Montserrat SemiBold"/>
            </a:endParaRPr>
          </a:p>
        </p:txBody>
      </p:sp>
      <p:cxnSp>
        <p:nvCxnSpPr>
          <p:cNvPr id="734" name="Google Shape;734;p56"/>
          <p:cNvCxnSpPr/>
          <p:nvPr/>
        </p:nvCxnSpPr>
        <p:spPr>
          <a:xfrm>
            <a:off x="5047327" y="956531"/>
            <a:ext cx="0" cy="224700"/>
          </a:xfrm>
          <a:prstGeom prst="straightConnector1">
            <a:avLst/>
          </a:prstGeom>
          <a:noFill/>
          <a:ln cap="flat" cmpd="sng" w="28575">
            <a:solidFill>
              <a:srgbClr val="055CF2"/>
            </a:solidFill>
            <a:prstDash val="solid"/>
            <a:round/>
            <a:headEnd len="med" w="med" type="none"/>
            <a:tailEnd len="med" w="med" type="none"/>
          </a:ln>
        </p:spPr>
      </p:cxnSp>
      <p:cxnSp>
        <p:nvCxnSpPr>
          <p:cNvPr id="735" name="Google Shape;735;p56"/>
          <p:cNvCxnSpPr/>
          <p:nvPr/>
        </p:nvCxnSpPr>
        <p:spPr>
          <a:xfrm>
            <a:off x="5047327" y="1395433"/>
            <a:ext cx="0" cy="224700"/>
          </a:xfrm>
          <a:prstGeom prst="straightConnector1">
            <a:avLst/>
          </a:prstGeom>
          <a:noFill/>
          <a:ln cap="flat" cmpd="sng" w="28575">
            <a:solidFill>
              <a:srgbClr val="2E86FF"/>
            </a:solidFill>
            <a:prstDash val="solid"/>
            <a:round/>
            <a:headEnd len="med" w="med" type="none"/>
            <a:tailEnd len="med" w="med" type="none"/>
          </a:ln>
        </p:spPr>
      </p:cxnSp>
      <p:cxnSp>
        <p:nvCxnSpPr>
          <p:cNvPr id="736" name="Google Shape;736;p56"/>
          <p:cNvCxnSpPr/>
          <p:nvPr/>
        </p:nvCxnSpPr>
        <p:spPr>
          <a:xfrm>
            <a:off x="5047327" y="1817106"/>
            <a:ext cx="0" cy="224700"/>
          </a:xfrm>
          <a:prstGeom prst="straightConnector1">
            <a:avLst/>
          </a:prstGeom>
          <a:noFill/>
          <a:ln cap="flat" cmpd="sng" w="28575">
            <a:solidFill>
              <a:srgbClr val="26BDBF"/>
            </a:solidFill>
            <a:prstDash val="solid"/>
            <a:round/>
            <a:headEnd len="med" w="med" type="none"/>
            <a:tailEnd len="med" w="med" type="none"/>
          </a:ln>
        </p:spPr>
      </p:cxnSp>
      <p:cxnSp>
        <p:nvCxnSpPr>
          <p:cNvPr id="737" name="Google Shape;737;p56"/>
          <p:cNvCxnSpPr/>
          <p:nvPr/>
        </p:nvCxnSpPr>
        <p:spPr>
          <a:xfrm>
            <a:off x="5047327" y="2238781"/>
            <a:ext cx="0" cy="224700"/>
          </a:xfrm>
          <a:prstGeom prst="straightConnector1">
            <a:avLst/>
          </a:prstGeom>
          <a:noFill/>
          <a:ln cap="flat" cmpd="sng" w="28575">
            <a:solidFill>
              <a:srgbClr val="4FC9A3"/>
            </a:solidFill>
            <a:prstDash val="solid"/>
            <a:round/>
            <a:headEnd len="med" w="med" type="none"/>
            <a:tailEnd len="med" w="med" type="none"/>
          </a:ln>
        </p:spPr>
      </p:cxnSp>
      <p:cxnSp>
        <p:nvCxnSpPr>
          <p:cNvPr id="738" name="Google Shape;738;p56"/>
          <p:cNvCxnSpPr/>
          <p:nvPr/>
        </p:nvCxnSpPr>
        <p:spPr>
          <a:xfrm>
            <a:off x="5047327" y="2646806"/>
            <a:ext cx="0" cy="224700"/>
          </a:xfrm>
          <a:prstGeom prst="straightConnector1">
            <a:avLst/>
          </a:prstGeom>
          <a:noFill/>
          <a:ln cap="flat" cmpd="sng" w="28575">
            <a:solidFill>
              <a:srgbClr val="A4DB3B"/>
            </a:solidFill>
            <a:prstDash val="solid"/>
            <a:round/>
            <a:headEnd len="med" w="med" type="none"/>
            <a:tailEnd len="med" w="med" type="none"/>
          </a:ln>
        </p:spPr>
      </p:cxnSp>
      <p:cxnSp>
        <p:nvCxnSpPr>
          <p:cNvPr id="739" name="Google Shape;739;p56"/>
          <p:cNvCxnSpPr/>
          <p:nvPr/>
        </p:nvCxnSpPr>
        <p:spPr>
          <a:xfrm>
            <a:off x="5047327" y="3082131"/>
            <a:ext cx="0" cy="224700"/>
          </a:xfrm>
          <a:prstGeom prst="straightConnector1">
            <a:avLst/>
          </a:prstGeom>
          <a:noFill/>
          <a:ln cap="flat" cmpd="sng" w="28575">
            <a:solidFill>
              <a:srgbClr val="FCD608"/>
            </a:solidFill>
            <a:prstDash val="solid"/>
            <a:round/>
            <a:headEnd len="med" w="med" type="none"/>
            <a:tailEnd len="med" w="med" type="none"/>
          </a:ln>
        </p:spPr>
      </p:cxnSp>
      <p:cxnSp>
        <p:nvCxnSpPr>
          <p:cNvPr id="740" name="Google Shape;740;p56"/>
          <p:cNvCxnSpPr/>
          <p:nvPr/>
        </p:nvCxnSpPr>
        <p:spPr>
          <a:xfrm>
            <a:off x="5047327" y="3563831"/>
            <a:ext cx="0" cy="224700"/>
          </a:xfrm>
          <a:prstGeom prst="straightConnector1">
            <a:avLst/>
          </a:prstGeom>
          <a:noFill/>
          <a:ln cap="flat" cmpd="sng" w="28575">
            <a:solidFill>
              <a:srgbClr val="FA5936"/>
            </a:solidFill>
            <a:prstDash val="solid"/>
            <a:round/>
            <a:headEnd len="med" w="med" type="none"/>
            <a:tailEnd len="med" w="med" type="none"/>
          </a:ln>
        </p:spPr>
      </p:cxnSp>
      <p:cxnSp>
        <p:nvCxnSpPr>
          <p:cNvPr id="741" name="Google Shape;741;p56"/>
          <p:cNvCxnSpPr/>
          <p:nvPr/>
        </p:nvCxnSpPr>
        <p:spPr>
          <a:xfrm>
            <a:off x="5047327" y="4000806"/>
            <a:ext cx="0" cy="224700"/>
          </a:xfrm>
          <a:prstGeom prst="straightConnector1">
            <a:avLst/>
          </a:prstGeom>
          <a:noFill/>
          <a:ln cap="flat" cmpd="sng" w="28575">
            <a:solidFill>
              <a:srgbClr val="F20A66"/>
            </a:solidFill>
            <a:prstDash val="solid"/>
            <a:round/>
            <a:headEnd len="med" w="med" type="none"/>
            <a:tailEnd len="med" w="med" type="none"/>
          </a:ln>
        </p:spPr>
      </p:cxnSp>
      <p:cxnSp>
        <p:nvCxnSpPr>
          <p:cNvPr id="742" name="Google Shape;742;p56"/>
          <p:cNvCxnSpPr/>
          <p:nvPr/>
        </p:nvCxnSpPr>
        <p:spPr>
          <a:xfrm>
            <a:off x="5047327" y="4437781"/>
            <a:ext cx="0" cy="224700"/>
          </a:xfrm>
          <a:prstGeom prst="straightConnector1">
            <a:avLst/>
          </a:prstGeom>
          <a:noFill/>
          <a:ln cap="flat" cmpd="sng" w="28575">
            <a:solidFill>
              <a:srgbClr val="9C1FF2"/>
            </a:solidFill>
            <a:prstDash val="solid"/>
            <a:round/>
            <a:headEnd len="med" w="med" type="none"/>
            <a:tailEnd len="med" w="med" type="none"/>
          </a:ln>
        </p:spPr>
      </p:cxnSp>
      <p:cxnSp>
        <p:nvCxnSpPr>
          <p:cNvPr id="743" name="Google Shape;743;p56"/>
          <p:cNvCxnSpPr/>
          <p:nvPr/>
        </p:nvCxnSpPr>
        <p:spPr>
          <a:xfrm>
            <a:off x="2889352" y="1077775"/>
            <a:ext cx="2048700" cy="0"/>
          </a:xfrm>
          <a:prstGeom prst="straightConnector1">
            <a:avLst/>
          </a:prstGeom>
          <a:noFill/>
          <a:ln cap="flat" cmpd="sng" w="9525">
            <a:solidFill>
              <a:srgbClr val="888888"/>
            </a:solidFill>
            <a:prstDash val="solid"/>
            <a:round/>
            <a:headEnd len="med" w="med" type="none"/>
            <a:tailEnd len="med" w="med" type="oval"/>
          </a:ln>
        </p:spPr>
      </p:cxnSp>
      <p:cxnSp>
        <p:nvCxnSpPr>
          <p:cNvPr id="744" name="Google Shape;744;p56"/>
          <p:cNvCxnSpPr/>
          <p:nvPr/>
        </p:nvCxnSpPr>
        <p:spPr>
          <a:xfrm>
            <a:off x="2932252" y="1894425"/>
            <a:ext cx="2005800" cy="2657700"/>
          </a:xfrm>
          <a:prstGeom prst="straightConnector1">
            <a:avLst/>
          </a:prstGeom>
          <a:noFill/>
          <a:ln cap="flat" cmpd="sng" w="9525">
            <a:solidFill>
              <a:srgbClr val="888888"/>
            </a:solidFill>
            <a:prstDash val="solid"/>
            <a:round/>
            <a:headEnd len="med" w="med" type="none"/>
            <a:tailEnd len="med" w="med" type="oval"/>
          </a:ln>
        </p:spPr>
      </p:cxnSp>
      <p:cxnSp>
        <p:nvCxnSpPr>
          <p:cNvPr id="745" name="Google Shape;745;p56"/>
          <p:cNvCxnSpPr/>
          <p:nvPr/>
        </p:nvCxnSpPr>
        <p:spPr>
          <a:xfrm>
            <a:off x="2896252" y="1185225"/>
            <a:ext cx="2041800" cy="279600"/>
          </a:xfrm>
          <a:prstGeom prst="straightConnector1">
            <a:avLst/>
          </a:prstGeom>
          <a:noFill/>
          <a:ln cap="flat" cmpd="sng" w="9525">
            <a:solidFill>
              <a:srgbClr val="888888"/>
            </a:solidFill>
            <a:prstDash val="solid"/>
            <a:round/>
            <a:headEnd len="med" w="med" type="none"/>
            <a:tailEnd len="med" w="med" type="oval"/>
          </a:ln>
        </p:spPr>
      </p:cxnSp>
      <p:cxnSp>
        <p:nvCxnSpPr>
          <p:cNvPr id="746" name="Google Shape;746;p56"/>
          <p:cNvCxnSpPr/>
          <p:nvPr/>
        </p:nvCxnSpPr>
        <p:spPr>
          <a:xfrm>
            <a:off x="2917852" y="1786975"/>
            <a:ext cx="2020200" cy="2328300"/>
          </a:xfrm>
          <a:prstGeom prst="straightConnector1">
            <a:avLst/>
          </a:prstGeom>
          <a:noFill/>
          <a:ln cap="flat" cmpd="sng" w="9525">
            <a:solidFill>
              <a:srgbClr val="888888"/>
            </a:solidFill>
            <a:prstDash val="solid"/>
            <a:round/>
            <a:headEnd len="med" w="med" type="none"/>
            <a:tailEnd len="med" w="med" type="oval"/>
          </a:ln>
        </p:spPr>
      </p:cxnSp>
      <p:cxnSp>
        <p:nvCxnSpPr>
          <p:cNvPr id="747" name="Google Shape;747;p56"/>
          <p:cNvCxnSpPr/>
          <p:nvPr/>
        </p:nvCxnSpPr>
        <p:spPr>
          <a:xfrm>
            <a:off x="2910652" y="1679525"/>
            <a:ext cx="2027400" cy="2020200"/>
          </a:xfrm>
          <a:prstGeom prst="straightConnector1">
            <a:avLst/>
          </a:prstGeom>
          <a:noFill/>
          <a:ln cap="flat" cmpd="sng" w="9525">
            <a:solidFill>
              <a:srgbClr val="888888"/>
            </a:solidFill>
            <a:prstDash val="solid"/>
            <a:round/>
            <a:headEnd len="med" w="med" type="none"/>
            <a:tailEnd len="med" w="med" type="oval"/>
          </a:ln>
        </p:spPr>
      </p:cxnSp>
      <p:cxnSp>
        <p:nvCxnSpPr>
          <p:cNvPr id="748" name="Google Shape;748;p56"/>
          <p:cNvCxnSpPr/>
          <p:nvPr/>
        </p:nvCxnSpPr>
        <p:spPr>
          <a:xfrm>
            <a:off x="2910652" y="1550575"/>
            <a:ext cx="2027400" cy="1640400"/>
          </a:xfrm>
          <a:prstGeom prst="straightConnector1">
            <a:avLst/>
          </a:prstGeom>
          <a:noFill/>
          <a:ln cap="flat" cmpd="sng" w="9525">
            <a:solidFill>
              <a:srgbClr val="888888"/>
            </a:solidFill>
            <a:prstDash val="solid"/>
            <a:round/>
            <a:headEnd len="med" w="med" type="none"/>
            <a:tailEnd len="med" w="med" type="oval"/>
          </a:ln>
        </p:spPr>
      </p:cxnSp>
      <p:cxnSp>
        <p:nvCxnSpPr>
          <p:cNvPr id="749" name="Google Shape;749;p56"/>
          <p:cNvCxnSpPr/>
          <p:nvPr/>
        </p:nvCxnSpPr>
        <p:spPr>
          <a:xfrm>
            <a:off x="2910652" y="1443125"/>
            <a:ext cx="2027400" cy="1339500"/>
          </a:xfrm>
          <a:prstGeom prst="straightConnector1">
            <a:avLst/>
          </a:prstGeom>
          <a:noFill/>
          <a:ln cap="flat" cmpd="sng" w="9525">
            <a:solidFill>
              <a:srgbClr val="888888"/>
            </a:solidFill>
            <a:prstDash val="solid"/>
            <a:round/>
            <a:headEnd len="med" w="med" type="none"/>
            <a:tailEnd len="med" w="med" type="oval"/>
          </a:ln>
        </p:spPr>
      </p:cxnSp>
      <p:cxnSp>
        <p:nvCxnSpPr>
          <p:cNvPr id="750" name="Google Shape;750;p56"/>
          <p:cNvCxnSpPr/>
          <p:nvPr/>
        </p:nvCxnSpPr>
        <p:spPr>
          <a:xfrm>
            <a:off x="2889352" y="1285525"/>
            <a:ext cx="2048700" cy="594600"/>
          </a:xfrm>
          <a:prstGeom prst="straightConnector1">
            <a:avLst/>
          </a:prstGeom>
          <a:noFill/>
          <a:ln cap="flat" cmpd="sng" w="9525">
            <a:solidFill>
              <a:srgbClr val="888888"/>
            </a:solidFill>
            <a:prstDash val="solid"/>
            <a:round/>
            <a:headEnd len="med" w="med" type="none"/>
            <a:tailEnd len="med" w="med" type="oval"/>
          </a:ln>
        </p:spPr>
      </p:cxnSp>
      <p:cxnSp>
        <p:nvCxnSpPr>
          <p:cNvPr id="751" name="Google Shape;751;p56"/>
          <p:cNvCxnSpPr/>
          <p:nvPr/>
        </p:nvCxnSpPr>
        <p:spPr>
          <a:xfrm>
            <a:off x="2917852" y="1378650"/>
            <a:ext cx="2020200" cy="909900"/>
          </a:xfrm>
          <a:prstGeom prst="straightConnector1">
            <a:avLst/>
          </a:prstGeom>
          <a:noFill/>
          <a:ln cap="flat" cmpd="sng" w="9525">
            <a:solidFill>
              <a:srgbClr val="888888"/>
            </a:solidFill>
            <a:prstDash val="solid"/>
            <a:round/>
            <a:headEnd len="med" w="med" type="none"/>
            <a:tailEnd len="med" w="med" type="oval"/>
          </a:ln>
        </p:spPr>
      </p:cxnSp>
      <p:cxnSp>
        <p:nvCxnSpPr>
          <p:cNvPr id="752" name="Google Shape;752;p56"/>
          <p:cNvCxnSpPr/>
          <p:nvPr/>
        </p:nvCxnSpPr>
        <p:spPr>
          <a:xfrm>
            <a:off x="2889086" y="894130"/>
            <a:ext cx="0" cy="1196400"/>
          </a:xfrm>
          <a:prstGeom prst="straightConnector1">
            <a:avLst/>
          </a:prstGeom>
          <a:noFill/>
          <a:ln cap="flat" cmpd="sng" w="38100">
            <a:solidFill>
              <a:srgbClr val="FA5936"/>
            </a:solidFill>
            <a:prstDash val="solid"/>
            <a:round/>
            <a:headEnd len="med" w="med" type="none"/>
            <a:tailEnd len="med" w="med" type="none"/>
          </a:ln>
        </p:spPr>
      </p:cxnSp>
      <p:sp>
        <p:nvSpPr>
          <p:cNvPr id="753" name="Google Shape;753;p56"/>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Atributos del sistema:</a:t>
            </a:r>
            <a:endParaRPr b="1" i="1" sz="1200">
              <a:solidFill>
                <a:srgbClr val="A4DB3B"/>
              </a:solidFill>
              <a:latin typeface="Bitter"/>
              <a:ea typeface="Bitter"/>
              <a:cs typeface="Bitter"/>
              <a:sym typeface="Bitter"/>
            </a:endParaRPr>
          </a:p>
        </p:txBody>
      </p:sp>
      <p:pic>
        <p:nvPicPr>
          <p:cNvPr id="754" name="Google Shape;754;p56"/>
          <p:cNvPicPr preferRelativeResize="0"/>
          <p:nvPr/>
        </p:nvPicPr>
        <p:blipFill>
          <a:blip r:embed="rId4">
            <a:alphaModFix/>
          </a:blip>
          <a:stretch>
            <a:fillRect/>
          </a:stretch>
        </p:blipFill>
        <p:spPr>
          <a:xfrm>
            <a:off x="559475" y="2511513"/>
            <a:ext cx="1733550" cy="4219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8" name="Shape 758"/>
        <p:cNvGrpSpPr/>
        <p:nvPr/>
      </p:nvGrpSpPr>
      <p:grpSpPr>
        <a:xfrm>
          <a:off x="0" y="0"/>
          <a:ext cx="0" cy="0"/>
          <a:chOff x="0" y="0"/>
          <a:chExt cx="0" cy="0"/>
        </a:xfrm>
      </p:grpSpPr>
      <p:sp>
        <p:nvSpPr>
          <p:cNvPr id="759" name="Google Shape;759;p57"/>
          <p:cNvSpPr/>
          <p:nvPr/>
        </p:nvSpPr>
        <p:spPr>
          <a:xfrm>
            <a:off x="5236750" y="1771702"/>
            <a:ext cx="3144900" cy="1602900"/>
          </a:xfrm>
          <a:prstGeom prst="rect">
            <a:avLst/>
          </a:prstGeom>
          <a:solidFill>
            <a:srgbClr val="D4AD7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7"/>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61" name="Google Shape;761;p57"/>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762" name="Google Shape;762;p5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35</a:t>
            </a:r>
            <a:endParaRPr sz="1500">
              <a:latin typeface="Bitter"/>
              <a:ea typeface="Bitter"/>
              <a:cs typeface="Bitter"/>
              <a:sym typeface="Bitter"/>
            </a:endParaRPr>
          </a:p>
        </p:txBody>
      </p:sp>
      <p:sp>
        <p:nvSpPr>
          <p:cNvPr id="763" name="Google Shape;763;p5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Estrategia de involucramiento de actores:</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764" name="Google Shape;764;p57"/>
          <p:cNvSpPr txBox="1"/>
          <p:nvPr/>
        </p:nvSpPr>
        <p:spPr>
          <a:xfrm>
            <a:off x="5367124" y="1832025"/>
            <a:ext cx="2814000" cy="576300"/>
          </a:xfrm>
          <a:prstGeom prst="rect">
            <a:avLst/>
          </a:prstGeom>
          <a:noFill/>
          <a:ln>
            <a:noFill/>
          </a:ln>
        </p:spPr>
        <p:txBody>
          <a:bodyPr anchorCtr="0" anchor="t" bIns="116700" lIns="116700" spcFirstLastPara="1" rIns="116700" wrap="square" tIns="116700">
            <a:noAutofit/>
          </a:bodyPr>
          <a:lstStyle/>
          <a:p>
            <a:pPr indent="0" lvl="0" marL="0" rtl="0" algn="l">
              <a:spcBef>
                <a:spcPts val="0"/>
              </a:spcBef>
              <a:spcAft>
                <a:spcPts val="0"/>
              </a:spcAft>
              <a:buNone/>
            </a:pPr>
            <a:r>
              <a:rPr b="1" lang="es" sz="1200">
                <a:solidFill>
                  <a:srgbClr val="FFFFFF"/>
                </a:solidFill>
                <a:latin typeface="Bitter"/>
                <a:ea typeface="Bitter"/>
                <a:cs typeface="Bitter"/>
                <a:sym typeface="Bitter"/>
              </a:rPr>
              <a:t>1. Líderes</a:t>
            </a:r>
            <a:endParaRPr b="1" sz="1200">
              <a:solidFill>
                <a:srgbClr val="FFFFFF"/>
              </a:solidFill>
              <a:latin typeface="Bitter"/>
              <a:ea typeface="Bitter"/>
              <a:cs typeface="Bitter"/>
              <a:sym typeface="Bitter"/>
            </a:endParaRPr>
          </a:p>
          <a:p>
            <a:pPr indent="0" lvl="0" marL="0" rtl="0" algn="l">
              <a:spcBef>
                <a:spcPts val="0"/>
              </a:spcBef>
              <a:spcAft>
                <a:spcPts val="0"/>
              </a:spcAft>
              <a:buClr>
                <a:srgbClr val="000000"/>
              </a:buClr>
              <a:buSzPts val="1400"/>
              <a:buFont typeface="Arial"/>
              <a:buNone/>
            </a:pPr>
            <a:r>
              <a:rPr b="1" lang="es" sz="900">
                <a:solidFill>
                  <a:srgbClr val="FFFFFF"/>
                </a:solidFill>
                <a:latin typeface="Montserrat"/>
                <a:ea typeface="Montserrat"/>
                <a:cs typeface="Montserrat"/>
                <a:sym typeface="Montserrat"/>
              </a:rPr>
              <a:t>Actores prioritarios a quienes </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rPr b="1" lang="es" sz="900">
                <a:solidFill>
                  <a:srgbClr val="FFFFFF"/>
                </a:solidFill>
                <a:latin typeface="Montserrat"/>
                <a:ea typeface="Montserrat"/>
                <a:cs typeface="Montserrat"/>
                <a:sym typeface="Montserrat"/>
              </a:rPr>
              <a:t>se debe mantener </a:t>
            </a:r>
            <a:r>
              <a:rPr b="1" lang="es" sz="900">
                <a:solidFill>
                  <a:srgbClr val="FFFFFF"/>
                </a:solidFill>
                <a:latin typeface="Montserrat"/>
                <a:ea typeface="Montserrat"/>
                <a:cs typeface="Montserrat"/>
                <a:sym typeface="Montserrat"/>
              </a:rPr>
              <a:t>a bordo</a:t>
            </a:r>
            <a:r>
              <a:rPr b="1" lang="es" sz="900">
                <a:solidFill>
                  <a:srgbClr val="FFFFFF"/>
                </a:solidFill>
                <a:latin typeface="Montserrat"/>
                <a:ea typeface="Montserrat"/>
                <a:cs typeface="Montserrat"/>
                <a:sym typeface="Montserrat"/>
              </a:rPr>
              <a:t>.</a:t>
            </a:r>
            <a:br>
              <a:rPr b="1" lang="es" sz="900">
                <a:solidFill>
                  <a:srgbClr val="FFFFFF"/>
                </a:solidFill>
                <a:latin typeface="Montserrat"/>
                <a:ea typeface="Montserrat"/>
                <a:cs typeface="Montserrat"/>
                <a:sym typeface="Montserrat"/>
              </a:rPr>
            </a:br>
            <a:br>
              <a:rPr b="1" lang="es" sz="900">
                <a:solidFill>
                  <a:srgbClr val="FFFFFF"/>
                </a:solidFill>
                <a:latin typeface="Montserrat"/>
                <a:ea typeface="Montserrat"/>
                <a:cs typeface="Montserrat"/>
                <a:sym typeface="Montserrat"/>
              </a:rPr>
            </a:br>
            <a:r>
              <a:rPr lang="es" sz="900">
                <a:solidFill>
                  <a:srgbClr val="FFFFFF"/>
                </a:solidFill>
                <a:latin typeface="Montserrat"/>
                <a:ea typeface="Montserrat"/>
                <a:cs typeface="Montserrat"/>
                <a:sym typeface="Montserrat"/>
              </a:rPr>
              <a:t>Podrían servir de gran ayuda para movilizar a otros actores en favor del proyecto y también podrían facilitar la incorporación de otros actores. </a:t>
            </a:r>
            <a:r>
              <a:rPr b="1" lang="es" sz="900">
                <a:solidFill>
                  <a:srgbClr val="FFFFFF"/>
                </a:solidFill>
                <a:latin typeface="Montserrat"/>
                <a:ea typeface="Montserrat"/>
                <a:cs typeface="Montserrat"/>
                <a:sym typeface="Montserrat"/>
              </a:rPr>
              <a:t>El objetivo con ellos debe ser construir alianzas sólidas.</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t/>
            </a:r>
            <a:endParaRPr b="1" sz="900">
              <a:solidFill>
                <a:srgbClr val="FFFFFF"/>
              </a:solidFill>
              <a:latin typeface="Montserrat"/>
              <a:ea typeface="Montserrat"/>
              <a:cs typeface="Montserrat"/>
              <a:sym typeface="Montserrat"/>
            </a:endParaRPr>
          </a:p>
        </p:txBody>
      </p:sp>
      <p:graphicFrame>
        <p:nvGraphicFramePr>
          <p:cNvPr id="765" name="Google Shape;765;p57"/>
          <p:cNvGraphicFramePr/>
          <p:nvPr/>
        </p:nvGraphicFramePr>
        <p:xfrm>
          <a:off x="827754" y="1041745"/>
          <a:ext cx="3000000" cy="3000000"/>
        </p:xfrm>
        <a:graphic>
          <a:graphicData uri="http://schemas.openxmlformats.org/drawingml/2006/table">
            <a:tbl>
              <a:tblPr>
                <a:noFill/>
                <a:tableStyleId>{3335C3DE-F2BF-444E-988F-CE6E75A46B99}</a:tableStyleId>
              </a:tblPr>
              <a:tblGrid>
                <a:gridCol w="2092025"/>
                <a:gridCol w="2095000"/>
              </a:tblGrid>
              <a:tr h="1792950">
                <a:tc>
                  <a:txBody>
                    <a:bodyPr/>
                    <a:lstStyle/>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3. "Desafiantes"</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(Coaliciones sociedad civil, Centros de estudios, Defensoría de la Niñez, Parlamento: Comisiones temáticas y de presupuestos, Servicios públicos directamente relacionados con el apoyo a los procesos que se realiza con los NNA tales como educación, salud, subsecretaría de la niñez.)</a:t>
                      </a:r>
                      <a:endParaRPr sz="700">
                        <a:solidFill>
                          <a:srgbClr val="888888"/>
                        </a:solidFill>
                        <a:latin typeface="Montserrat"/>
                        <a:ea typeface="Montserrat"/>
                        <a:cs typeface="Montserrat"/>
                        <a:sym typeface="Montserrat"/>
                      </a:endParaRPr>
                    </a:p>
                  </a:txBody>
                  <a:tcPr marT="100375" marB="100375" marR="319550" marL="90000">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1. "Líderes"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más conocidos, Instituciones con malla de formación, SENCE, Centros capacitación Ues y Cft, Universidades, Certificación competencias (Chile Valora), Financiamiento internacional, Financiamiento estatal, Tribunales, Asociación de trabajadores, Asociación de profesionales, Parlamento: Comisiones proyectos Infancia y familia, Municipalidades, Sename Nacional, Direcciones Regionales de Sename)</a:t>
                      </a:r>
                      <a:endParaRPr sz="9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r>
              <a:tr h="1199500">
                <a:tc>
                  <a:txBody>
                    <a:bodyPr/>
                    <a:lstStyle/>
                    <a:p>
                      <a:pPr indent="0" lvl="0" marL="0" marR="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4. "Jugadores de nicho"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(Redes empresariales, Empresas certificadoras, Financiamiento ONG, Redes de egresados, Resto del parlamento.)</a:t>
                      </a:r>
                      <a:endParaRPr sz="900">
                        <a:solidFill>
                          <a:srgbClr val="888888"/>
                        </a:solidFill>
                        <a:latin typeface="Montserrat"/>
                        <a:ea typeface="Montserrat"/>
                        <a:cs typeface="Montserrat"/>
                        <a:sym typeface="Montserrat"/>
                      </a:endParaRPr>
                    </a:p>
                  </a:txBody>
                  <a:tcPr marT="100375" marB="100375" marR="319550" marL="221225">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2. "Visionarios”</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menos conocidos, Asociación Seguridad, Otros capacitadores, OTIC, OTEC, Org. Salud y otros, Profesionales independientes)</a:t>
                      </a:r>
                      <a:endParaRPr sz="8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66" name="Google Shape;766;p57"/>
          <p:cNvCxnSpPr/>
          <p:nvPr/>
        </p:nvCxnSpPr>
        <p:spPr>
          <a:xfrm rot="10800000">
            <a:off x="694775" y="932375"/>
            <a:ext cx="0" cy="3265800"/>
          </a:xfrm>
          <a:prstGeom prst="straightConnector1">
            <a:avLst/>
          </a:prstGeom>
          <a:noFill/>
          <a:ln cap="flat" cmpd="sng" w="19050">
            <a:solidFill>
              <a:srgbClr val="FA5936"/>
            </a:solidFill>
            <a:prstDash val="solid"/>
            <a:round/>
            <a:headEnd len="med" w="med" type="none"/>
            <a:tailEnd len="med" w="med" type="triangle"/>
          </a:ln>
        </p:spPr>
      </p:cxnSp>
      <p:cxnSp>
        <p:nvCxnSpPr>
          <p:cNvPr id="767" name="Google Shape;767;p57"/>
          <p:cNvCxnSpPr/>
          <p:nvPr/>
        </p:nvCxnSpPr>
        <p:spPr>
          <a:xfrm>
            <a:off x="694766" y="4195538"/>
            <a:ext cx="4320000" cy="3600"/>
          </a:xfrm>
          <a:prstGeom prst="straightConnector1">
            <a:avLst/>
          </a:prstGeom>
          <a:noFill/>
          <a:ln cap="flat" cmpd="sng" w="19050">
            <a:solidFill>
              <a:srgbClr val="FA5936"/>
            </a:solidFill>
            <a:prstDash val="solid"/>
            <a:round/>
            <a:headEnd len="med" w="med" type="none"/>
            <a:tailEnd len="med" w="med" type="triangle"/>
          </a:ln>
        </p:spPr>
      </p:cxnSp>
      <p:sp>
        <p:nvSpPr>
          <p:cNvPr id="768" name="Google Shape;768;p57"/>
          <p:cNvSpPr txBox="1"/>
          <p:nvPr/>
        </p:nvSpPr>
        <p:spPr>
          <a:xfrm rot="-5400000">
            <a:off x="-301075" y="2627947"/>
            <a:ext cx="1668900" cy="322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Poder/influencia</a:t>
            </a:r>
            <a:endParaRPr sz="800">
              <a:solidFill>
                <a:srgbClr val="FA5936"/>
              </a:solidFill>
              <a:latin typeface="Montserrat"/>
              <a:ea typeface="Montserrat"/>
              <a:cs typeface="Montserrat"/>
              <a:sym typeface="Montserrat"/>
            </a:endParaRPr>
          </a:p>
        </p:txBody>
      </p:sp>
      <p:sp>
        <p:nvSpPr>
          <p:cNvPr id="769" name="Google Shape;769;p57"/>
          <p:cNvSpPr txBox="1"/>
          <p:nvPr/>
        </p:nvSpPr>
        <p:spPr>
          <a:xfrm>
            <a:off x="2258975" y="4196632"/>
            <a:ext cx="1350900" cy="208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Interés</a:t>
            </a:r>
            <a:endParaRPr sz="800">
              <a:solidFill>
                <a:srgbClr val="FA5936"/>
              </a:solidFill>
              <a:latin typeface="Montserrat"/>
              <a:ea typeface="Montserrat"/>
              <a:cs typeface="Montserrat"/>
              <a:sym typeface="Montserrat"/>
            </a:endParaRPr>
          </a:p>
        </p:txBody>
      </p:sp>
      <p:cxnSp>
        <p:nvCxnSpPr>
          <p:cNvPr id="770" name="Google Shape;770;p57"/>
          <p:cNvCxnSpPr/>
          <p:nvPr/>
        </p:nvCxnSpPr>
        <p:spPr>
          <a:xfrm>
            <a:off x="4187375" y="1239600"/>
            <a:ext cx="1486200" cy="398100"/>
          </a:xfrm>
          <a:prstGeom prst="bentConnector3">
            <a:avLst>
              <a:gd fmla="val 99776" name="adj1"/>
            </a:avLst>
          </a:prstGeom>
          <a:noFill/>
          <a:ln cap="flat" cmpd="sng" w="9525">
            <a:solidFill>
              <a:srgbClr val="D4AD73"/>
            </a:solidFill>
            <a:prstDash val="solid"/>
            <a:round/>
            <a:headEnd len="med" w="med" type="none"/>
            <a:tailEnd len="med" w="med" type="oval"/>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4" name="Shape 774"/>
        <p:cNvGrpSpPr/>
        <p:nvPr/>
      </p:nvGrpSpPr>
      <p:grpSpPr>
        <a:xfrm>
          <a:off x="0" y="0"/>
          <a:ext cx="0" cy="0"/>
          <a:chOff x="0" y="0"/>
          <a:chExt cx="0" cy="0"/>
        </a:xfrm>
      </p:grpSpPr>
      <p:sp>
        <p:nvSpPr>
          <p:cNvPr id="775" name="Google Shape;775;p58"/>
          <p:cNvSpPr/>
          <p:nvPr/>
        </p:nvSpPr>
        <p:spPr>
          <a:xfrm>
            <a:off x="5236750" y="1823525"/>
            <a:ext cx="3144900" cy="1428900"/>
          </a:xfrm>
          <a:prstGeom prst="rect">
            <a:avLst/>
          </a:prstGeom>
          <a:solidFill>
            <a:srgbClr val="FCD608"/>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8"/>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77" name="Google Shape;777;p58"/>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778" name="Google Shape;778;p58"/>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37</a:t>
            </a:r>
            <a:endParaRPr sz="1500">
              <a:latin typeface="Bitter"/>
              <a:ea typeface="Bitter"/>
              <a:cs typeface="Bitter"/>
              <a:sym typeface="Bitter"/>
            </a:endParaRPr>
          </a:p>
        </p:txBody>
      </p:sp>
      <p:sp>
        <p:nvSpPr>
          <p:cNvPr id="779" name="Google Shape;779;p58"/>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Estrategia de involucramiento de actores:</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780" name="Google Shape;780;p58"/>
          <p:cNvSpPr txBox="1"/>
          <p:nvPr/>
        </p:nvSpPr>
        <p:spPr>
          <a:xfrm>
            <a:off x="5367125" y="1904750"/>
            <a:ext cx="2878500" cy="576300"/>
          </a:xfrm>
          <a:prstGeom prst="rect">
            <a:avLst/>
          </a:prstGeom>
          <a:noFill/>
          <a:ln>
            <a:noFill/>
          </a:ln>
        </p:spPr>
        <p:txBody>
          <a:bodyPr anchorCtr="0" anchor="t" bIns="116700" lIns="116700" spcFirstLastPara="1" rIns="116700" wrap="square" tIns="116700">
            <a:noAutofit/>
          </a:bodyPr>
          <a:lstStyle/>
          <a:p>
            <a:pPr indent="0" lvl="0" marL="0" rtl="0" algn="l">
              <a:spcBef>
                <a:spcPts val="0"/>
              </a:spcBef>
              <a:spcAft>
                <a:spcPts val="0"/>
              </a:spcAft>
              <a:buNone/>
            </a:pPr>
            <a:r>
              <a:rPr b="1" lang="es" sz="1200">
                <a:solidFill>
                  <a:srgbClr val="FFFFFF"/>
                </a:solidFill>
                <a:latin typeface="Bitter"/>
                <a:ea typeface="Bitter"/>
                <a:cs typeface="Bitter"/>
                <a:sym typeface="Bitter"/>
              </a:rPr>
              <a:t>2. Visionarios</a:t>
            </a:r>
            <a:endParaRPr b="1" sz="1200">
              <a:solidFill>
                <a:srgbClr val="FFFFFF"/>
              </a:solidFill>
              <a:latin typeface="Bitter"/>
              <a:ea typeface="Bitter"/>
              <a:cs typeface="Bitter"/>
              <a:sym typeface="Bitter"/>
            </a:endParaRPr>
          </a:p>
          <a:p>
            <a:pPr indent="0" lvl="0" marL="0" rtl="0" algn="l">
              <a:spcBef>
                <a:spcPts val="0"/>
              </a:spcBef>
              <a:spcAft>
                <a:spcPts val="0"/>
              </a:spcAft>
              <a:buClr>
                <a:srgbClr val="000000"/>
              </a:buClr>
              <a:buSzPts val="1400"/>
              <a:buFont typeface="Arial"/>
              <a:buNone/>
            </a:pPr>
            <a:r>
              <a:rPr b="1" lang="es" sz="900">
                <a:solidFill>
                  <a:srgbClr val="FFFFFF"/>
                </a:solidFill>
                <a:latin typeface="Montserrat"/>
                <a:ea typeface="Montserrat"/>
                <a:cs typeface="Montserrat"/>
                <a:sym typeface="Montserrat"/>
              </a:rPr>
              <a:t>Actores que quieren apoyo para movilizarse</a:t>
            </a:r>
            <a:br>
              <a:rPr b="1" lang="es" sz="900">
                <a:solidFill>
                  <a:srgbClr val="FFFFFF"/>
                </a:solidFill>
                <a:latin typeface="Montserrat"/>
                <a:ea typeface="Montserrat"/>
                <a:cs typeface="Montserrat"/>
                <a:sym typeface="Montserrat"/>
              </a:rPr>
            </a:br>
            <a:br>
              <a:rPr b="1" lang="es" sz="900">
                <a:solidFill>
                  <a:srgbClr val="FFFFFF"/>
                </a:solidFill>
                <a:latin typeface="Montserrat"/>
                <a:ea typeface="Montserrat"/>
                <a:cs typeface="Montserrat"/>
                <a:sym typeface="Montserrat"/>
              </a:rPr>
            </a:br>
            <a:r>
              <a:rPr lang="es" sz="900">
                <a:solidFill>
                  <a:srgbClr val="FFFFFF"/>
                </a:solidFill>
                <a:latin typeface="Montserrat"/>
                <a:ea typeface="Montserrat"/>
                <a:cs typeface="Montserrat"/>
                <a:sym typeface="Montserrat"/>
              </a:rPr>
              <a:t>Los clusters de este grupo enriquecen la oferta de capacitación para residencias. Por lo tanto, </a:t>
            </a:r>
            <a:r>
              <a:rPr b="1" lang="es" sz="900">
                <a:solidFill>
                  <a:srgbClr val="FFFFFF"/>
                </a:solidFill>
                <a:latin typeface="Montserrat"/>
                <a:ea typeface="Montserrat"/>
                <a:cs typeface="Montserrat"/>
                <a:sym typeface="Montserrat"/>
              </a:rPr>
              <a:t>se debe trabajar fidelizando a estas organizaciones.</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t/>
            </a:r>
            <a:endParaRPr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t/>
            </a:r>
            <a:endParaRPr b="1" sz="900">
              <a:solidFill>
                <a:srgbClr val="FFFFFF"/>
              </a:solidFill>
              <a:latin typeface="Montserrat"/>
              <a:ea typeface="Montserrat"/>
              <a:cs typeface="Montserrat"/>
              <a:sym typeface="Montserrat"/>
            </a:endParaRPr>
          </a:p>
        </p:txBody>
      </p:sp>
      <p:graphicFrame>
        <p:nvGraphicFramePr>
          <p:cNvPr id="781" name="Google Shape;781;p58"/>
          <p:cNvGraphicFramePr/>
          <p:nvPr/>
        </p:nvGraphicFramePr>
        <p:xfrm>
          <a:off x="827754" y="1041745"/>
          <a:ext cx="3000000" cy="3000000"/>
        </p:xfrm>
        <a:graphic>
          <a:graphicData uri="http://schemas.openxmlformats.org/drawingml/2006/table">
            <a:tbl>
              <a:tblPr>
                <a:noFill/>
                <a:tableStyleId>{3335C3DE-F2BF-444E-988F-CE6E75A46B99}</a:tableStyleId>
              </a:tblPr>
              <a:tblGrid>
                <a:gridCol w="2092025"/>
                <a:gridCol w="2095000"/>
              </a:tblGrid>
              <a:tr h="1792950">
                <a:tc>
                  <a:txBody>
                    <a:bodyPr/>
                    <a:lstStyle/>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3. "Desafiantes"</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(Coaliciones sociedad civil, Centros de estudios, Defensoría de la Niñez, Parlamento: Comisiones temáticas y de presupuestos, Servicios públicos directamente relacionados con el apoyo a los procesos que se realiza con los NNA tales como educación, salud, subsecretaría de la niñez.)</a:t>
                      </a:r>
                      <a:endParaRPr sz="700">
                        <a:solidFill>
                          <a:srgbClr val="888888"/>
                        </a:solidFill>
                        <a:latin typeface="Montserrat"/>
                        <a:ea typeface="Montserrat"/>
                        <a:cs typeface="Montserrat"/>
                        <a:sym typeface="Montserrat"/>
                      </a:endParaRPr>
                    </a:p>
                  </a:txBody>
                  <a:tcPr marT="100375" marB="100375" marR="319550" marL="90000">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1. "Líderes"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más conocidos, Instituciones con malla de formación, SENCE, Centros capacitación Ues y Cft, Universidades, Certificación competencias (Chile Valora), Financiamiento internacional, Financiamiento estatal, Tribunales, Asociación de trabajadores, Asociación de profesionales, Parlamento: Comisiones proyectos Infancia y familia, Municipalidades, Sename Nacional, Direcciones Regionales de Sename)</a:t>
                      </a:r>
                      <a:endParaRPr sz="9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r>
              <a:tr h="1199500">
                <a:tc>
                  <a:txBody>
                    <a:bodyPr/>
                    <a:lstStyle/>
                    <a:p>
                      <a:pPr indent="0" lvl="0" marL="0" marR="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4. "Jugadores de nicho"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(Redes empresariales, Empresas certificadoras, Financiamiento ONG, Redes de egresados, Resto del parlamento.)</a:t>
                      </a:r>
                      <a:endParaRPr sz="900">
                        <a:solidFill>
                          <a:srgbClr val="888888"/>
                        </a:solidFill>
                        <a:latin typeface="Montserrat"/>
                        <a:ea typeface="Montserrat"/>
                        <a:cs typeface="Montserrat"/>
                        <a:sym typeface="Montserrat"/>
                      </a:endParaRPr>
                    </a:p>
                  </a:txBody>
                  <a:tcPr marT="100375" marB="100375" marR="319550" marL="221225">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2. "Visionarios”</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menos conocidos, Asociación Seguridad, Otros capacitadores, OTIC, OTEC, Org. Salud y otros, Profesionales independientes)</a:t>
                      </a:r>
                      <a:endParaRPr sz="8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82" name="Google Shape;782;p58"/>
          <p:cNvCxnSpPr/>
          <p:nvPr/>
        </p:nvCxnSpPr>
        <p:spPr>
          <a:xfrm rot="10800000">
            <a:off x="694775" y="932375"/>
            <a:ext cx="0" cy="3265800"/>
          </a:xfrm>
          <a:prstGeom prst="straightConnector1">
            <a:avLst/>
          </a:prstGeom>
          <a:noFill/>
          <a:ln cap="flat" cmpd="sng" w="19050">
            <a:solidFill>
              <a:srgbClr val="FA5936"/>
            </a:solidFill>
            <a:prstDash val="solid"/>
            <a:round/>
            <a:headEnd len="med" w="med" type="none"/>
            <a:tailEnd len="med" w="med" type="triangle"/>
          </a:ln>
        </p:spPr>
      </p:cxnSp>
      <p:cxnSp>
        <p:nvCxnSpPr>
          <p:cNvPr id="783" name="Google Shape;783;p58"/>
          <p:cNvCxnSpPr/>
          <p:nvPr/>
        </p:nvCxnSpPr>
        <p:spPr>
          <a:xfrm>
            <a:off x="694766" y="4195538"/>
            <a:ext cx="4320000" cy="3600"/>
          </a:xfrm>
          <a:prstGeom prst="straightConnector1">
            <a:avLst/>
          </a:prstGeom>
          <a:noFill/>
          <a:ln cap="flat" cmpd="sng" w="19050">
            <a:solidFill>
              <a:srgbClr val="FA5936"/>
            </a:solidFill>
            <a:prstDash val="solid"/>
            <a:round/>
            <a:headEnd len="med" w="med" type="none"/>
            <a:tailEnd len="med" w="med" type="triangle"/>
          </a:ln>
        </p:spPr>
      </p:cxnSp>
      <p:sp>
        <p:nvSpPr>
          <p:cNvPr id="784" name="Google Shape;784;p58"/>
          <p:cNvSpPr txBox="1"/>
          <p:nvPr/>
        </p:nvSpPr>
        <p:spPr>
          <a:xfrm rot="-5400000">
            <a:off x="-301075" y="2627947"/>
            <a:ext cx="1668900" cy="322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Poder/influencia</a:t>
            </a:r>
            <a:endParaRPr sz="800">
              <a:solidFill>
                <a:srgbClr val="FA5936"/>
              </a:solidFill>
              <a:latin typeface="Montserrat"/>
              <a:ea typeface="Montserrat"/>
              <a:cs typeface="Montserrat"/>
              <a:sym typeface="Montserrat"/>
            </a:endParaRPr>
          </a:p>
        </p:txBody>
      </p:sp>
      <p:sp>
        <p:nvSpPr>
          <p:cNvPr id="785" name="Google Shape;785;p58"/>
          <p:cNvSpPr txBox="1"/>
          <p:nvPr/>
        </p:nvSpPr>
        <p:spPr>
          <a:xfrm>
            <a:off x="2258975" y="4196632"/>
            <a:ext cx="1350900" cy="208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Interés</a:t>
            </a:r>
            <a:endParaRPr sz="800">
              <a:solidFill>
                <a:srgbClr val="FA5936"/>
              </a:solidFill>
              <a:latin typeface="Montserrat"/>
              <a:ea typeface="Montserrat"/>
              <a:cs typeface="Montserrat"/>
              <a:sym typeface="Montserrat"/>
            </a:endParaRPr>
          </a:p>
        </p:txBody>
      </p:sp>
      <p:cxnSp>
        <p:nvCxnSpPr>
          <p:cNvPr id="786" name="Google Shape;786;p58"/>
          <p:cNvCxnSpPr/>
          <p:nvPr/>
        </p:nvCxnSpPr>
        <p:spPr>
          <a:xfrm flipH="1" rot="10800000">
            <a:off x="5111475" y="3356550"/>
            <a:ext cx="816600" cy="451200"/>
          </a:xfrm>
          <a:prstGeom prst="bentConnector3">
            <a:avLst>
              <a:gd fmla="val 100009" name="adj1"/>
            </a:avLst>
          </a:prstGeom>
          <a:noFill/>
          <a:ln cap="flat" cmpd="sng" w="9525">
            <a:solidFill>
              <a:srgbClr val="FCD608"/>
            </a:solidFill>
            <a:prstDash val="solid"/>
            <a:round/>
            <a:headEnd len="med" w="med" type="none"/>
            <a:tailEnd len="med" w="med" type="oval"/>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0" name="Shape 790"/>
        <p:cNvGrpSpPr/>
        <p:nvPr/>
      </p:nvGrpSpPr>
      <p:grpSpPr>
        <a:xfrm>
          <a:off x="0" y="0"/>
          <a:ext cx="0" cy="0"/>
          <a:chOff x="0" y="0"/>
          <a:chExt cx="0" cy="0"/>
        </a:xfrm>
      </p:grpSpPr>
      <p:sp>
        <p:nvSpPr>
          <p:cNvPr id="791" name="Google Shape;791;p59"/>
          <p:cNvSpPr/>
          <p:nvPr/>
        </p:nvSpPr>
        <p:spPr>
          <a:xfrm>
            <a:off x="5236750" y="1901050"/>
            <a:ext cx="3144900" cy="1776600"/>
          </a:xfrm>
          <a:prstGeom prst="rect">
            <a:avLst/>
          </a:prstGeom>
          <a:solidFill>
            <a:srgbClr val="F20A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9"/>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793" name="Google Shape;793;p5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794" name="Google Shape;794;p59"/>
          <p:cNvSpPr txBox="1"/>
          <p:nvPr/>
        </p:nvSpPr>
        <p:spPr>
          <a:xfrm>
            <a:off x="8549149" y="4577325"/>
            <a:ext cx="3228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38</a:t>
            </a:r>
            <a:endParaRPr sz="1500">
              <a:latin typeface="Bitter"/>
              <a:ea typeface="Bitter"/>
              <a:cs typeface="Bitter"/>
              <a:sym typeface="Bitter"/>
            </a:endParaRPr>
          </a:p>
        </p:txBody>
      </p:sp>
      <p:sp>
        <p:nvSpPr>
          <p:cNvPr id="795" name="Google Shape;795;p59"/>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Estrategia de involucramiento de actores:</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796" name="Google Shape;796;p59"/>
          <p:cNvSpPr txBox="1"/>
          <p:nvPr/>
        </p:nvSpPr>
        <p:spPr>
          <a:xfrm>
            <a:off x="5367125" y="2014364"/>
            <a:ext cx="3014400" cy="576300"/>
          </a:xfrm>
          <a:prstGeom prst="rect">
            <a:avLst/>
          </a:prstGeom>
          <a:noFill/>
          <a:ln>
            <a:noFill/>
          </a:ln>
        </p:spPr>
        <p:txBody>
          <a:bodyPr anchorCtr="0" anchor="t" bIns="116700" lIns="116700" spcFirstLastPara="1" rIns="116700" wrap="square" tIns="116700">
            <a:noAutofit/>
          </a:bodyPr>
          <a:lstStyle/>
          <a:p>
            <a:pPr indent="0" lvl="0" marL="0" rtl="0" algn="l">
              <a:spcBef>
                <a:spcPts val="0"/>
              </a:spcBef>
              <a:spcAft>
                <a:spcPts val="0"/>
              </a:spcAft>
              <a:buNone/>
            </a:pPr>
            <a:r>
              <a:rPr b="1" lang="es" sz="1200">
                <a:solidFill>
                  <a:srgbClr val="FFFFFF"/>
                </a:solidFill>
                <a:latin typeface="Bitter"/>
                <a:ea typeface="Bitter"/>
                <a:cs typeface="Bitter"/>
                <a:sym typeface="Bitter"/>
              </a:rPr>
              <a:t>3</a:t>
            </a:r>
            <a:r>
              <a:rPr b="1" lang="es" sz="1200">
                <a:solidFill>
                  <a:srgbClr val="FFFFFF"/>
                </a:solidFill>
                <a:latin typeface="Bitter"/>
                <a:ea typeface="Bitter"/>
                <a:cs typeface="Bitter"/>
                <a:sym typeface="Bitter"/>
              </a:rPr>
              <a:t>. Desafiantes</a:t>
            </a:r>
            <a:endParaRPr b="1" sz="1200">
              <a:solidFill>
                <a:srgbClr val="FFFFFF"/>
              </a:solidFill>
              <a:latin typeface="Bitter"/>
              <a:ea typeface="Bitter"/>
              <a:cs typeface="Bitter"/>
              <a:sym typeface="Bitter"/>
            </a:endParaRPr>
          </a:p>
          <a:p>
            <a:pPr indent="0" lvl="0" marL="0" rtl="0" algn="l">
              <a:spcBef>
                <a:spcPts val="0"/>
              </a:spcBef>
              <a:spcAft>
                <a:spcPts val="0"/>
              </a:spcAft>
              <a:buClr>
                <a:srgbClr val="000000"/>
              </a:buClr>
              <a:buSzPts val="1400"/>
              <a:buFont typeface="Arial"/>
              <a:buNone/>
            </a:pPr>
            <a:r>
              <a:rPr b="1" lang="es" sz="900">
                <a:solidFill>
                  <a:srgbClr val="FFFFFF"/>
                </a:solidFill>
                <a:latin typeface="Montserrat"/>
                <a:ea typeface="Montserrat"/>
                <a:cs typeface="Montserrat"/>
                <a:sym typeface="Montserrat"/>
              </a:rPr>
              <a:t>Actores que se deben mantener satisfechos</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br>
              <a:rPr b="1" lang="es" sz="900">
                <a:solidFill>
                  <a:srgbClr val="FFFFFF"/>
                </a:solidFill>
                <a:latin typeface="Montserrat"/>
                <a:ea typeface="Montserrat"/>
                <a:cs typeface="Montserrat"/>
                <a:sym typeface="Montserrat"/>
              </a:rPr>
            </a:br>
            <a:r>
              <a:rPr lang="es" sz="900">
                <a:solidFill>
                  <a:srgbClr val="FFFFFF"/>
                </a:solidFill>
                <a:latin typeface="Montserrat"/>
                <a:ea typeface="Montserrat"/>
                <a:cs typeface="Montserrat"/>
                <a:sym typeface="Montserrat"/>
              </a:rPr>
              <a:t>Pueden oponerse a los cambios y al proyecto. </a:t>
            </a:r>
            <a:r>
              <a:rPr b="1" lang="es" sz="900">
                <a:solidFill>
                  <a:srgbClr val="FFFFFF"/>
                </a:solidFill>
                <a:latin typeface="Montserrat"/>
                <a:ea typeface="Montserrat"/>
                <a:cs typeface="Montserrat"/>
                <a:sym typeface="Montserrat"/>
              </a:rPr>
              <a:t>Apuntar a aumentar los niveles de interés en favor del proyecto.</a:t>
            </a:r>
            <a:r>
              <a:rPr lang="es" sz="900">
                <a:solidFill>
                  <a:srgbClr val="FFFFFF"/>
                </a:solidFill>
                <a:latin typeface="Montserrat"/>
                <a:ea typeface="Montserrat"/>
                <a:cs typeface="Montserrat"/>
                <a:sym typeface="Montserrat"/>
              </a:rPr>
              <a:t> Esto requiere un determinado nivel de consolidación del proyecto para realizar un trabajo comunicacional y de alianzas apropiado.</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r>
              <a:t/>
            </a:r>
            <a:endParaRPr b="1" sz="900">
              <a:solidFill>
                <a:srgbClr val="FFFFFF"/>
              </a:solidFill>
              <a:latin typeface="Montserrat"/>
              <a:ea typeface="Montserrat"/>
              <a:cs typeface="Montserrat"/>
              <a:sym typeface="Montserrat"/>
            </a:endParaRPr>
          </a:p>
        </p:txBody>
      </p:sp>
      <p:graphicFrame>
        <p:nvGraphicFramePr>
          <p:cNvPr id="797" name="Google Shape;797;p59"/>
          <p:cNvGraphicFramePr/>
          <p:nvPr/>
        </p:nvGraphicFramePr>
        <p:xfrm>
          <a:off x="827754" y="1041745"/>
          <a:ext cx="3000000" cy="3000000"/>
        </p:xfrm>
        <a:graphic>
          <a:graphicData uri="http://schemas.openxmlformats.org/drawingml/2006/table">
            <a:tbl>
              <a:tblPr>
                <a:noFill/>
                <a:tableStyleId>{3335C3DE-F2BF-444E-988F-CE6E75A46B99}</a:tableStyleId>
              </a:tblPr>
              <a:tblGrid>
                <a:gridCol w="2092025"/>
                <a:gridCol w="2095000"/>
              </a:tblGrid>
              <a:tr h="1792950">
                <a:tc>
                  <a:txBody>
                    <a:bodyPr/>
                    <a:lstStyle/>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3. "Desafiantes"</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(Coaliciones sociedad civil, Centros de estudios, Defensoría de la Niñez, Parlamento: Comisiones temáticas y de presupuestos, Servicios públicos directamente relacionados con el apoyo a los procesos que se realiza con los NNA tales como educación, salud, subsecretaría de la niñez.)</a:t>
                      </a:r>
                      <a:endParaRPr sz="700">
                        <a:solidFill>
                          <a:srgbClr val="888888"/>
                        </a:solidFill>
                        <a:latin typeface="Montserrat"/>
                        <a:ea typeface="Montserrat"/>
                        <a:cs typeface="Montserrat"/>
                        <a:sym typeface="Montserrat"/>
                      </a:endParaRPr>
                    </a:p>
                  </a:txBody>
                  <a:tcPr marT="100375" marB="100375" marR="319550" marL="90000">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1. "Líderes"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más conocidos, Instituciones con malla de formación, SENCE, Centros capacitación Ues y Cft, Universidades, Certificación competencias (Chile Valora), Financiamiento internacional, Financiamiento estatal, Tribunales, Asociación de trabajadores, Asociación de profesionales, Parlamento: Comisiones proyectos Infancia y familia, Municipalidades, Sename Nacional, Direcciones Regionales de Sename)</a:t>
                      </a:r>
                      <a:endParaRPr sz="9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r>
              <a:tr h="1199500">
                <a:tc>
                  <a:txBody>
                    <a:bodyPr/>
                    <a:lstStyle/>
                    <a:p>
                      <a:pPr indent="0" lvl="0" marL="0" marR="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4. "Jugadores de nicho"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(Redes empresariales, Empresas certificadoras, Financiamiento ONG, Redes de egresados, Resto del parlamento.)</a:t>
                      </a:r>
                      <a:endParaRPr sz="900">
                        <a:solidFill>
                          <a:srgbClr val="888888"/>
                        </a:solidFill>
                        <a:latin typeface="Montserrat"/>
                        <a:ea typeface="Montserrat"/>
                        <a:cs typeface="Montserrat"/>
                        <a:sym typeface="Montserrat"/>
                      </a:endParaRPr>
                    </a:p>
                  </a:txBody>
                  <a:tcPr marT="100375" marB="100375" marR="319550" marL="221225">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2. "Visionarios”</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menos conocidos, Asociación Seguridad, Otros capacitadores, OTIC, OTEC, Org. Salud y otros, Profesionales independientes)</a:t>
                      </a:r>
                      <a:endParaRPr sz="8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798" name="Google Shape;798;p59"/>
          <p:cNvCxnSpPr/>
          <p:nvPr/>
        </p:nvCxnSpPr>
        <p:spPr>
          <a:xfrm rot="10800000">
            <a:off x="694775" y="932375"/>
            <a:ext cx="0" cy="3265800"/>
          </a:xfrm>
          <a:prstGeom prst="straightConnector1">
            <a:avLst/>
          </a:prstGeom>
          <a:noFill/>
          <a:ln cap="flat" cmpd="sng" w="19050">
            <a:solidFill>
              <a:srgbClr val="FA5936"/>
            </a:solidFill>
            <a:prstDash val="solid"/>
            <a:round/>
            <a:headEnd len="med" w="med" type="none"/>
            <a:tailEnd len="med" w="med" type="triangle"/>
          </a:ln>
        </p:spPr>
      </p:cxnSp>
      <p:cxnSp>
        <p:nvCxnSpPr>
          <p:cNvPr id="799" name="Google Shape;799;p59"/>
          <p:cNvCxnSpPr/>
          <p:nvPr/>
        </p:nvCxnSpPr>
        <p:spPr>
          <a:xfrm>
            <a:off x="694766" y="4195538"/>
            <a:ext cx="4320000" cy="3600"/>
          </a:xfrm>
          <a:prstGeom prst="straightConnector1">
            <a:avLst/>
          </a:prstGeom>
          <a:noFill/>
          <a:ln cap="flat" cmpd="sng" w="19050">
            <a:solidFill>
              <a:srgbClr val="FA5936"/>
            </a:solidFill>
            <a:prstDash val="solid"/>
            <a:round/>
            <a:headEnd len="med" w="med" type="none"/>
            <a:tailEnd len="med" w="med" type="triangle"/>
          </a:ln>
        </p:spPr>
      </p:cxnSp>
      <p:sp>
        <p:nvSpPr>
          <p:cNvPr id="800" name="Google Shape;800;p59"/>
          <p:cNvSpPr txBox="1"/>
          <p:nvPr/>
        </p:nvSpPr>
        <p:spPr>
          <a:xfrm rot="-5400000">
            <a:off x="-301075" y="2627947"/>
            <a:ext cx="1668900" cy="322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Poder/influencia</a:t>
            </a:r>
            <a:endParaRPr sz="800">
              <a:solidFill>
                <a:srgbClr val="FA5936"/>
              </a:solidFill>
              <a:latin typeface="Montserrat"/>
              <a:ea typeface="Montserrat"/>
              <a:cs typeface="Montserrat"/>
              <a:sym typeface="Montserrat"/>
            </a:endParaRPr>
          </a:p>
        </p:txBody>
      </p:sp>
      <p:sp>
        <p:nvSpPr>
          <p:cNvPr id="801" name="Google Shape;801;p59"/>
          <p:cNvSpPr txBox="1"/>
          <p:nvPr/>
        </p:nvSpPr>
        <p:spPr>
          <a:xfrm>
            <a:off x="2258975" y="4196632"/>
            <a:ext cx="1350900" cy="208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Interés</a:t>
            </a:r>
            <a:endParaRPr sz="800">
              <a:solidFill>
                <a:srgbClr val="FA5936"/>
              </a:solidFill>
              <a:latin typeface="Montserrat"/>
              <a:ea typeface="Montserrat"/>
              <a:cs typeface="Montserrat"/>
              <a:sym typeface="Montserrat"/>
            </a:endParaRPr>
          </a:p>
        </p:txBody>
      </p:sp>
      <p:grpSp>
        <p:nvGrpSpPr>
          <p:cNvPr id="802" name="Google Shape;802;p59"/>
          <p:cNvGrpSpPr/>
          <p:nvPr/>
        </p:nvGrpSpPr>
        <p:grpSpPr>
          <a:xfrm>
            <a:off x="1540420" y="752475"/>
            <a:ext cx="4248000" cy="931200"/>
            <a:chOff x="1540420" y="752475"/>
            <a:chExt cx="4248000" cy="931200"/>
          </a:xfrm>
        </p:grpSpPr>
        <p:cxnSp>
          <p:nvCxnSpPr>
            <p:cNvPr id="803" name="Google Shape;803;p59"/>
            <p:cNvCxnSpPr/>
            <p:nvPr/>
          </p:nvCxnSpPr>
          <p:spPr>
            <a:xfrm rot="10800000">
              <a:off x="1547575" y="759775"/>
              <a:ext cx="0" cy="264900"/>
            </a:xfrm>
            <a:prstGeom prst="straightConnector1">
              <a:avLst/>
            </a:prstGeom>
            <a:noFill/>
            <a:ln cap="flat" cmpd="sng" w="9525">
              <a:solidFill>
                <a:srgbClr val="F20A66"/>
              </a:solidFill>
              <a:prstDash val="solid"/>
              <a:round/>
              <a:headEnd len="med" w="med" type="none"/>
              <a:tailEnd len="med" w="med" type="none"/>
            </a:ln>
          </p:spPr>
        </p:cxnSp>
        <p:cxnSp>
          <p:nvCxnSpPr>
            <p:cNvPr id="804" name="Google Shape;804;p59"/>
            <p:cNvCxnSpPr/>
            <p:nvPr/>
          </p:nvCxnSpPr>
          <p:spPr>
            <a:xfrm>
              <a:off x="1540420" y="752475"/>
              <a:ext cx="4248000" cy="931200"/>
            </a:xfrm>
            <a:prstGeom prst="bentConnector3">
              <a:avLst>
                <a:gd fmla="val 100170" name="adj1"/>
              </a:avLst>
            </a:prstGeom>
            <a:noFill/>
            <a:ln cap="flat" cmpd="sng" w="9525">
              <a:solidFill>
                <a:srgbClr val="F20A66"/>
              </a:solidFill>
              <a:prstDash val="solid"/>
              <a:round/>
              <a:headEnd len="med" w="med" type="none"/>
              <a:tailEnd len="med" w="med" type="oval"/>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8" name="Shape 808"/>
        <p:cNvGrpSpPr/>
        <p:nvPr/>
      </p:nvGrpSpPr>
      <p:grpSpPr>
        <a:xfrm>
          <a:off x="0" y="0"/>
          <a:ext cx="0" cy="0"/>
          <a:chOff x="0" y="0"/>
          <a:chExt cx="0" cy="0"/>
        </a:xfrm>
      </p:grpSpPr>
      <p:sp>
        <p:nvSpPr>
          <p:cNvPr id="809" name="Google Shape;809;p60"/>
          <p:cNvSpPr/>
          <p:nvPr/>
        </p:nvSpPr>
        <p:spPr>
          <a:xfrm>
            <a:off x="5236750" y="1948600"/>
            <a:ext cx="2883600" cy="1164300"/>
          </a:xfrm>
          <a:prstGeom prst="rect">
            <a:avLst/>
          </a:prstGeom>
          <a:solidFill>
            <a:srgbClr val="FFC5C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60"/>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11" name="Google Shape;811;p6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812" name="Google Shape;812;p60"/>
          <p:cNvSpPr txBox="1"/>
          <p:nvPr/>
        </p:nvSpPr>
        <p:spPr>
          <a:xfrm>
            <a:off x="8549149" y="4577325"/>
            <a:ext cx="3228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39</a:t>
            </a:r>
            <a:endParaRPr sz="1500">
              <a:latin typeface="Bitter"/>
              <a:ea typeface="Bitter"/>
              <a:cs typeface="Bitter"/>
              <a:sym typeface="Bitter"/>
            </a:endParaRPr>
          </a:p>
        </p:txBody>
      </p:sp>
      <p:sp>
        <p:nvSpPr>
          <p:cNvPr id="813" name="Google Shape;813;p6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Estrategia de involucramiento de actores:</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814" name="Google Shape;814;p60"/>
          <p:cNvSpPr txBox="1"/>
          <p:nvPr/>
        </p:nvSpPr>
        <p:spPr>
          <a:xfrm>
            <a:off x="5367125" y="2014375"/>
            <a:ext cx="2566800" cy="576300"/>
          </a:xfrm>
          <a:prstGeom prst="rect">
            <a:avLst/>
          </a:prstGeom>
          <a:noFill/>
          <a:ln>
            <a:noFill/>
          </a:ln>
        </p:spPr>
        <p:txBody>
          <a:bodyPr anchorCtr="0" anchor="t" bIns="116700" lIns="116700" spcFirstLastPara="1" rIns="116700" wrap="square" tIns="116700">
            <a:noAutofit/>
          </a:bodyPr>
          <a:lstStyle/>
          <a:p>
            <a:pPr indent="0" lvl="0" marL="0" rtl="0" algn="l">
              <a:spcBef>
                <a:spcPts val="0"/>
              </a:spcBef>
              <a:spcAft>
                <a:spcPts val="0"/>
              </a:spcAft>
              <a:buNone/>
            </a:pPr>
            <a:r>
              <a:rPr b="1" lang="es" sz="1200">
                <a:solidFill>
                  <a:srgbClr val="FFFFFF"/>
                </a:solidFill>
                <a:latin typeface="Bitter"/>
                <a:ea typeface="Bitter"/>
                <a:cs typeface="Bitter"/>
                <a:sym typeface="Bitter"/>
              </a:rPr>
              <a:t>4</a:t>
            </a:r>
            <a:r>
              <a:rPr b="1" lang="es" sz="1200">
                <a:solidFill>
                  <a:srgbClr val="FFFFFF"/>
                </a:solidFill>
                <a:latin typeface="Bitter"/>
                <a:ea typeface="Bitter"/>
                <a:cs typeface="Bitter"/>
                <a:sym typeface="Bitter"/>
              </a:rPr>
              <a:t>. Jugadores de nicho</a:t>
            </a:r>
            <a:endParaRPr b="1" sz="1200">
              <a:solidFill>
                <a:srgbClr val="FFFFFF"/>
              </a:solidFill>
              <a:latin typeface="Bitter"/>
              <a:ea typeface="Bitter"/>
              <a:cs typeface="Bitter"/>
              <a:sym typeface="Bitter"/>
            </a:endParaRPr>
          </a:p>
          <a:p>
            <a:pPr indent="0" lvl="0" marL="0" rtl="0" algn="l">
              <a:spcBef>
                <a:spcPts val="0"/>
              </a:spcBef>
              <a:spcAft>
                <a:spcPts val="0"/>
              </a:spcAft>
              <a:buClr>
                <a:srgbClr val="000000"/>
              </a:buClr>
              <a:buSzPts val="1400"/>
              <a:buFont typeface="Arial"/>
              <a:buNone/>
            </a:pPr>
            <a:r>
              <a:rPr b="1" lang="es" sz="900">
                <a:solidFill>
                  <a:srgbClr val="FFFFFF"/>
                </a:solidFill>
                <a:latin typeface="Montserrat"/>
                <a:ea typeface="Montserrat"/>
                <a:cs typeface="Montserrat"/>
                <a:sym typeface="Montserrat"/>
              </a:rPr>
              <a:t>Actores a los que se deberá involucrar</a:t>
            </a:r>
            <a:endParaRPr b="1" sz="900">
              <a:solidFill>
                <a:srgbClr val="FFFFFF"/>
              </a:solidFill>
              <a:latin typeface="Montserrat"/>
              <a:ea typeface="Montserrat"/>
              <a:cs typeface="Montserrat"/>
              <a:sym typeface="Montserrat"/>
            </a:endParaRPr>
          </a:p>
          <a:p>
            <a:pPr indent="0" lvl="0" marL="0" rtl="0" algn="l">
              <a:spcBef>
                <a:spcPts val="0"/>
              </a:spcBef>
              <a:spcAft>
                <a:spcPts val="0"/>
              </a:spcAft>
              <a:buClr>
                <a:srgbClr val="000000"/>
              </a:buClr>
              <a:buSzPts val="1400"/>
              <a:buFont typeface="Arial"/>
              <a:buNone/>
            </a:pPr>
            <a:br>
              <a:rPr b="1" lang="es" sz="900">
                <a:solidFill>
                  <a:srgbClr val="FFFFFF"/>
                </a:solidFill>
                <a:latin typeface="Montserrat"/>
                <a:ea typeface="Montserrat"/>
                <a:cs typeface="Montserrat"/>
                <a:sym typeface="Montserrat"/>
              </a:rPr>
            </a:br>
            <a:r>
              <a:rPr lang="es" sz="900">
                <a:solidFill>
                  <a:srgbClr val="FFFFFF"/>
                </a:solidFill>
                <a:latin typeface="Montserrat"/>
                <a:ea typeface="Montserrat"/>
                <a:cs typeface="Montserrat"/>
                <a:sym typeface="Montserrat"/>
              </a:rPr>
              <a:t>Los esfuerzos deben estar orientados a </a:t>
            </a:r>
            <a:r>
              <a:rPr b="1" lang="es" sz="900">
                <a:solidFill>
                  <a:srgbClr val="FFFFFF"/>
                </a:solidFill>
                <a:latin typeface="Montserrat"/>
                <a:ea typeface="Montserrat"/>
                <a:cs typeface="Montserrat"/>
                <a:sym typeface="Montserrat"/>
              </a:rPr>
              <a:t>incrementar el interés en el proyecto.</a:t>
            </a:r>
            <a:endParaRPr b="1" sz="900">
              <a:solidFill>
                <a:srgbClr val="FFFFFF"/>
              </a:solidFill>
              <a:latin typeface="Montserrat"/>
              <a:ea typeface="Montserrat"/>
              <a:cs typeface="Montserrat"/>
              <a:sym typeface="Montserrat"/>
            </a:endParaRPr>
          </a:p>
        </p:txBody>
      </p:sp>
      <p:graphicFrame>
        <p:nvGraphicFramePr>
          <p:cNvPr id="815" name="Google Shape;815;p60"/>
          <p:cNvGraphicFramePr/>
          <p:nvPr/>
        </p:nvGraphicFramePr>
        <p:xfrm>
          <a:off x="827754" y="1041745"/>
          <a:ext cx="3000000" cy="3000000"/>
        </p:xfrm>
        <a:graphic>
          <a:graphicData uri="http://schemas.openxmlformats.org/drawingml/2006/table">
            <a:tbl>
              <a:tblPr>
                <a:noFill/>
                <a:tableStyleId>{3335C3DE-F2BF-444E-988F-CE6E75A46B99}</a:tableStyleId>
              </a:tblPr>
              <a:tblGrid>
                <a:gridCol w="2092025"/>
                <a:gridCol w="2095000"/>
              </a:tblGrid>
              <a:tr h="1792950">
                <a:tc>
                  <a:txBody>
                    <a:bodyPr/>
                    <a:lstStyle/>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3. "Desafiantes"</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(Coaliciones sociedad civil, Centros de estudios, Defensoría de la Niñez, Parlamento: Comisiones temáticas y de presupuestos, Servicios públicos directamente relacionados con el apoyo a los procesos que se realiza con los NNA tales como educación, salud, subsecretaría de la niñez.)</a:t>
                      </a:r>
                      <a:endParaRPr sz="700">
                        <a:solidFill>
                          <a:srgbClr val="888888"/>
                        </a:solidFill>
                        <a:latin typeface="Montserrat"/>
                        <a:ea typeface="Montserrat"/>
                        <a:cs typeface="Montserrat"/>
                        <a:sym typeface="Montserrat"/>
                      </a:endParaRPr>
                    </a:p>
                  </a:txBody>
                  <a:tcPr marT="100375" marB="100375" marR="319550" marL="90000">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1. "Líderes"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más conocidos, Instituciones con malla de formación, SENCE, Centros capacitación Ues y Cft, Universidades, Certificación competencias (Chile Valora), Financiamiento internacional, Financiamiento estatal, Tribunales, Asociación de trabajadores, Asociación de profesionales, Parlamento: Comisiones proyectos Infancia y familia, Municipalidades, Sename Nacional, Direcciones Regionales de Sename)</a:t>
                      </a:r>
                      <a:endParaRPr sz="9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888888"/>
                      </a:solidFill>
                      <a:prstDash val="solid"/>
                      <a:round/>
                      <a:headEnd len="sm" w="sm" type="none"/>
                      <a:tailEnd len="sm" w="sm" type="none"/>
                    </a:lnB>
                  </a:tcPr>
                </a:tc>
              </a:tr>
              <a:tr h="1199500">
                <a:tc>
                  <a:txBody>
                    <a:bodyPr/>
                    <a:lstStyle/>
                    <a:p>
                      <a:pPr indent="0" lvl="0" marL="0" marR="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4. "Jugadores de nicho" </a:t>
                      </a:r>
                      <a:endParaRPr b="1" sz="1200">
                        <a:solidFill>
                          <a:srgbClr val="414140"/>
                        </a:solidFill>
                        <a:latin typeface="Bitter"/>
                        <a:ea typeface="Bitter"/>
                        <a:cs typeface="Bitter"/>
                        <a:sym typeface="Bitter"/>
                      </a:endParaRPr>
                    </a:p>
                    <a:p>
                      <a:pPr indent="0" lvl="0" marL="0" marR="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marR="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(Redes empresariales, Empresas certificadoras, Financiamiento ONG, Redes de egresados, Resto del parlamento.)</a:t>
                      </a:r>
                      <a:endParaRPr sz="900">
                        <a:solidFill>
                          <a:srgbClr val="888888"/>
                        </a:solidFill>
                        <a:latin typeface="Montserrat"/>
                        <a:ea typeface="Montserrat"/>
                        <a:cs typeface="Montserrat"/>
                        <a:sym typeface="Montserrat"/>
                      </a:endParaRPr>
                    </a:p>
                  </a:txBody>
                  <a:tcPr marT="100375" marB="100375" marR="319550" marL="221225">
                    <a:lnL cap="flat" cmpd="sng" w="9525">
                      <a:solidFill>
                        <a:srgbClr val="9E9E9E">
                          <a:alpha val="0"/>
                        </a:srgbClr>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rPr b="1" lang="es" sz="1200">
                          <a:solidFill>
                            <a:srgbClr val="414140"/>
                          </a:solidFill>
                          <a:latin typeface="Bitter"/>
                          <a:ea typeface="Bitter"/>
                          <a:cs typeface="Bitter"/>
                          <a:sym typeface="Bitter"/>
                        </a:rPr>
                        <a:t>2. "Visionarios”</a:t>
                      </a:r>
                      <a:endParaRPr b="1" sz="1200">
                        <a:solidFill>
                          <a:srgbClr val="414140"/>
                        </a:solidFill>
                        <a:latin typeface="Bitter"/>
                        <a:ea typeface="Bitter"/>
                        <a:cs typeface="Bitter"/>
                        <a:sym typeface="Bitter"/>
                      </a:endParaRPr>
                    </a:p>
                    <a:p>
                      <a:pPr indent="0" lvl="0" marL="0" rtl="0" algn="l">
                        <a:spcBef>
                          <a:spcPts val="0"/>
                        </a:spcBef>
                        <a:spcAft>
                          <a:spcPts val="0"/>
                        </a:spcAft>
                        <a:buClr>
                          <a:srgbClr val="000000"/>
                        </a:buClr>
                        <a:buSzPts val="1200"/>
                        <a:buFont typeface="Arial"/>
                        <a:buNone/>
                      </a:pPr>
                      <a:r>
                        <a:t/>
                      </a:r>
                      <a:endParaRPr sz="900">
                        <a:solidFill>
                          <a:srgbClr val="888888"/>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s" sz="700">
                          <a:solidFill>
                            <a:srgbClr val="888888"/>
                          </a:solidFill>
                          <a:latin typeface="Montserrat"/>
                          <a:ea typeface="Montserrat"/>
                          <a:cs typeface="Montserrat"/>
                          <a:sym typeface="Montserrat"/>
                        </a:rPr>
                        <a:t>(Capacitadores menos conocidos, Asociación Seguridad, Otros capacitadores, OTIC, OTEC, Org. Salud y otros, Profesionales independientes)</a:t>
                      </a:r>
                      <a:endParaRPr sz="800">
                        <a:solidFill>
                          <a:srgbClr val="888888"/>
                        </a:solidFill>
                        <a:latin typeface="Montserrat"/>
                        <a:ea typeface="Montserrat"/>
                        <a:cs typeface="Montserrat"/>
                        <a:sym typeface="Montserrat"/>
                      </a:endParaRPr>
                    </a:p>
                  </a:txBody>
                  <a:tcPr marT="100375" marB="100375" marR="124850" marL="319550">
                    <a:lnL cap="flat" cmpd="sng" w="9525">
                      <a:solidFill>
                        <a:srgbClr val="888888"/>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cxnSp>
        <p:nvCxnSpPr>
          <p:cNvPr id="816" name="Google Shape;816;p60"/>
          <p:cNvCxnSpPr/>
          <p:nvPr/>
        </p:nvCxnSpPr>
        <p:spPr>
          <a:xfrm rot="10800000">
            <a:off x="694775" y="932375"/>
            <a:ext cx="0" cy="3265800"/>
          </a:xfrm>
          <a:prstGeom prst="straightConnector1">
            <a:avLst/>
          </a:prstGeom>
          <a:noFill/>
          <a:ln cap="flat" cmpd="sng" w="19050">
            <a:solidFill>
              <a:srgbClr val="FA5936"/>
            </a:solidFill>
            <a:prstDash val="solid"/>
            <a:round/>
            <a:headEnd len="med" w="med" type="none"/>
            <a:tailEnd len="med" w="med" type="triangle"/>
          </a:ln>
        </p:spPr>
      </p:cxnSp>
      <p:cxnSp>
        <p:nvCxnSpPr>
          <p:cNvPr id="817" name="Google Shape;817;p60"/>
          <p:cNvCxnSpPr/>
          <p:nvPr/>
        </p:nvCxnSpPr>
        <p:spPr>
          <a:xfrm>
            <a:off x="694766" y="4195538"/>
            <a:ext cx="4320000" cy="3600"/>
          </a:xfrm>
          <a:prstGeom prst="straightConnector1">
            <a:avLst/>
          </a:prstGeom>
          <a:noFill/>
          <a:ln cap="flat" cmpd="sng" w="19050">
            <a:solidFill>
              <a:srgbClr val="FA5936"/>
            </a:solidFill>
            <a:prstDash val="solid"/>
            <a:round/>
            <a:headEnd len="med" w="med" type="none"/>
            <a:tailEnd len="med" w="med" type="triangle"/>
          </a:ln>
        </p:spPr>
      </p:cxnSp>
      <p:sp>
        <p:nvSpPr>
          <p:cNvPr id="818" name="Google Shape;818;p60"/>
          <p:cNvSpPr txBox="1"/>
          <p:nvPr/>
        </p:nvSpPr>
        <p:spPr>
          <a:xfrm rot="-5400000">
            <a:off x="-301075" y="2627947"/>
            <a:ext cx="1668900" cy="322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Poder/influencia</a:t>
            </a:r>
            <a:endParaRPr sz="800">
              <a:solidFill>
                <a:srgbClr val="FA5936"/>
              </a:solidFill>
              <a:latin typeface="Montserrat"/>
              <a:ea typeface="Montserrat"/>
              <a:cs typeface="Montserrat"/>
              <a:sym typeface="Montserrat"/>
            </a:endParaRPr>
          </a:p>
        </p:txBody>
      </p:sp>
      <p:sp>
        <p:nvSpPr>
          <p:cNvPr id="819" name="Google Shape;819;p60"/>
          <p:cNvSpPr txBox="1"/>
          <p:nvPr/>
        </p:nvSpPr>
        <p:spPr>
          <a:xfrm>
            <a:off x="2258975" y="4196632"/>
            <a:ext cx="1350900" cy="208800"/>
          </a:xfrm>
          <a:prstGeom prst="rect">
            <a:avLst/>
          </a:prstGeom>
          <a:noFill/>
          <a:ln>
            <a:noFill/>
          </a:ln>
        </p:spPr>
        <p:txBody>
          <a:bodyPr anchorCtr="0" anchor="t" bIns="116700" lIns="116700" spcFirstLastPara="1" rIns="116700" wrap="square" tIns="116700">
            <a:noAutofit/>
          </a:bodyPr>
          <a:lstStyle/>
          <a:p>
            <a:pPr indent="0" lvl="0" marL="0" rtl="0" algn="ctr">
              <a:spcBef>
                <a:spcPts val="0"/>
              </a:spcBef>
              <a:spcAft>
                <a:spcPts val="0"/>
              </a:spcAft>
              <a:buNone/>
            </a:pPr>
            <a:r>
              <a:rPr lang="es" sz="800">
                <a:solidFill>
                  <a:srgbClr val="FA5936"/>
                </a:solidFill>
                <a:latin typeface="Montserrat"/>
                <a:ea typeface="Montserrat"/>
                <a:cs typeface="Montserrat"/>
                <a:sym typeface="Montserrat"/>
              </a:rPr>
              <a:t>Interés</a:t>
            </a:r>
            <a:endParaRPr sz="800">
              <a:solidFill>
                <a:srgbClr val="FA5936"/>
              </a:solidFill>
              <a:latin typeface="Montserrat"/>
              <a:ea typeface="Montserrat"/>
              <a:cs typeface="Montserrat"/>
              <a:sym typeface="Montserrat"/>
            </a:endParaRPr>
          </a:p>
        </p:txBody>
      </p:sp>
      <p:grpSp>
        <p:nvGrpSpPr>
          <p:cNvPr id="820" name="Google Shape;820;p60"/>
          <p:cNvGrpSpPr/>
          <p:nvPr/>
        </p:nvGrpSpPr>
        <p:grpSpPr>
          <a:xfrm rot="10800000">
            <a:off x="1547642" y="3284825"/>
            <a:ext cx="4248000" cy="1622500"/>
            <a:chOff x="1540420" y="752475"/>
            <a:chExt cx="4248000" cy="1622500"/>
          </a:xfrm>
        </p:grpSpPr>
        <p:cxnSp>
          <p:nvCxnSpPr>
            <p:cNvPr id="821" name="Google Shape;821;p60"/>
            <p:cNvCxnSpPr/>
            <p:nvPr/>
          </p:nvCxnSpPr>
          <p:spPr>
            <a:xfrm rot="10800000">
              <a:off x="1547587" y="759775"/>
              <a:ext cx="0" cy="1615200"/>
            </a:xfrm>
            <a:prstGeom prst="straightConnector1">
              <a:avLst/>
            </a:prstGeom>
            <a:noFill/>
            <a:ln cap="flat" cmpd="sng" w="9525">
              <a:solidFill>
                <a:srgbClr val="FFC5C5"/>
              </a:solidFill>
              <a:prstDash val="solid"/>
              <a:round/>
              <a:headEnd len="med" w="med" type="none"/>
              <a:tailEnd len="med" w="med" type="none"/>
            </a:ln>
          </p:spPr>
        </p:cxnSp>
        <p:cxnSp>
          <p:nvCxnSpPr>
            <p:cNvPr id="822" name="Google Shape;822;p60"/>
            <p:cNvCxnSpPr/>
            <p:nvPr/>
          </p:nvCxnSpPr>
          <p:spPr>
            <a:xfrm>
              <a:off x="1540420" y="752475"/>
              <a:ext cx="4248000" cy="931200"/>
            </a:xfrm>
            <a:prstGeom prst="bentConnector3">
              <a:avLst>
                <a:gd fmla="val 99833" name="adj1"/>
              </a:avLst>
            </a:prstGeom>
            <a:noFill/>
            <a:ln cap="flat" cmpd="sng" w="9525">
              <a:solidFill>
                <a:srgbClr val="FFC5C5"/>
              </a:solidFill>
              <a:prstDash val="solid"/>
              <a:round/>
              <a:headEnd len="med" w="med" type="none"/>
              <a:tailEnd len="med" w="med" type="oval"/>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1" name="Shape 121"/>
        <p:cNvGrpSpPr/>
        <p:nvPr/>
      </p:nvGrpSpPr>
      <p:grpSpPr>
        <a:xfrm>
          <a:off x="0" y="0"/>
          <a:ext cx="0" cy="0"/>
          <a:chOff x="0" y="0"/>
          <a:chExt cx="0" cy="0"/>
        </a:xfrm>
      </p:grpSpPr>
      <p:sp>
        <p:nvSpPr>
          <p:cNvPr id="122" name="Google Shape;122;p25"/>
          <p:cNvSpPr txBox="1"/>
          <p:nvPr/>
        </p:nvSpPr>
        <p:spPr>
          <a:xfrm>
            <a:off x="4303232" y="265500"/>
            <a:ext cx="4612724" cy="4547998"/>
          </a:xfrm>
          <a:prstGeom prst="rect">
            <a:avLst/>
          </a:prstGeom>
          <a:noFill/>
          <a:ln>
            <a:noFill/>
          </a:ln>
        </p:spPr>
        <p:txBody>
          <a:bodyPr anchorCtr="0" anchor="t" bIns="0" lIns="0" spcFirstLastPara="1" rIns="0" wrap="square" tIns="0">
            <a:noAutofit/>
          </a:bodyPr>
          <a:lstStyle/>
          <a:p>
            <a:pPr indent="0" lvl="0" marL="0" marR="0" rtl="0" algn="l">
              <a:lnSpc>
                <a:spcPct val="109473"/>
              </a:lnSpc>
              <a:spcBef>
                <a:spcPts val="0"/>
              </a:spcBef>
              <a:spcAft>
                <a:spcPts val="0"/>
              </a:spcAft>
              <a:buNone/>
            </a:pPr>
            <a:r>
              <a:rPr b="1" lang="es" sz="900">
                <a:solidFill>
                  <a:srgbClr val="4FC9A3"/>
                </a:solidFill>
                <a:latin typeface="Arial"/>
                <a:ea typeface="Arial"/>
                <a:cs typeface="Arial"/>
                <a:sym typeface="Arial"/>
              </a:rPr>
              <a:t>Capítulo 3</a:t>
            </a:r>
            <a:endParaRPr sz="9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1000">
              <a:latin typeface="Arial"/>
              <a:ea typeface="Arial"/>
              <a:cs typeface="Arial"/>
              <a:sym typeface="Arial"/>
            </a:endParaRPr>
          </a:p>
          <a:p>
            <a:pPr indent="0" lvl="0" marL="0" marR="0" rtl="0" algn="l">
              <a:lnSpc>
                <a:spcPct val="100000"/>
              </a:lnSpc>
              <a:spcBef>
                <a:spcPts val="0"/>
              </a:spcBef>
              <a:spcAft>
                <a:spcPts val="0"/>
              </a:spcAft>
              <a:buNone/>
            </a:pPr>
            <a:r>
              <a:t/>
            </a:r>
            <a:endParaRPr sz="800">
              <a:latin typeface="Arial"/>
              <a:ea typeface="Arial"/>
              <a:cs typeface="Arial"/>
              <a:sym typeface="Arial"/>
            </a:endParaRPr>
          </a:p>
          <a:p>
            <a:pPr indent="0" lvl="0" marL="4406900" marR="0" rtl="0" algn="ctr">
              <a:lnSpc>
                <a:spcPct val="100000"/>
              </a:lnSpc>
              <a:spcBef>
                <a:spcPts val="0"/>
              </a:spcBef>
              <a:spcAft>
                <a:spcPts val="0"/>
              </a:spcAft>
              <a:buNone/>
            </a:pPr>
            <a:r>
              <a:rPr lang="es" sz="500">
                <a:solidFill>
                  <a:srgbClr val="2E75FF"/>
                </a:solidFill>
                <a:latin typeface="Arial"/>
                <a:ea typeface="Arial"/>
                <a:cs typeface="Arial"/>
                <a:sym typeface="Arial"/>
              </a:rPr>
              <a:t>S</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300">
              <a:latin typeface="Arial"/>
              <a:ea typeface="Arial"/>
              <a:cs typeface="Arial"/>
              <a:sym typeface="Arial"/>
            </a:endParaRPr>
          </a:p>
          <a:p>
            <a:pPr indent="0" lvl="0" marL="4470400" marR="63500" rtl="0" algn="just">
              <a:lnSpc>
                <a:spcPct val="75400"/>
              </a:lnSpc>
              <a:spcBef>
                <a:spcPts val="200"/>
              </a:spcBef>
              <a:spcAft>
                <a:spcPts val="0"/>
              </a:spcAft>
              <a:buNone/>
            </a:pPr>
            <a:r>
              <a:rPr lang="es" sz="500">
                <a:solidFill>
                  <a:srgbClr val="2E75FF"/>
                </a:solidFill>
                <a:latin typeface="Arial"/>
                <a:ea typeface="Arial"/>
                <a:cs typeface="Arial"/>
                <a:sym typeface="Arial"/>
              </a:rPr>
              <a:t>RO U T U F</a:t>
            </a:r>
            <a:endParaRPr sz="500">
              <a:latin typeface="Arial"/>
              <a:ea typeface="Arial"/>
              <a:cs typeface="Arial"/>
              <a:sym typeface="Arial"/>
            </a:endParaRPr>
          </a:p>
          <a:p>
            <a:pPr indent="0" lvl="0" marL="4470400" marR="63500" rtl="0" algn="just">
              <a:lnSpc>
                <a:spcPct val="79500"/>
              </a:lnSpc>
              <a:spcBef>
                <a:spcPts val="200"/>
              </a:spcBef>
              <a:spcAft>
                <a:spcPts val="0"/>
              </a:spcAft>
              <a:buNone/>
            </a:pPr>
            <a:r>
              <a:rPr lang="es" sz="500">
                <a:solidFill>
                  <a:srgbClr val="2E75FF"/>
                </a:solidFill>
                <a:latin typeface="Arial"/>
                <a:ea typeface="Arial"/>
                <a:cs typeface="Arial"/>
                <a:sym typeface="Arial"/>
              </a:rPr>
              <a:t>S  O  V  E  U  N</a:t>
            </a:r>
            <a:endParaRPr sz="500">
              <a:latin typeface="Arial"/>
              <a:ea typeface="Arial"/>
              <a:cs typeface="Arial"/>
              <a:sym typeface="Arial"/>
            </a:endParaRPr>
          </a:p>
          <a:p>
            <a:pPr indent="0" lvl="0" marL="4406900" marR="0" rtl="0" algn="ctr">
              <a:lnSpc>
                <a:spcPct val="104761"/>
              </a:lnSpc>
              <a:spcBef>
                <a:spcPts val="200"/>
              </a:spcBef>
              <a:spcAft>
                <a:spcPts val="0"/>
              </a:spcAft>
              <a:buNone/>
            </a:pPr>
            <a:r>
              <a:rPr lang="es" sz="500">
                <a:solidFill>
                  <a:srgbClr val="2E75FF"/>
                </a:solidFill>
                <a:latin typeface="Arial"/>
                <a:ea typeface="Arial"/>
                <a:cs typeface="Arial"/>
                <a:sym typeface="Arial"/>
              </a:rPr>
              <a:t>O</a:t>
            </a:r>
            <a:endParaRPr sz="500">
              <a:latin typeface="Arial"/>
              <a:ea typeface="Arial"/>
              <a:cs typeface="Arial"/>
              <a:sym typeface="Arial"/>
            </a:endParaRPr>
          </a:p>
          <a:p>
            <a:pPr indent="0" lvl="0" marL="4470400" marR="63500" rtl="0" algn="ctr">
              <a:lnSpc>
                <a:spcPct val="43100"/>
              </a:lnSpc>
              <a:spcBef>
                <a:spcPts val="300"/>
              </a:spcBef>
              <a:spcAft>
                <a:spcPts val="0"/>
              </a:spcAft>
              <a:buNone/>
            </a:pPr>
            <a:r>
              <a:rPr lang="es" sz="500">
                <a:solidFill>
                  <a:srgbClr val="2E75FF"/>
                </a:solidFill>
                <a:latin typeface="Arial"/>
                <a:ea typeface="Arial"/>
                <a:cs typeface="Arial"/>
                <a:sym typeface="Arial"/>
              </a:rPr>
              <a:t>V  I</a:t>
            </a:r>
            <a:endParaRPr sz="500">
              <a:latin typeface="Arial"/>
              <a:ea typeface="Arial"/>
              <a:cs typeface="Arial"/>
              <a:sym typeface="Arial"/>
            </a:endParaRPr>
          </a:p>
          <a:p>
            <a:pPr indent="0" lvl="0" marL="4406900" marR="0" rtl="0" algn="ctr">
              <a:lnSpc>
                <a:spcPct val="63809"/>
              </a:lnSpc>
              <a:spcBef>
                <a:spcPts val="0"/>
              </a:spcBef>
              <a:spcAft>
                <a:spcPts val="0"/>
              </a:spcAft>
              <a:buNone/>
            </a:pPr>
            <a:r>
              <a:rPr lang="es" sz="500">
                <a:solidFill>
                  <a:srgbClr val="2E75FF"/>
                </a:solidFill>
                <a:latin typeface="Arial"/>
                <a:ea typeface="Arial"/>
                <a:cs typeface="Arial"/>
                <a:sym typeface="Arial"/>
              </a:rPr>
              <a:t>T</a:t>
            </a:r>
            <a:endParaRPr sz="500">
              <a:latin typeface="Arial"/>
              <a:ea typeface="Arial"/>
              <a:cs typeface="Arial"/>
              <a:sym typeface="Arial"/>
            </a:endParaRPr>
          </a:p>
          <a:p>
            <a:pPr indent="0" lvl="0" marL="4470400" marR="63500" rtl="0" algn="just">
              <a:lnSpc>
                <a:spcPct val="79000"/>
              </a:lnSpc>
              <a:spcBef>
                <a:spcPts val="0"/>
              </a:spcBef>
              <a:spcAft>
                <a:spcPts val="0"/>
              </a:spcAft>
              <a:buNone/>
            </a:pPr>
            <a:r>
              <a:rPr lang="es" sz="500">
                <a:solidFill>
                  <a:srgbClr val="2E75FF"/>
                </a:solidFill>
                <a:latin typeface="Arial"/>
                <a:ea typeface="Arial"/>
                <a:cs typeface="Arial"/>
                <a:sym typeface="Arial"/>
              </a:rPr>
              <a:t>A  R  O  P  R  O  C</a:t>
            </a:r>
            <a:endParaRPr sz="500">
              <a:latin typeface="Arial"/>
              <a:ea typeface="Arial"/>
              <a:cs typeface="Arial"/>
              <a:sym typeface="Arial"/>
            </a:endParaRPr>
          </a:p>
          <a:p>
            <a:pPr indent="0" lvl="0" marL="4470400" marR="63500" rtl="0" algn="just">
              <a:lnSpc>
                <a:spcPct val="81100"/>
              </a:lnSpc>
              <a:spcBef>
                <a:spcPts val="100"/>
              </a:spcBef>
              <a:spcAft>
                <a:spcPts val="0"/>
              </a:spcAft>
              <a:buNone/>
            </a:pPr>
            <a:r>
              <a:rPr lang="es" sz="500">
                <a:solidFill>
                  <a:srgbClr val="2E75FF"/>
                </a:solidFill>
                <a:latin typeface="Arial"/>
                <a:ea typeface="Arial"/>
                <a:cs typeface="Arial"/>
                <a:sym typeface="Arial"/>
              </a:rPr>
              <a:t>L  A  U  N  A</a:t>
            </a:r>
            <a:endParaRPr sz="500">
              <a:latin typeface="Arial"/>
              <a:ea typeface="Arial"/>
              <a:cs typeface="Arial"/>
              <a:sym typeface="Arial"/>
            </a:endParaRPr>
          </a:p>
          <a:p>
            <a:pPr indent="0" lvl="0" marL="4406900" marR="0" rtl="0" algn="ctr">
              <a:lnSpc>
                <a:spcPct val="100000"/>
              </a:lnSpc>
              <a:spcBef>
                <a:spcPts val="0"/>
              </a:spcBef>
              <a:spcAft>
                <a:spcPts val="0"/>
              </a:spcAft>
              <a:buNone/>
            </a:pPr>
            <a:r>
              <a:rPr lang="es" sz="500">
                <a:solidFill>
                  <a:srgbClr val="2E75FF"/>
                </a:solidFill>
                <a:latin typeface="Arial"/>
                <a:ea typeface="Arial"/>
                <a:cs typeface="Arial"/>
                <a:sym typeface="Arial"/>
              </a:rPr>
              <a:t>M</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500">
              <a:latin typeface="Arial"/>
              <a:ea typeface="Arial"/>
              <a:cs typeface="Arial"/>
              <a:sym typeface="Arial"/>
            </a:endParaRPr>
          </a:p>
          <a:p>
            <a:pPr indent="0" lvl="0" marL="0" marR="0" rtl="0" algn="l">
              <a:lnSpc>
                <a:spcPct val="100000"/>
              </a:lnSpc>
              <a:spcBef>
                <a:spcPts val="0"/>
              </a:spcBef>
              <a:spcAft>
                <a:spcPts val="0"/>
              </a:spcAft>
              <a:buNone/>
            </a:pPr>
            <a:r>
              <a:t/>
            </a:r>
            <a:endParaRPr sz="600">
              <a:latin typeface="Arial"/>
              <a:ea typeface="Arial"/>
              <a:cs typeface="Arial"/>
              <a:sym typeface="Arial"/>
            </a:endParaRPr>
          </a:p>
          <a:p>
            <a:pPr indent="0" lvl="0" marL="4406900" marR="0" rtl="0" algn="ctr">
              <a:lnSpc>
                <a:spcPct val="100000"/>
              </a:lnSpc>
              <a:spcBef>
                <a:spcPts val="0"/>
              </a:spcBef>
              <a:spcAft>
                <a:spcPts val="0"/>
              </a:spcAft>
              <a:buNone/>
            </a:pPr>
            <a:r>
              <a:rPr lang="es" sz="1500">
                <a:solidFill>
                  <a:srgbClr val="9C1FF2"/>
                </a:solidFill>
                <a:latin typeface="Times New Roman"/>
                <a:ea typeface="Times New Roman"/>
                <a:cs typeface="Times New Roman"/>
                <a:sym typeface="Times New Roman"/>
              </a:rPr>
              <a:t>35</a:t>
            </a:r>
            <a:endParaRPr sz="1500">
              <a:latin typeface="Times New Roman"/>
              <a:ea typeface="Times New Roman"/>
              <a:cs typeface="Times New Roman"/>
              <a:sym typeface="Times New Roman"/>
            </a:endParaRPr>
          </a:p>
        </p:txBody>
      </p:sp>
      <p:sp>
        <p:nvSpPr>
          <p:cNvPr id="123" name="Google Shape;123;p25"/>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24" name="Google Shape;124;p25"/>
          <p:cNvSpPr/>
          <p:nvPr/>
        </p:nvSpPr>
        <p:spPr>
          <a:xfrm>
            <a:off x="0" y="0"/>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FC9A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25" name="Google Shape;125;p25"/>
          <p:cNvSpPr/>
          <p:nvPr/>
        </p:nvSpPr>
        <p:spPr>
          <a:xfrm>
            <a:off x="575136" y="1297860"/>
            <a:ext cx="4312500" cy="29271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26" name="Google Shape;126;p25"/>
          <p:cNvSpPr txBox="1"/>
          <p:nvPr/>
        </p:nvSpPr>
        <p:spPr>
          <a:xfrm>
            <a:off x="4909125" y="1122100"/>
            <a:ext cx="40068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Contexto</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general</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del proyecto</a:t>
            </a:r>
            <a:endParaRPr sz="4500">
              <a:solidFill>
                <a:srgbClr val="FFFFFF"/>
              </a:solidFill>
              <a:latin typeface="Bitter"/>
              <a:ea typeface="Bitter"/>
              <a:cs typeface="Bitter"/>
              <a:sym typeface="Bitter"/>
            </a:endParaRPr>
          </a:p>
        </p:txBody>
      </p:sp>
      <p:sp>
        <p:nvSpPr>
          <p:cNvPr id="127" name="Google Shape;127;p25"/>
          <p:cNvSpPr txBox="1"/>
          <p:nvPr/>
        </p:nvSpPr>
        <p:spPr>
          <a:xfrm>
            <a:off x="4909126" y="918225"/>
            <a:ext cx="2442600" cy="411900"/>
          </a:xfrm>
          <a:prstGeom prst="rect">
            <a:avLst/>
          </a:prstGeom>
          <a:noFill/>
          <a:ln>
            <a:noFill/>
          </a:ln>
        </p:spPr>
        <p:txBody>
          <a:bodyPr anchorCtr="0" anchor="b" bIns="0" lIns="0" spcFirstLastPara="1" rIns="0" wrap="square" tIns="6925">
            <a:noAutofit/>
          </a:bodyPr>
          <a:lstStyle/>
          <a:p>
            <a:pPr indent="0" lvl="0" marL="0" marR="0" rtl="0" algn="l">
              <a:lnSpc>
                <a:spcPct val="100000"/>
              </a:lnSpc>
              <a:spcBef>
                <a:spcPts val="0"/>
              </a:spcBef>
              <a:spcAft>
                <a:spcPts val="0"/>
              </a:spcAft>
              <a:buNone/>
            </a:pPr>
            <a:r>
              <a:rPr lang="es">
                <a:solidFill>
                  <a:srgbClr val="FFFFFF"/>
                </a:solidFill>
                <a:latin typeface="Bitter"/>
                <a:ea typeface="Bitter"/>
                <a:cs typeface="Bitter"/>
                <a:sym typeface="Bitter"/>
              </a:rPr>
              <a:t>Nuevos futuros</a:t>
            </a:r>
            <a:endParaRPr>
              <a:latin typeface="Bitter"/>
              <a:ea typeface="Bitter"/>
              <a:cs typeface="Bitter"/>
              <a:sym typeface="Bitter"/>
            </a:endParaRPr>
          </a:p>
        </p:txBody>
      </p:sp>
      <p:sp>
        <p:nvSpPr>
          <p:cNvPr id="128" name="Google Shape;128;p25"/>
          <p:cNvSpPr txBox="1"/>
          <p:nvPr/>
        </p:nvSpPr>
        <p:spPr>
          <a:xfrm>
            <a:off x="8751844" y="4577331"/>
            <a:ext cx="1200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5</a:t>
            </a:r>
            <a:endParaRPr sz="1500">
              <a:solidFill>
                <a:srgbClr val="FFFFFF"/>
              </a:solidFill>
              <a:latin typeface="Bitter"/>
              <a:ea typeface="Bitter"/>
              <a:cs typeface="Bitter"/>
              <a:sym typeface="Bitte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6" name="Shape 826"/>
        <p:cNvGrpSpPr/>
        <p:nvPr/>
      </p:nvGrpSpPr>
      <p:grpSpPr>
        <a:xfrm>
          <a:off x="0" y="0"/>
          <a:ext cx="0" cy="0"/>
          <a:chOff x="0" y="0"/>
          <a:chExt cx="0" cy="0"/>
        </a:xfrm>
      </p:grpSpPr>
      <p:sp>
        <p:nvSpPr>
          <p:cNvPr id="827" name="Google Shape;827;p61"/>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28" name="Google Shape;828;p61"/>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829" name="Google Shape;829;p61"/>
          <p:cNvSpPr txBox="1"/>
          <p:nvPr/>
        </p:nvSpPr>
        <p:spPr>
          <a:xfrm>
            <a:off x="4853525" y="1178325"/>
            <a:ext cx="28296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sz="1200">
                <a:solidFill>
                  <a:srgbClr val="0F7AFF"/>
                </a:solidFill>
                <a:latin typeface="Bitter"/>
                <a:ea typeface="Bitter"/>
                <a:cs typeface="Bitter"/>
                <a:sym typeface="Bitter"/>
              </a:rPr>
              <a:t>Hacer alianzas con actores clave</a:t>
            </a:r>
            <a:endParaRPr b="1" sz="1200">
              <a:solidFill>
                <a:srgbClr val="0F7AFF"/>
              </a:solidFill>
              <a:latin typeface="Bitter"/>
              <a:ea typeface="Bitter"/>
              <a:cs typeface="Bitter"/>
              <a:sym typeface="Bitter"/>
            </a:endParaRPr>
          </a:p>
          <a:p>
            <a:pPr indent="0" lvl="0" marL="0" marR="0" rtl="0" algn="l">
              <a:lnSpc>
                <a:spcPct val="115000"/>
              </a:lnSpc>
              <a:spcBef>
                <a:spcPts val="100"/>
              </a:spcBef>
              <a:spcAft>
                <a:spcPts val="0"/>
              </a:spcAft>
              <a:buNone/>
            </a:pPr>
            <a:r>
              <a:rPr b="1" lang="es" sz="1200">
                <a:solidFill>
                  <a:srgbClr val="0F7AFF"/>
                </a:solidFill>
                <a:latin typeface="Bitter"/>
                <a:ea typeface="Bitter"/>
                <a:cs typeface="Bitter"/>
                <a:sym typeface="Bitter"/>
              </a:rPr>
              <a:t>en los territorios</a:t>
            </a:r>
            <a:endParaRPr b="1" sz="1200">
              <a:solidFill>
                <a:srgbClr val="0F7AFF"/>
              </a:solidFill>
              <a:latin typeface="Bitter"/>
              <a:ea typeface="Bitter"/>
              <a:cs typeface="Bitter"/>
              <a:sym typeface="Bitter"/>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Se debe considerar la relevancia de la pertinencia territorial, actualmente se destaca la centralidad territorial de: Direcciones regionales de Sename, Residencias de mayores, Municipalidades y Universidades o CFT’s.</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900">
              <a:solidFill>
                <a:srgbClr val="888888"/>
              </a:solidFill>
              <a:latin typeface="Montserrat"/>
              <a:ea typeface="Montserrat"/>
              <a:cs typeface="Montserrat"/>
              <a:sym typeface="Montserrat"/>
            </a:endParaRPr>
          </a:p>
        </p:txBody>
      </p:sp>
      <p:sp>
        <p:nvSpPr>
          <p:cNvPr id="830" name="Google Shape;830;p61"/>
          <p:cNvSpPr txBox="1"/>
          <p:nvPr/>
        </p:nvSpPr>
        <p:spPr>
          <a:xfrm>
            <a:off x="4879450" y="2936750"/>
            <a:ext cx="32685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sz="1200">
                <a:solidFill>
                  <a:srgbClr val="9C1FF2"/>
                </a:solidFill>
                <a:latin typeface="Bitter"/>
                <a:ea typeface="Bitter"/>
                <a:cs typeface="Bitter"/>
                <a:sym typeface="Bitter"/>
              </a:rPr>
              <a:t>Co-construir en base a la experiencia</a:t>
            </a:r>
            <a:endParaRPr b="1" sz="1200">
              <a:solidFill>
                <a:srgbClr val="9C1FF2"/>
              </a:solidFill>
              <a:latin typeface="Bitter"/>
              <a:ea typeface="Bitter"/>
              <a:cs typeface="Bitter"/>
              <a:sym typeface="Bitter"/>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Las experiencias de planes de formación en el nivel regional s</a:t>
            </a:r>
            <a:r>
              <a:rPr b="1" lang="es" sz="900">
                <a:solidFill>
                  <a:srgbClr val="888888"/>
                </a:solidFill>
                <a:latin typeface="Montserrat"/>
                <a:ea typeface="Montserrat"/>
                <a:cs typeface="Montserrat"/>
                <a:sym typeface="Montserrat"/>
              </a:rPr>
              <a:t>e deben tomar en cuenta en un proceso de diseño e implementación colaborativo en conjunto con las instituciones que ya han realizado un arduo trabajo en esta dirección, </a:t>
            </a:r>
            <a:r>
              <a:rPr lang="es" sz="900">
                <a:solidFill>
                  <a:srgbClr val="888888"/>
                </a:solidFill>
                <a:latin typeface="Montserrat"/>
                <a:ea typeface="Montserrat"/>
                <a:cs typeface="Montserrat"/>
                <a:sym typeface="Montserrat"/>
              </a:rPr>
              <a:t>dándole legitimidad, valoración al sistema, así como compromiso y adherencia por parte de las organizaciones y las personas que las componen.</a:t>
            </a:r>
            <a:endParaRPr sz="900">
              <a:solidFill>
                <a:srgbClr val="888888"/>
              </a:solidFill>
              <a:latin typeface="Montserrat"/>
              <a:ea typeface="Montserrat"/>
              <a:cs typeface="Montserrat"/>
              <a:sym typeface="Montserrat"/>
            </a:endParaRPr>
          </a:p>
        </p:txBody>
      </p:sp>
      <p:sp>
        <p:nvSpPr>
          <p:cNvPr id="831" name="Google Shape;831;p61"/>
          <p:cNvSpPr txBox="1"/>
          <p:nvPr/>
        </p:nvSpPr>
        <p:spPr>
          <a:xfrm>
            <a:off x="8591824" y="4577325"/>
            <a:ext cx="2802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40</a:t>
            </a:r>
            <a:endParaRPr sz="1500">
              <a:latin typeface="Bitter"/>
              <a:ea typeface="Bitter"/>
              <a:cs typeface="Bitter"/>
              <a:sym typeface="Bitter"/>
            </a:endParaRPr>
          </a:p>
        </p:txBody>
      </p:sp>
      <p:sp>
        <p:nvSpPr>
          <p:cNvPr id="832" name="Google Shape;832;p61"/>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Estrategia de involucramiento de actores:</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833" name="Google Shape;833;p61"/>
          <p:cNvSpPr/>
          <p:nvPr/>
        </p:nvSpPr>
        <p:spPr>
          <a:xfrm>
            <a:off x="614575" y="620980"/>
            <a:ext cx="3156506" cy="4278401"/>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21A17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34" name="Google Shape;834;p61"/>
          <p:cNvSpPr/>
          <p:nvPr/>
        </p:nvSpPr>
        <p:spPr>
          <a:xfrm>
            <a:off x="3071812" y="848865"/>
            <a:ext cx="1758109" cy="0"/>
          </a:xfrm>
          <a:custGeom>
            <a:rect b="b" l="l" r="r" t="t"/>
            <a:pathLst>
              <a:path extrusionOk="0" h="120000" w="3863975">
                <a:moveTo>
                  <a:pt x="0" y="0"/>
                </a:moveTo>
                <a:lnTo>
                  <a:pt x="3863756" y="0"/>
                </a:lnTo>
              </a:path>
            </a:pathLst>
          </a:custGeom>
          <a:noFill/>
          <a:ln cap="flat" cmpd="sng" w="83750">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35" name="Google Shape;835;p61"/>
          <p:cNvSpPr txBox="1"/>
          <p:nvPr/>
        </p:nvSpPr>
        <p:spPr>
          <a:xfrm>
            <a:off x="874625" y="2728075"/>
            <a:ext cx="2700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a:solidFill>
                  <a:srgbClr val="FFFFFF"/>
                </a:solidFill>
                <a:latin typeface="Bitter"/>
                <a:ea typeface="Bitter"/>
                <a:cs typeface="Bitter"/>
                <a:sym typeface="Bitter"/>
              </a:rPr>
              <a:t>En la estrategia de involucramiento de actores, </a:t>
            </a:r>
            <a:endParaRPr>
              <a:solidFill>
                <a:srgbClr val="FFFFFF"/>
              </a:solidFill>
              <a:latin typeface="Bitter"/>
              <a:ea typeface="Bitter"/>
              <a:cs typeface="Bitter"/>
              <a:sym typeface="Bitter"/>
            </a:endParaRPr>
          </a:p>
          <a:p>
            <a:pPr indent="0" lvl="0" marL="0" marR="0" rtl="0" algn="l">
              <a:lnSpc>
                <a:spcPct val="115000"/>
              </a:lnSpc>
              <a:spcBef>
                <a:spcPts val="100"/>
              </a:spcBef>
              <a:spcAft>
                <a:spcPts val="0"/>
              </a:spcAft>
              <a:buNone/>
            </a:pPr>
            <a:r>
              <a:rPr b="1" lang="es">
                <a:solidFill>
                  <a:srgbClr val="4FC9A3"/>
                </a:solidFill>
                <a:latin typeface="Bitter"/>
                <a:ea typeface="Bitter"/>
                <a:cs typeface="Bitter"/>
                <a:sym typeface="Bitter"/>
              </a:rPr>
              <a:t>es relevante considerar las relaciones y experiencias existentes en el nivel territorial, </a:t>
            </a:r>
            <a:r>
              <a:rPr lang="es">
                <a:solidFill>
                  <a:srgbClr val="FFFFFF"/>
                </a:solidFill>
                <a:latin typeface="Bitter"/>
                <a:ea typeface="Bitter"/>
                <a:cs typeface="Bitter"/>
                <a:sym typeface="Bitter"/>
              </a:rPr>
              <a:t>considerando esto, se recomienda:</a:t>
            </a:r>
            <a:endParaRPr>
              <a:solidFill>
                <a:srgbClr val="FFFFFF"/>
              </a:solidFill>
              <a:latin typeface="Bitter"/>
              <a:ea typeface="Bitter"/>
              <a:cs typeface="Bitter"/>
              <a:sym typeface="Bitter"/>
            </a:endParaRPr>
          </a:p>
          <a:p>
            <a:pPr indent="0" lvl="0" marL="0" marR="0" rtl="0" algn="l">
              <a:lnSpc>
                <a:spcPct val="115000"/>
              </a:lnSpc>
              <a:spcBef>
                <a:spcPts val="100"/>
              </a:spcBef>
              <a:spcAft>
                <a:spcPts val="0"/>
              </a:spcAft>
              <a:buNone/>
            </a:pPr>
            <a:r>
              <a:t/>
            </a:r>
            <a:endParaRPr>
              <a:solidFill>
                <a:srgbClr val="FFFFFF"/>
              </a:solidFill>
              <a:latin typeface="Bitter"/>
              <a:ea typeface="Bitter"/>
              <a:cs typeface="Bitter"/>
              <a:sym typeface="Bitter"/>
            </a:endParaRPr>
          </a:p>
        </p:txBody>
      </p:sp>
      <p:sp>
        <p:nvSpPr>
          <p:cNvPr id="836" name="Google Shape;836;p61"/>
          <p:cNvSpPr/>
          <p:nvPr/>
        </p:nvSpPr>
        <p:spPr>
          <a:xfrm>
            <a:off x="939110" y="910942"/>
            <a:ext cx="1049100" cy="1049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7" name="Google Shape;837;p61"/>
          <p:cNvPicPr preferRelativeResize="0"/>
          <p:nvPr/>
        </p:nvPicPr>
        <p:blipFill>
          <a:blip r:embed="rId4">
            <a:alphaModFix/>
          </a:blip>
          <a:stretch>
            <a:fillRect/>
          </a:stretch>
        </p:blipFill>
        <p:spPr>
          <a:xfrm>
            <a:off x="1090980" y="1110375"/>
            <a:ext cx="650250" cy="650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41" name="Shape 841"/>
        <p:cNvGrpSpPr/>
        <p:nvPr/>
      </p:nvGrpSpPr>
      <p:grpSpPr>
        <a:xfrm>
          <a:off x="0" y="0"/>
          <a:ext cx="0" cy="0"/>
          <a:chOff x="0" y="0"/>
          <a:chExt cx="0" cy="0"/>
        </a:xfrm>
      </p:grpSpPr>
      <p:sp>
        <p:nvSpPr>
          <p:cNvPr id="842" name="Google Shape;842;p62"/>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43" name="Google Shape;843;p62"/>
          <p:cNvSpPr/>
          <p:nvPr/>
        </p:nvSpPr>
        <p:spPr>
          <a:xfrm>
            <a:off x="1022650" y="985640"/>
            <a:ext cx="1758900" cy="1640400"/>
          </a:xfrm>
          <a:prstGeom prst="rect">
            <a:avLst/>
          </a:prstGeom>
          <a:solidFill>
            <a:srgbClr val="2EA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62"/>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845" name="Google Shape;845;p62"/>
          <p:cNvSpPr txBox="1"/>
          <p:nvPr/>
        </p:nvSpPr>
        <p:spPr>
          <a:xfrm>
            <a:off x="1137075" y="1169474"/>
            <a:ext cx="1587300" cy="144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500">
                <a:solidFill>
                  <a:srgbClr val="FFFFFF"/>
                </a:solidFill>
                <a:latin typeface="Bitter"/>
                <a:ea typeface="Bitter"/>
                <a:cs typeface="Bitter"/>
                <a:sym typeface="Bitter"/>
              </a:rPr>
              <a:t>Elementos esenciales para asegurar la </a:t>
            </a:r>
            <a:r>
              <a:rPr b="1" lang="es" sz="1500">
                <a:solidFill>
                  <a:srgbClr val="FFFFFF"/>
                </a:solidFill>
                <a:latin typeface="Bitter"/>
                <a:ea typeface="Bitter"/>
                <a:cs typeface="Bitter"/>
                <a:sym typeface="Bitter"/>
              </a:rPr>
              <a:t>sostenibilidad del sistema de formación.</a:t>
            </a:r>
            <a:endParaRPr b="1" sz="1500">
              <a:solidFill>
                <a:srgbClr val="FFFFFF"/>
              </a:solidFill>
              <a:latin typeface="Bitter"/>
              <a:ea typeface="Bitter"/>
              <a:cs typeface="Bitter"/>
              <a:sym typeface="Bitter"/>
            </a:endParaRPr>
          </a:p>
          <a:p>
            <a:pPr indent="0" lvl="0" marL="0" rtl="0" algn="l">
              <a:spcBef>
                <a:spcPts val="0"/>
              </a:spcBef>
              <a:spcAft>
                <a:spcPts val="0"/>
              </a:spcAft>
              <a:buNone/>
            </a:pPr>
            <a:r>
              <a:t/>
            </a:r>
            <a:endParaRPr sz="1500">
              <a:solidFill>
                <a:srgbClr val="FFFFFF"/>
              </a:solidFill>
              <a:latin typeface="Bitter"/>
              <a:ea typeface="Bitter"/>
              <a:cs typeface="Bitter"/>
              <a:sym typeface="Bitter"/>
            </a:endParaRPr>
          </a:p>
        </p:txBody>
      </p:sp>
      <p:sp>
        <p:nvSpPr>
          <p:cNvPr id="846" name="Google Shape;846;p62"/>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41</a:t>
            </a:r>
            <a:endParaRPr sz="1500">
              <a:latin typeface="Bitter"/>
              <a:ea typeface="Bitter"/>
              <a:cs typeface="Bitter"/>
              <a:sym typeface="Bitter"/>
            </a:endParaRPr>
          </a:p>
        </p:txBody>
      </p:sp>
      <p:sp>
        <p:nvSpPr>
          <p:cNvPr id="847" name="Google Shape;847;p62"/>
          <p:cNvSpPr txBox="1"/>
          <p:nvPr/>
        </p:nvSpPr>
        <p:spPr>
          <a:xfrm>
            <a:off x="5132194" y="1099413"/>
            <a:ext cx="29340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Formación progresiva </a:t>
            </a:r>
            <a:endParaRPr sz="900">
              <a:solidFill>
                <a:srgbClr val="888888"/>
              </a:solidFill>
              <a:latin typeface="Montserrat SemiBold"/>
              <a:ea typeface="Montserrat SemiBold"/>
              <a:cs typeface="Montserrat SemiBold"/>
              <a:sym typeface="Montserrat SemiBold"/>
            </a:endParaRPr>
          </a:p>
        </p:txBody>
      </p:sp>
      <p:sp>
        <p:nvSpPr>
          <p:cNvPr id="848" name="Google Shape;848;p62"/>
          <p:cNvSpPr txBox="1"/>
          <p:nvPr/>
        </p:nvSpPr>
        <p:spPr>
          <a:xfrm>
            <a:off x="5132194" y="1439773"/>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Destinado a todos los trabajadores del sistema</a:t>
            </a:r>
            <a:endParaRPr sz="900">
              <a:solidFill>
                <a:srgbClr val="888888"/>
              </a:solidFill>
              <a:latin typeface="Montserrat SemiBold"/>
              <a:ea typeface="Montserrat SemiBold"/>
              <a:cs typeface="Montserrat SemiBold"/>
              <a:sym typeface="Montserrat SemiBold"/>
            </a:endParaRPr>
          </a:p>
        </p:txBody>
      </p:sp>
      <p:sp>
        <p:nvSpPr>
          <p:cNvPr id="849" name="Google Shape;849;p62"/>
          <p:cNvSpPr txBox="1"/>
          <p:nvPr/>
        </p:nvSpPr>
        <p:spPr>
          <a:xfrm>
            <a:off x="5132194" y="1789736"/>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Presupuesto estable</a:t>
            </a:r>
            <a:endParaRPr sz="900">
              <a:solidFill>
                <a:srgbClr val="888888"/>
              </a:solidFill>
              <a:latin typeface="Montserrat SemiBold"/>
              <a:ea typeface="Montserrat SemiBold"/>
              <a:cs typeface="Montserrat SemiBold"/>
              <a:sym typeface="Montserrat SemiBold"/>
            </a:endParaRPr>
          </a:p>
        </p:txBody>
      </p:sp>
      <p:sp>
        <p:nvSpPr>
          <p:cNvPr id="850" name="Google Shape;850;p62"/>
          <p:cNvSpPr txBox="1"/>
          <p:nvPr/>
        </p:nvSpPr>
        <p:spPr>
          <a:xfrm>
            <a:off x="5132194" y="2139698"/>
            <a:ext cx="28704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Compromiso institucional</a:t>
            </a:r>
            <a:endParaRPr sz="900">
              <a:solidFill>
                <a:srgbClr val="888888"/>
              </a:solidFill>
              <a:latin typeface="Montserrat SemiBold"/>
              <a:ea typeface="Montserrat SemiBold"/>
              <a:cs typeface="Montserrat SemiBold"/>
              <a:sym typeface="Montserrat SemiBold"/>
            </a:endParaRPr>
          </a:p>
        </p:txBody>
      </p:sp>
      <p:sp>
        <p:nvSpPr>
          <p:cNvPr id="851" name="Google Shape;851;p62"/>
          <p:cNvSpPr txBox="1"/>
          <p:nvPr/>
        </p:nvSpPr>
        <p:spPr>
          <a:xfrm>
            <a:off x="5132194" y="2458568"/>
            <a:ext cx="2870400" cy="375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Alineación con la cultura organizacional</a:t>
            </a:r>
            <a:endParaRPr sz="900">
              <a:solidFill>
                <a:srgbClr val="888888"/>
              </a:solidFill>
              <a:latin typeface="Montserrat SemiBold"/>
              <a:ea typeface="Montserrat SemiBold"/>
              <a:cs typeface="Montserrat SemiBold"/>
              <a:sym typeface="Montserrat SemiBold"/>
            </a:endParaRPr>
          </a:p>
        </p:txBody>
      </p:sp>
      <p:sp>
        <p:nvSpPr>
          <p:cNvPr id="852" name="Google Shape;852;p62"/>
          <p:cNvSpPr txBox="1"/>
          <p:nvPr/>
        </p:nvSpPr>
        <p:spPr>
          <a:xfrm>
            <a:off x="5132194" y="2875670"/>
            <a:ext cx="2870400" cy="2919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Elementos organizacionales que sostienen la formación</a:t>
            </a:r>
            <a:endParaRPr sz="900">
              <a:solidFill>
                <a:srgbClr val="888888"/>
              </a:solidFill>
              <a:latin typeface="Montserrat SemiBold"/>
              <a:ea typeface="Montserrat SemiBold"/>
              <a:cs typeface="Montserrat SemiBold"/>
              <a:sym typeface="Montserrat SemiBold"/>
            </a:endParaRPr>
          </a:p>
        </p:txBody>
      </p:sp>
      <p:sp>
        <p:nvSpPr>
          <p:cNvPr id="853" name="Google Shape;853;p62"/>
          <p:cNvSpPr txBox="1"/>
          <p:nvPr/>
        </p:nvSpPr>
        <p:spPr>
          <a:xfrm>
            <a:off x="5132194" y="3256412"/>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Transferencia del aprendizaje al lugar de trabajo</a:t>
            </a:r>
            <a:endParaRPr sz="900">
              <a:solidFill>
                <a:srgbClr val="888888"/>
              </a:solidFill>
              <a:latin typeface="Montserrat SemiBold"/>
              <a:ea typeface="Montserrat SemiBold"/>
              <a:cs typeface="Montserrat SemiBold"/>
              <a:sym typeface="Montserrat SemiBold"/>
            </a:endParaRPr>
          </a:p>
        </p:txBody>
      </p:sp>
      <p:sp>
        <p:nvSpPr>
          <p:cNvPr id="854" name="Google Shape;854;p62"/>
          <p:cNvSpPr txBox="1"/>
          <p:nvPr/>
        </p:nvSpPr>
        <p:spPr>
          <a:xfrm>
            <a:off x="5132199" y="749465"/>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Constituirse como un sistema de formación continua</a:t>
            </a:r>
            <a:endParaRPr sz="900">
              <a:solidFill>
                <a:srgbClr val="888888"/>
              </a:solidFill>
              <a:latin typeface="Montserrat SemiBold"/>
              <a:ea typeface="Montserrat SemiBold"/>
              <a:cs typeface="Montserrat SemiBold"/>
              <a:sym typeface="Montserrat SemiBold"/>
            </a:endParaRPr>
          </a:p>
        </p:txBody>
      </p:sp>
      <p:sp>
        <p:nvSpPr>
          <p:cNvPr id="855" name="Google Shape;855;p62"/>
          <p:cNvSpPr txBox="1"/>
          <p:nvPr/>
        </p:nvSpPr>
        <p:spPr>
          <a:xfrm>
            <a:off x="5132194" y="3606375"/>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Acompañamiento en el lugar de trabajo</a:t>
            </a:r>
            <a:endParaRPr sz="900">
              <a:solidFill>
                <a:srgbClr val="888888"/>
              </a:solidFill>
              <a:latin typeface="Montserrat SemiBold"/>
              <a:ea typeface="Montserrat SemiBold"/>
              <a:cs typeface="Montserrat SemiBold"/>
              <a:sym typeface="Montserrat SemiBold"/>
            </a:endParaRPr>
          </a:p>
        </p:txBody>
      </p:sp>
      <p:cxnSp>
        <p:nvCxnSpPr>
          <p:cNvPr id="856" name="Google Shape;856;p62"/>
          <p:cNvCxnSpPr/>
          <p:nvPr/>
        </p:nvCxnSpPr>
        <p:spPr>
          <a:xfrm>
            <a:off x="5047327" y="787840"/>
            <a:ext cx="0" cy="224700"/>
          </a:xfrm>
          <a:prstGeom prst="straightConnector1">
            <a:avLst/>
          </a:prstGeom>
          <a:noFill/>
          <a:ln cap="flat" cmpd="sng" w="28575">
            <a:solidFill>
              <a:srgbClr val="055CF2"/>
            </a:solidFill>
            <a:prstDash val="solid"/>
            <a:round/>
            <a:headEnd len="med" w="med" type="none"/>
            <a:tailEnd len="med" w="med" type="none"/>
          </a:ln>
        </p:spPr>
      </p:cxnSp>
      <p:cxnSp>
        <p:nvCxnSpPr>
          <p:cNvPr id="857" name="Google Shape;857;p62"/>
          <p:cNvCxnSpPr/>
          <p:nvPr/>
        </p:nvCxnSpPr>
        <p:spPr>
          <a:xfrm>
            <a:off x="5047327" y="1150542"/>
            <a:ext cx="0" cy="224700"/>
          </a:xfrm>
          <a:prstGeom prst="straightConnector1">
            <a:avLst/>
          </a:prstGeom>
          <a:noFill/>
          <a:ln cap="flat" cmpd="sng" w="28575">
            <a:solidFill>
              <a:srgbClr val="2E86FF"/>
            </a:solidFill>
            <a:prstDash val="solid"/>
            <a:round/>
            <a:headEnd len="med" w="med" type="none"/>
            <a:tailEnd len="med" w="med" type="none"/>
          </a:ln>
        </p:spPr>
      </p:cxnSp>
      <p:cxnSp>
        <p:nvCxnSpPr>
          <p:cNvPr id="858" name="Google Shape;858;p62"/>
          <p:cNvCxnSpPr/>
          <p:nvPr/>
        </p:nvCxnSpPr>
        <p:spPr>
          <a:xfrm>
            <a:off x="5047327" y="1496015"/>
            <a:ext cx="0" cy="224700"/>
          </a:xfrm>
          <a:prstGeom prst="straightConnector1">
            <a:avLst/>
          </a:prstGeom>
          <a:noFill/>
          <a:ln cap="flat" cmpd="sng" w="28575">
            <a:solidFill>
              <a:srgbClr val="26BDBF"/>
            </a:solidFill>
            <a:prstDash val="solid"/>
            <a:round/>
            <a:headEnd len="med" w="med" type="none"/>
            <a:tailEnd len="med" w="med" type="none"/>
          </a:ln>
        </p:spPr>
      </p:cxnSp>
      <p:cxnSp>
        <p:nvCxnSpPr>
          <p:cNvPr id="859" name="Google Shape;859;p62"/>
          <p:cNvCxnSpPr/>
          <p:nvPr/>
        </p:nvCxnSpPr>
        <p:spPr>
          <a:xfrm>
            <a:off x="5047327" y="1841490"/>
            <a:ext cx="0" cy="224700"/>
          </a:xfrm>
          <a:prstGeom prst="straightConnector1">
            <a:avLst/>
          </a:prstGeom>
          <a:noFill/>
          <a:ln cap="flat" cmpd="sng" w="28575">
            <a:solidFill>
              <a:srgbClr val="4FC9A3"/>
            </a:solidFill>
            <a:prstDash val="solid"/>
            <a:round/>
            <a:headEnd len="med" w="med" type="none"/>
            <a:tailEnd len="med" w="med" type="none"/>
          </a:ln>
        </p:spPr>
      </p:cxnSp>
      <p:cxnSp>
        <p:nvCxnSpPr>
          <p:cNvPr id="860" name="Google Shape;860;p62"/>
          <p:cNvCxnSpPr/>
          <p:nvPr/>
        </p:nvCxnSpPr>
        <p:spPr>
          <a:xfrm>
            <a:off x="5047327" y="2173315"/>
            <a:ext cx="0" cy="224700"/>
          </a:xfrm>
          <a:prstGeom prst="straightConnector1">
            <a:avLst/>
          </a:prstGeom>
          <a:noFill/>
          <a:ln cap="flat" cmpd="sng" w="28575">
            <a:solidFill>
              <a:srgbClr val="A4DB3B"/>
            </a:solidFill>
            <a:prstDash val="solid"/>
            <a:round/>
            <a:headEnd len="med" w="med" type="none"/>
            <a:tailEnd len="med" w="med" type="none"/>
          </a:ln>
        </p:spPr>
      </p:cxnSp>
      <p:cxnSp>
        <p:nvCxnSpPr>
          <p:cNvPr id="861" name="Google Shape;861;p62"/>
          <p:cNvCxnSpPr/>
          <p:nvPr/>
        </p:nvCxnSpPr>
        <p:spPr>
          <a:xfrm>
            <a:off x="5047327" y="2510949"/>
            <a:ext cx="0" cy="224700"/>
          </a:xfrm>
          <a:prstGeom prst="straightConnector1">
            <a:avLst/>
          </a:prstGeom>
          <a:noFill/>
          <a:ln cap="flat" cmpd="sng" w="28575">
            <a:solidFill>
              <a:srgbClr val="FCD608"/>
            </a:solidFill>
            <a:prstDash val="solid"/>
            <a:round/>
            <a:headEnd len="med" w="med" type="none"/>
            <a:tailEnd len="med" w="med" type="none"/>
          </a:ln>
        </p:spPr>
      </p:cxnSp>
      <p:cxnSp>
        <p:nvCxnSpPr>
          <p:cNvPr id="862" name="Google Shape;862;p62"/>
          <p:cNvCxnSpPr/>
          <p:nvPr/>
        </p:nvCxnSpPr>
        <p:spPr>
          <a:xfrm>
            <a:off x="5047327" y="2909285"/>
            <a:ext cx="0" cy="224700"/>
          </a:xfrm>
          <a:prstGeom prst="straightConnector1">
            <a:avLst/>
          </a:prstGeom>
          <a:noFill/>
          <a:ln cap="flat" cmpd="sng" w="28575">
            <a:solidFill>
              <a:srgbClr val="D99466"/>
            </a:solidFill>
            <a:prstDash val="solid"/>
            <a:round/>
            <a:headEnd len="med" w="med" type="none"/>
            <a:tailEnd len="med" w="med" type="none"/>
          </a:ln>
        </p:spPr>
      </p:cxnSp>
      <p:cxnSp>
        <p:nvCxnSpPr>
          <p:cNvPr id="863" name="Google Shape;863;p62"/>
          <p:cNvCxnSpPr/>
          <p:nvPr/>
        </p:nvCxnSpPr>
        <p:spPr>
          <a:xfrm>
            <a:off x="5047327" y="3255733"/>
            <a:ext cx="0" cy="224700"/>
          </a:xfrm>
          <a:prstGeom prst="straightConnector1">
            <a:avLst/>
          </a:prstGeom>
          <a:noFill/>
          <a:ln cap="flat" cmpd="sng" w="28575">
            <a:solidFill>
              <a:srgbClr val="FF5757"/>
            </a:solidFill>
            <a:prstDash val="solid"/>
            <a:round/>
            <a:headEnd len="med" w="med" type="none"/>
            <a:tailEnd len="med" w="med" type="none"/>
          </a:ln>
        </p:spPr>
      </p:cxnSp>
      <p:cxnSp>
        <p:nvCxnSpPr>
          <p:cNvPr id="864" name="Google Shape;864;p62"/>
          <p:cNvCxnSpPr/>
          <p:nvPr/>
        </p:nvCxnSpPr>
        <p:spPr>
          <a:xfrm>
            <a:off x="5047327" y="3642563"/>
            <a:ext cx="0" cy="224700"/>
          </a:xfrm>
          <a:prstGeom prst="straightConnector1">
            <a:avLst/>
          </a:prstGeom>
          <a:noFill/>
          <a:ln cap="flat" cmpd="sng" w="28575">
            <a:solidFill>
              <a:srgbClr val="F20A66"/>
            </a:solidFill>
            <a:prstDash val="solid"/>
            <a:round/>
            <a:headEnd len="med" w="med" type="none"/>
            <a:tailEnd len="med" w="med" type="none"/>
          </a:ln>
        </p:spPr>
      </p:cxnSp>
      <p:cxnSp>
        <p:nvCxnSpPr>
          <p:cNvPr id="865" name="Google Shape;865;p62"/>
          <p:cNvCxnSpPr/>
          <p:nvPr/>
        </p:nvCxnSpPr>
        <p:spPr>
          <a:xfrm>
            <a:off x="2915825" y="1329141"/>
            <a:ext cx="2041500" cy="272100"/>
          </a:xfrm>
          <a:prstGeom prst="straightConnector1">
            <a:avLst/>
          </a:prstGeom>
          <a:noFill/>
          <a:ln cap="flat" cmpd="sng" w="9525">
            <a:solidFill>
              <a:srgbClr val="888888"/>
            </a:solidFill>
            <a:prstDash val="solid"/>
            <a:round/>
            <a:headEnd len="med" w="med" type="none"/>
            <a:tailEnd len="med" w="med" type="oval"/>
          </a:ln>
        </p:spPr>
      </p:cxnSp>
      <p:cxnSp>
        <p:nvCxnSpPr>
          <p:cNvPr id="866" name="Google Shape;866;p62"/>
          <p:cNvCxnSpPr/>
          <p:nvPr/>
        </p:nvCxnSpPr>
        <p:spPr>
          <a:xfrm>
            <a:off x="2901500" y="2546966"/>
            <a:ext cx="2055900" cy="1941600"/>
          </a:xfrm>
          <a:prstGeom prst="straightConnector1">
            <a:avLst/>
          </a:prstGeom>
          <a:noFill/>
          <a:ln cap="flat" cmpd="sng" w="9525">
            <a:solidFill>
              <a:srgbClr val="888888"/>
            </a:solidFill>
            <a:prstDash val="solid"/>
            <a:round/>
            <a:headEnd len="med" w="med" type="none"/>
            <a:tailEnd len="med" w="med" type="oval"/>
          </a:ln>
        </p:spPr>
      </p:cxnSp>
      <p:cxnSp>
        <p:nvCxnSpPr>
          <p:cNvPr id="867" name="Google Shape;867;p62"/>
          <p:cNvCxnSpPr/>
          <p:nvPr/>
        </p:nvCxnSpPr>
        <p:spPr>
          <a:xfrm>
            <a:off x="2901500" y="1493891"/>
            <a:ext cx="2055900" cy="444000"/>
          </a:xfrm>
          <a:prstGeom prst="straightConnector1">
            <a:avLst/>
          </a:prstGeom>
          <a:noFill/>
          <a:ln cap="flat" cmpd="sng" w="9525">
            <a:solidFill>
              <a:srgbClr val="888888"/>
            </a:solidFill>
            <a:prstDash val="solid"/>
            <a:round/>
            <a:headEnd len="med" w="med" type="none"/>
            <a:tailEnd len="med" w="med" type="oval"/>
          </a:ln>
        </p:spPr>
      </p:cxnSp>
      <p:cxnSp>
        <p:nvCxnSpPr>
          <p:cNvPr id="868" name="Google Shape;868;p62"/>
          <p:cNvCxnSpPr/>
          <p:nvPr/>
        </p:nvCxnSpPr>
        <p:spPr>
          <a:xfrm>
            <a:off x="2915825" y="2389366"/>
            <a:ext cx="2041500" cy="1726200"/>
          </a:xfrm>
          <a:prstGeom prst="straightConnector1">
            <a:avLst/>
          </a:prstGeom>
          <a:noFill/>
          <a:ln cap="flat" cmpd="sng" w="9525">
            <a:solidFill>
              <a:srgbClr val="888888"/>
            </a:solidFill>
            <a:prstDash val="solid"/>
            <a:round/>
            <a:headEnd len="med" w="med" type="none"/>
            <a:tailEnd len="med" w="med" type="oval"/>
          </a:ln>
        </p:spPr>
      </p:cxnSp>
      <p:cxnSp>
        <p:nvCxnSpPr>
          <p:cNvPr id="869" name="Google Shape;869;p62"/>
          <p:cNvCxnSpPr/>
          <p:nvPr/>
        </p:nvCxnSpPr>
        <p:spPr>
          <a:xfrm>
            <a:off x="2908675" y="2231766"/>
            <a:ext cx="2048700" cy="1504500"/>
          </a:xfrm>
          <a:prstGeom prst="straightConnector1">
            <a:avLst/>
          </a:prstGeom>
          <a:noFill/>
          <a:ln cap="flat" cmpd="sng" w="9525">
            <a:solidFill>
              <a:srgbClr val="888888"/>
            </a:solidFill>
            <a:prstDash val="solid"/>
            <a:round/>
            <a:headEnd len="med" w="med" type="none"/>
            <a:tailEnd len="med" w="med" type="oval"/>
          </a:ln>
        </p:spPr>
      </p:cxnSp>
      <p:cxnSp>
        <p:nvCxnSpPr>
          <p:cNvPr id="870" name="Google Shape;870;p62"/>
          <p:cNvCxnSpPr/>
          <p:nvPr/>
        </p:nvCxnSpPr>
        <p:spPr>
          <a:xfrm>
            <a:off x="2901500" y="2088491"/>
            <a:ext cx="2055900" cy="1253400"/>
          </a:xfrm>
          <a:prstGeom prst="straightConnector1">
            <a:avLst/>
          </a:prstGeom>
          <a:noFill/>
          <a:ln cap="flat" cmpd="sng" w="9525">
            <a:solidFill>
              <a:srgbClr val="888888"/>
            </a:solidFill>
            <a:prstDash val="solid"/>
            <a:round/>
            <a:headEnd len="med" w="med" type="none"/>
            <a:tailEnd len="med" w="med" type="oval"/>
          </a:ln>
        </p:spPr>
      </p:cxnSp>
      <p:cxnSp>
        <p:nvCxnSpPr>
          <p:cNvPr id="871" name="Google Shape;871;p62"/>
          <p:cNvCxnSpPr/>
          <p:nvPr/>
        </p:nvCxnSpPr>
        <p:spPr>
          <a:xfrm>
            <a:off x="2894350" y="1973866"/>
            <a:ext cx="2063100" cy="1024500"/>
          </a:xfrm>
          <a:prstGeom prst="straightConnector1">
            <a:avLst/>
          </a:prstGeom>
          <a:noFill/>
          <a:ln cap="flat" cmpd="sng" w="9525">
            <a:solidFill>
              <a:srgbClr val="888888"/>
            </a:solidFill>
            <a:prstDash val="solid"/>
            <a:round/>
            <a:headEnd len="med" w="med" type="none"/>
            <a:tailEnd len="med" w="med" type="oval"/>
          </a:ln>
        </p:spPr>
      </p:cxnSp>
      <p:cxnSp>
        <p:nvCxnSpPr>
          <p:cNvPr id="872" name="Google Shape;872;p62"/>
          <p:cNvCxnSpPr/>
          <p:nvPr/>
        </p:nvCxnSpPr>
        <p:spPr>
          <a:xfrm>
            <a:off x="2901500" y="1658666"/>
            <a:ext cx="2055900" cy="623400"/>
          </a:xfrm>
          <a:prstGeom prst="straightConnector1">
            <a:avLst/>
          </a:prstGeom>
          <a:noFill/>
          <a:ln cap="flat" cmpd="sng" w="9525">
            <a:solidFill>
              <a:srgbClr val="888888"/>
            </a:solidFill>
            <a:prstDash val="solid"/>
            <a:round/>
            <a:headEnd len="med" w="med" type="none"/>
            <a:tailEnd len="med" w="med" type="oval"/>
          </a:ln>
        </p:spPr>
      </p:cxnSp>
      <p:cxnSp>
        <p:nvCxnSpPr>
          <p:cNvPr id="873" name="Google Shape;873;p62"/>
          <p:cNvCxnSpPr/>
          <p:nvPr/>
        </p:nvCxnSpPr>
        <p:spPr>
          <a:xfrm>
            <a:off x="2915825" y="1830591"/>
            <a:ext cx="2041500" cy="805500"/>
          </a:xfrm>
          <a:prstGeom prst="straightConnector1">
            <a:avLst/>
          </a:prstGeom>
          <a:noFill/>
          <a:ln cap="flat" cmpd="sng" w="9525">
            <a:solidFill>
              <a:srgbClr val="888888"/>
            </a:solidFill>
            <a:prstDash val="solid"/>
            <a:round/>
            <a:headEnd len="med" w="med" type="none"/>
            <a:tailEnd len="med" w="med" type="oval"/>
          </a:ln>
        </p:spPr>
      </p:cxnSp>
      <p:sp>
        <p:nvSpPr>
          <p:cNvPr id="874" name="Google Shape;874;p62"/>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Sostenibilidad del sistema:</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875" name="Google Shape;875;p62"/>
          <p:cNvSpPr txBox="1"/>
          <p:nvPr/>
        </p:nvSpPr>
        <p:spPr>
          <a:xfrm>
            <a:off x="5132194" y="3996712"/>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Mecanismo de exigibilidad</a:t>
            </a:r>
            <a:endParaRPr sz="900">
              <a:solidFill>
                <a:srgbClr val="888888"/>
              </a:solidFill>
              <a:latin typeface="Montserrat SemiBold"/>
              <a:ea typeface="Montserrat SemiBold"/>
              <a:cs typeface="Montserrat SemiBold"/>
              <a:sym typeface="Montserrat SemiBold"/>
            </a:endParaRPr>
          </a:p>
        </p:txBody>
      </p:sp>
      <p:sp>
        <p:nvSpPr>
          <p:cNvPr id="876" name="Google Shape;876;p62"/>
          <p:cNvSpPr txBox="1"/>
          <p:nvPr/>
        </p:nvSpPr>
        <p:spPr>
          <a:xfrm>
            <a:off x="5132194" y="4306293"/>
            <a:ext cx="2870400" cy="301500"/>
          </a:xfrm>
          <a:prstGeom prst="rect">
            <a:avLst/>
          </a:prstGeom>
          <a:noFill/>
          <a:ln>
            <a:noFill/>
          </a:ln>
        </p:spPr>
        <p:txBody>
          <a:bodyPr anchorCtr="0" anchor="ctr" bIns="116700" lIns="116700" spcFirstLastPara="1" rIns="116700" wrap="square" tIns="116700">
            <a:noAutofit/>
          </a:bodyPr>
          <a:lstStyle/>
          <a:p>
            <a:pPr indent="0" lvl="0" marL="0" marR="0" rtl="0" algn="l">
              <a:lnSpc>
                <a:spcPct val="100000"/>
              </a:lnSpc>
              <a:spcBef>
                <a:spcPts val="0"/>
              </a:spcBef>
              <a:spcAft>
                <a:spcPts val="0"/>
              </a:spcAft>
              <a:buNone/>
            </a:pPr>
            <a:r>
              <a:rPr lang="es" sz="900">
                <a:solidFill>
                  <a:srgbClr val="888888"/>
                </a:solidFill>
                <a:latin typeface="Montserrat SemiBold"/>
                <a:ea typeface="Montserrat SemiBold"/>
                <a:cs typeface="Montserrat SemiBold"/>
                <a:sym typeface="Montserrat SemiBold"/>
              </a:rPr>
              <a:t>Instalado en la política pública</a:t>
            </a:r>
            <a:endParaRPr sz="900">
              <a:solidFill>
                <a:srgbClr val="888888"/>
              </a:solidFill>
              <a:latin typeface="Montserrat SemiBold"/>
              <a:ea typeface="Montserrat SemiBold"/>
              <a:cs typeface="Montserrat SemiBold"/>
              <a:sym typeface="Montserrat SemiBold"/>
            </a:endParaRPr>
          </a:p>
        </p:txBody>
      </p:sp>
      <p:cxnSp>
        <p:nvCxnSpPr>
          <p:cNvPr id="877" name="Google Shape;877;p62"/>
          <p:cNvCxnSpPr/>
          <p:nvPr/>
        </p:nvCxnSpPr>
        <p:spPr>
          <a:xfrm>
            <a:off x="5047327" y="3996033"/>
            <a:ext cx="0" cy="224700"/>
          </a:xfrm>
          <a:prstGeom prst="straightConnector1">
            <a:avLst/>
          </a:prstGeom>
          <a:noFill/>
          <a:ln cap="flat" cmpd="sng" w="28575">
            <a:solidFill>
              <a:srgbClr val="9C1FF2"/>
            </a:solidFill>
            <a:prstDash val="solid"/>
            <a:round/>
            <a:headEnd len="med" w="med" type="none"/>
            <a:tailEnd len="med" w="med" type="none"/>
          </a:ln>
        </p:spPr>
      </p:cxnSp>
      <p:cxnSp>
        <p:nvCxnSpPr>
          <p:cNvPr id="878" name="Google Shape;878;p62"/>
          <p:cNvCxnSpPr/>
          <p:nvPr/>
        </p:nvCxnSpPr>
        <p:spPr>
          <a:xfrm>
            <a:off x="5047327" y="4342481"/>
            <a:ext cx="0" cy="224700"/>
          </a:xfrm>
          <a:prstGeom prst="straightConnector1">
            <a:avLst/>
          </a:prstGeom>
          <a:noFill/>
          <a:ln cap="flat" cmpd="sng" w="28575">
            <a:solidFill>
              <a:srgbClr val="03348C"/>
            </a:solidFill>
            <a:prstDash val="solid"/>
            <a:round/>
            <a:headEnd len="med" w="med" type="none"/>
            <a:tailEnd len="med" w="med" type="none"/>
          </a:ln>
        </p:spPr>
      </p:cxnSp>
      <p:cxnSp>
        <p:nvCxnSpPr>
          <p:cNvPr id="879" name="Google Shape;879;p62"/>
          <p:cNvCxnSpPr/>
          <p:nvPr/>
        </p:nvCxnSpPr>
        <p:spPr>
          <a:xfrm>
            <a:off x="2908675" y="1164366"/>
            <a:ext cx="2048700" cy="86100"/>
          </a:xfrm>
          <a:prstGeom prst="straightConnector1">
            <a:avLst/>
          </a:prstGeom>
          <a:noFill/>
          <a:ln cap="flat" cmpd="sng" w="9525">
            <a:solidFill>
              <a:srgbClr val="888888"/>
            </a:solidFill>
            <a:prstDash val="solid"/>
            <a:round/>
            <a:headEnd len="med" w="med" type="none"/>
            <a:tailEnd len="med" w="med" type="oval"/>
          </a:ln>
        </p:spPr>
      </p:cxnSp>
      <p:cxnSp>
        <p:nvCxnSpPr>
          <p:cNvPr id="880" name="Google Shape;880;p62"/>
          <p:cNvCxnSpPr/>
          <p:nvPr/>
        </p:nvCxnSpPr>
        <p:spPr>
          <a:xfrm flipH="1" rot="10800000">
            <a:off x="2887175" y="892141"/>
            <a:ext cx="2070300" cy="121800"/>
          </a:xfrm>
          <a:prstGeom prst="straightConnector1">
            <a:avLst/>
          </a:prstGeom>
          <a:noFill/>
          <a:ln cap="flat" cmpd="sng" w="9525">
            <a:solidFill>
              <a:srgbClr val="888888"/>
            </a:solidFill>
            <a:prstDash val="solid"/>
            <a:round/>
            <a:headEnd len="med" w="med" type="none"/>
            <a:tailEnd len="med" w="med" type="oval"/>
          </a:ln>
        </p:spPr>
      </p:cxnSp>
      <p:cxnSp>
        <p:nvCxnSpPr>
          <p:cNvPr id="881" name="Google Shape;881;p62"/>
          <p:cNvCxnSpPr/>
          <p:nvPr/>
        </p:nvCxnSpPr>
        <p:spPr>
          <a:xfrm>
            <a:off x="2903414" y="903893"/>
            <a:ext cx="0" cy="1799700"/>
          </a:xfrm>
          <a:prstGeom prst="straightConnector1">
            <a:avLst/>
          </a:prstGeom>
          <a:noFill/>
          <a:ln cap="flat" cmpd="sng" w="38100">
            <a:solidFill>
              <a:srgbClr val="2EA9FF"/>
            </a:solidFill>
            <a:prstDash val="solid"/>
            <a:round/>
            <a:headEnd len="med" w="med" type="none"/>
            <a:tailEnd len="med" w="med" type="none"/>
          </a:ln>
        </p:spPr>
      </p:cxnSp>
      <p:pic>
        <p:nvPicPr>
          <p:cNvPr id="882" name="Google Shape;882;p62"/>
          <p:cNvPicPr preferRelativeResize="0"/>
          <p:nvPr/>
        </p:nvPicPr>
        <p:blipFill>
          <a:blip r:embed="rId4">
            <a:alphaModFix/>
          </a:blip>
          <a:stretch>
            <a:fillRect/>
          </a:stretch>
        </p:blipFill>
        <p:spPr>
          <a:xfrm>
            <a:off x="276825" y="4185226"/>
            <a:ext cx="2379466" cy="1024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6" name="Shape 886"/>
        <p:cNvGrpSpPr/>
        <p:nvPr/>
      </p:nvGrpSpPr>
      <p:grpSpPr>
        <a:xfrm>
          <a:off x="0" y="0"/>
          <a:ext cx="0" cy="0"/>
          <a:chOff x="0" y="0"/>
          <a:chExt cx="0" cy="0"/>
        </a:xfrm>
      </p:grpSpPr>
      <p:sp>
        <p:nvSpPr>
          <p:cNvPr id="887" name="Google Shape;887;p63"/>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888" name="Google Shape;888;p63"/>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889" name="Google Shape;889;p63"/>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42</a:t>
            </a:r>
            <a:endParaRPr sz="1500">
              <a:latin typeface="Bitter"/>
              <a:ea typeface="Bitter"/>
              <a:cs typeface="Bitter"/>
              <a:sym typeface="Bitter"/>
            </a:endParaRPr>
          </a:p>
        </p:txBody>
      </p:sp>
      <p:sp>
        <p:nvSpPr>
          <p:cNvPr id="890" name="Google Shape;890;p63"/>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Contexto que sostiene el sistema:</a:t>
            </a:r>
            <a:endParaRPr b="1" i="1" sz="1200">
              <a:solidFill>
                <a:srgbClr val="A4DB3B"/>
              </a:solidFill>
              <a:latin typeface="Bitter"/>
              <a:ea typeface="Bitter"/>
              <a:cs typeface="Bitter"/>
              <a:sym typeface="Bitter"/>
            </a:endParaRPr>
          </a:p>
          <a:p>
            <a:pPr indent="0" lvl="0" marL="0" rtl="0" algn="l">
              <a:spcBef>
                <a:spcPts val="0"/>
              </a:spcBef>
              <a:spcAft>
                <a:spcPts val="0"/>
              </a:spcAft>
              <a:buNone/>
            </a:pPr>
            <a:r>
              <a:t/>
            </a:r>
            <a:endParaRPr b="1" i="1" sz="1200">
              <a:solidFill>
                <a:srgbClr val="A4DB3B"/>
              </a:solidFill>
              <a:latin typeface="Bitter"/>
              <a:ea typeface="Bitter"/>
              <a:cs typeface="Bitter"/>
              <a:sym typeface="Bitter"/>
            </a:endParaRPr>
          </a:p>
        </p:txBody>
      </p:sp>
      <p:sp>
        <p:nvSpPr>
          <p:cNvPr id="891" name="Google Shape;891;p63"/>
          <p:cNvSpPr txBox="1"/>
          <p:nvPr/>
        </p:nvSpPr>
        <p:spPr>
          <a:xfrm>
            <a:off x="874625" y="3162450"/>
            <a:ext cx="31407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a:solidFill>
                  <a:srgbClr val="C1CFF4"/>
                </a:solidFill>
                <a:latin typeface="Bitter"/>
                <a:ea typeface="Bitter"/>
                <a:cs typeface="Bitter"/>
                <a:sym typeface="Bitter"/>
              </a:rPr>
              <a:t>La formación y capacitación a los/as trabajadores/as se sostiene dentro </a:t>
            </a:r>
            <a:endParaRPr b="1">
              <a:solidFill>
                <a:srgbClr val="C1CFF4"/>
              </a:solidFill>
              <a:latin typeface="Bitter"/>
              <a:ea typeface="Bitter"/>
              <a:cs typeface="Bitter"/>
              <a:sym typeface="Bitter"/>
            </a:endParaRPr>
          </a:p>
          <a:p>
            <a:pPr indent="0" lvl="0" marL="0" marR="0" rtl="0" algn="l">
              <a:lnSpc>
                <a:spcPct val="115000"/>
              </a:lnSpc>
              <a:spcBef>
                <a:spcPts val="100"/>
              </a:spcBef>
              <a:spcAft>
                <a:spcPts val="0"/>
              </a:spcAft>
              <a:buNone/>
            </a:pPr>
            <a:r>
              <a:rPr b="1" lang="es">
                <a:solidFill>
                  <a:srgbClr val="C1CFF4"/>
                </a:solidFill>
                <a:latin typeface="Bitter"/>
                <a:ea typeface="Bitter"/>
                <a:cs typeface="Bitter"/>
                <a:sym typeface="Bitter"/>
              </a:rPr>
              <a:t>de un contexto más amplio,</a:t>
            </a:r>
            <a:r>
              <a:rPr lang="es">
                <a:solidFill>
                  <a:srgbClr val="888888"/>
                </a:solidFill>
                <a:latin typeface="Bitter"/>
                <a:ea typeface="Bitter"/>
                <a:cs typeface="Bitter"/>
                <a:sym typeface="Bitter"/>
              </a:rPr>
              <a:t> que requiere de la intervención de otros componentes de la organización.</a:t>
            </a:r>
            <a:endParaRPr>
              <a:solidFill>
                <a:srgbClr val="888888"/>
              </a:solidFill>
              <a:latin typeface="Bitter"/>
              <a:ea typeface="Bitter"/>
              <a:cs typeface="Bitter"/>
              <a:sym typeface="Bitter"/>
            </a:endParaRPr>
          </a:p>
          <a:p>
            <a:pPr indent="0" lvl="0" marL="0" marR="0" rtl="0" algn="l">
              <a:lnSpc>
                <a:spcPct val="115000"/>
              </a:lnSpc>
              <a:spcBef>
                <a:spcPts val="100"/>
              </a:spcBef>
              <a:spcAft>
                <a:spcPts val="0"/>
              </a:spcAft>
              <a:buNone/>
            </a:pPr>
            <a:r>
              <a:t/>
            </a:r>
            <a:endParaRPr>
              <a:solidFill>
                <a:srgbClr val="888888"/>
              </a:solidFill>
              <a:latin typeface="Bitter"/>
              <a:ea typeface="Bitter"/>
              <a:cs typeface="Bitter"/>
              <a:sym typeface="Bitter"/>
            </a:endParaRPr>
          </a:p>
        </p:txBody>
      </p:sp>
      <p:grpSp>
        <p:nvGrpSpPr>
          <p:cNvPr id="892" name="Google Shape;892;p63"/>
          <p:cNvGrpSpPr/>
          <p:nvPr/>
        </p:nvGrpSpPr>
        <p:grpSpPr>
          <a:xfrm>
            <a:off x="4172175" y="649794"/>
            <a:ext cx="4044138" cy="4068050"/>
            <a:chOff x="4172175" y="497394"/>
            <a:chExt cx="4044138" cy="4068050"/>
          </a:xfrm>
        </p:grpSpPr>
        <p:sp>
          <p:nvSpPr>
            <p:cNvPr id="893" name="Google Shape;893;p63"/>
            <p:cNvSpPr/>
            <p:nvPr/>
          </p:nvSpPr>
          <p:spPr>
            <a:xfrm rot="-807">
              <a:off x="5664705" y="1927910"/>
              <a:ext cx="1277400" cy="1275000"/>
            </a:xfrm>
            <a:prstGeom prst="ellipse">
              <a:avLst/>
            </a:prstGeom>
            <a:solidFill>
              <a:srgbClr val="DEF0F5"/>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s" sz="1100">
                  <a:solidFill>
                    <a:srgbClr val="055CF2"/>
                  </a:solidFill>
                  <a:latin typeface="Bitter"/>
                  <a:ea typeface="Bitter"/>
                  <a:cs typeface="Bitter"/>
                  <a:sym typeface="Bitter"/>
                </a:rPr>
                <a:t>Desarrollo de la fuerza laboral</a:t>
              </a:r>
              <a:endParaRPr b="1" sz="1100">
                <a:solidFill>
                  <a:srgbClr val="055CF2"/>
                </a:solidFill>
                <a:latin typeface="Bitter"/>
                <a:ea typeface="Bitter"/>
                <a:cs typeface="Bitter"/>
                <a:sym typeface="Bitter"/>
              </a:endParaRPr>
            </a:p>
          </p:txBody>
        </p:sp>
        <p:sp>
          <p:nvSpPr>
            <p:cNvPr id="894" name="Google Shape;894;p63"/>
            <p:cNvSpPr/>
            <p:nvPr/>
          </p:nvSpPr>
          <p:spPr>
            <a:xfrm rot="-2081188">
              <a:off x="4402756" y="1634573"/>
              <a:ext cx="1487403" cy="1274864"/>
            </a:xfrm>
            <a:custGeom>
              <a:rect b="b" l="l" r="r" t="t"/>
              <a:pathLst>
                <a:path extrusionOk="0" h="213" w="248">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2EA9FF"/>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0F0F0"/>
                </a:solidFill>
              </a:endParaRPr>
            </a:p>
          </p:txBody>
        </p:sp>
        <p:sp>
          <p:nvSpPr>
            <p:cNvPr id="895" name="Google Shape;895;p63"/>
            <p:cNvSpPr txBox="1"/>
            <p:nvPr/>
          </p:nvSpPr>
          <p:spPr>
            <a:xfrm rot="-4432199">
              <a:off x="4588746" y="1985527"/>
              <a:ext cx="1258926" cy="542904"/>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Cultura y clima organizacional</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Compromiso y retención</a:t>
              </a:r>
              <a:endParaRPr sz="800">
                <a:solidFill>
                  <a:srgbClr val="F0F0F0"/>
                </a:solidFill>
                <a:latin typeface="Montserrat"/>
                <a:ea typeface="Montserrat"/>
                <a:cs typeface="Montserrat"/>
                <a:sym typeface="Montserrat"/>
              </a:endParaRPr>
            </a:p>
            <a:p>
              <a:pPr indent="0" lvl="0" marL="0" rtl="0" algn="l">
                <a:spcBef>
                  <a:spcPts val="0"/>
                </a:spcBef>
                <a:spcAft>
                  <a:spcPts val="0"/>
                </a:spcAft>
                <a:buNone/>
              </a:pPr>
              <a:r>
                <a:t/>
              </a:r>
              <a:endParaRPr sz="800">
                <a:solidFill>
                  <a:srgbClr val="F0F0F0"/>
                </a:solidFill>
                <a:latin typeface="Montserrat"/>
                <a:ea typeface="Montserrat"/>
                <a:cs typeface="Montserrat"/>
                <a:sym typeface="Montserrat"/>
              </a:endParaRPr>
            </a:p>
          </p:txBody>
        </p:sp>
        <p:sp>
          <p:nvSpPr>
            <p:cNvPr id="896" name="Google Shape;896;p63"/>
            <p:cNvSpPr/>
            <p:nvPr/>
          </p:nvSpPr>
          <p:spPr>
            <a:xfrm rot="-2081187">
              <a:off x="5223752" y="2766201"/>
              <a:ext cx="1099218" cy="1631439"/>
            </a:xfrm>
            <a:custGeom>
              <a:rect b="b" l="l" r="r" t="t"/>
              <a:pathLst>
                <a:path extrusionOk="0" h="273" w="183">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21A175"/>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0F0F0"/>
                </a:solidFill>
              </a:endParaRPr>
            </a:p>
          </p:txBody>
        </p:sp>
        <p:sp>
          <p:nvSpPr>
            <p:cNvPr id="897" name="Google Shape;897;p63"/>
            <p:cNvSpPr txBox="1"/>
            <p:nvPr/>
          </p:nvSpPr>
          <p:spPr>
            <a:xfrm rot="2156063">
              <a:off x="5007016" y="3207843"/>
              <a:ext cx="1259044" cy="543237"/>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Carga de trabajo</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Condiciones y beneficios</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Apoyos en la práctica </a:t>
              </a:r>
              <a:endParaRPr sz="800">
                <a:solidFill>
                  <a:srgbClr val="F0F0F0"/>
                </a:solidFill>
                <a:latin typeface="Montserrat"/>
                <a:ea typeface="Montserrat"/>
                <a:cs typeface="Montserrat"/>
                <a:sym typeface="Montserrat"/>
              </a:endParaRPr>
            </a:p>
            <a:p>
              <a:pPr indent="0" lvl="0" marL="0" rtl="0" algn="l">
                <a:spcBef>
                  <a:spcPts val="0"/>
                </a:spcBef>
                <a:spcAft>
                  <a:spcPts val="0"/>
                </a:spcAft>
                <a:buNone/>
              </a:pPr>
              <a:r>
                <a:t/>
              </a:r>
              <a:endParaRPr sz="800">
                <a:solidFill>
                  <a:srgbClr val="F0F0F0"/>
                </a:solidFill>
                <a:latin typeface="Montserrat"/>
                <a:ea typeface="Montserrat"/>
                <a:cs typeface="Montserrat"/>
                <a:sym typeface="Montserrat"/>
              </a:endParaRPr>
            </a:p>
          </p:txBody>
        </p:sp>
        <p:sp>
          <p:nvSpPr>
            <p:cNvPr id="898" name="Google Shape;898;p63"/>
            <p:cNvSpPr/>
            <p:nvPr/>
          </p:nvSpPr>
          <p:spPr>
            <a:xfrm rot="-2081187">
              <a:off x="6189504" y="2881646"/>
              <a:ext cx="1752601" cy="952705"/>
            </a:xfrm>
            <a:custGeom>
              <a:rect b="b" l="l" r="r" t="t"/>
              <a:pathLst>
                <a:path extrusionOk="0" h="159" w="292">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337F6E"/>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0F0F0"/>
                </a:solidFill>
              </a:endParaRPr>
            </a:p>
          </p:txBody>
        </p:sp>
        <p:sp>
          <p:nvSpPr>
            <p:cNvPr id="899" name="Google Shape;899;p63"/>
            <p:cNvSpPr txBox="1"/>
            <p:nvPr/>
          </p:nvSpPr>
          <p:spPr>
            <a:xfrm rot="-2245873">
              <a:off x="6365545" y="3185181"/>
              <a:ext cx="1258995" cy="54341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Desarrollo y formación </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Liderazgo</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Supervisión</a:t>
              </a:r>
              <a:endParaRPr sz="800">
                <a:solidFill>
                  <a:srgbClr val="F0F0F0"/>
                </a:solidFill>
                <a:latin typeface="Montserrat"/>
                <a:ea typeface="Montserrat"/>
                <a:cs typeface="Montserrat"/>
                <a:sym typeface="Montserrat"/>
              </a:endParaRPr>
            </a:p>
            <a:p>
              <a:pPr indent="0" lvl="0" marL="0" rtl="0" algn="l">
                <a:spcBef>
                  <a:spcPts val="0"/>
                </a:spcBef>
                <a:spcAft>
                  <a:spcPts val="0"/>
                </a:spcAft>
                <a:buNone/>
              </a:pPr>
              <a:r>
                <a:t/>
              </a:r>
              <a:endParaRPr sz="800">
                <a:solidFill>
                  <a:srgbClr val="F0F0F0"/>
                </a:solidFill>
                <a:latin typeface="Montserrat"/>
                <a:ea typeface="Montserrat"/>
                <a:cs typeface="Montserrat"/>
                <a:sym typeface="Montserrat"/>
              </a:endParaRPr>
            </a:p>
          </p:txBody>
        </p:sp>
        <p:sp>
          <p:nvSpPr>
            <p:cNvPr id="900" name="Google Shape;900;p63"/>
            <p:cNvSpPr/>
            <p:nvPr/>
          </p:nvSpPr>
          <p:spPr>
            <a:xfrm rot="-2081187">
              <a:off x="6714574" y="1333359"/>
              <a:ext cx="1108186" cy="1729187"/>
            </a:xfrm>
            <a:custGeom>
              <a:rect b="b" l="l" r="r" t="t"/>
              <a:pathLst>
                <a:path extrusionOk="0" h="289" w="184">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26BDBF"/>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0F0F0"/>
                </a:solidFill>
              </a:endParaRPr>
            </a:p>
          </p:txBody>
        </p:sp>
        <p:sp>
          <p:nvSpPr>
            <p:cNvPr id="901" name="Google Shape;901;p63"/>
            <p:cNvSpPr txBox="1"/>
            <p:nvPr/>
          </p:nvSpPr>
          <p:spPr>
            <a:xfrm rot="4352156">
              <a:off x="6745365" y="1961219"/>
              <a:ext cx="1259004" cy="543289"/>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800">
                  <a:solidFill>
                    <a:srgbClr val="F0F0F0"/>
                  </a:solidFill>
                  <a:latin typeface="Montserrat"/>
                  <a:ea typeface="Montserrat"/>
                  <a:cs typeface="Montserrat"/>
                  <a:sym typeface="Montserrat"/>
                </a:rPr>
                <a:t>Atracción, reclutamiento</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 y selección</a:t>
              </a:r>
              <a:endParaRPr sz="800">
                <a:solidFill>
                  <a:srgbClr val="F0F0F0"/>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Inducción</a:t>
              </a:r>
              <a:endParaRPr sz="800">
                <a:solidFill>
                  <a:srgbClr val="F0F0F0"/>
                </a:solidFill>
                <a:latin typeface="Montserrat"/>
                <a:ea typeface="Montserrat"/>
                <a:cs typeface="Montserrat"/>
                <a:sym typeface="Montserrat"/>
              </a:endParaRPr>
            </a:p>
            <a:p>
              <a:pPr indent="0" lvl="0" marL="0" rtl="0" algn="l">
                <a:spcBef>
                  <a:spcPts val="0"/>
                </a:spcBef>
                <a:spcAft>
                  <a:spcPts val="0"/>
                </a:spcAft>
                <a:buNone/>
              </a:pPr>
              <a:r>
                <a:t/>
              </a:r>
              <a:endParaRPr sz="800">
                <a:solidFill>
                  <a:srgbClr val="F0F0F0"/>
                </a:solidFill>
                <a:latin typeface="Montserrat"/>
                <a:ea typeface="Montserrat"/>
                <a:cs typeface="Montserrat"/>
                <a:sym typeface="Montserrat"/>
              </a:endParaRPr>
            </a:p>
          </p:txBody>
        </p:sp>
        <p:sp>
          <p:nvSpPr>
            <p:cNvPr id="902" name="Google Shape;902;p63"/>
            <p:cNvSpPr/>
            <p:nvPr/>
          </p:nvSpPr>
          <p:spPr>
            <a:xfrm rot="-2081187">
              <a:off x="5518078" y="823243"/>
              <a:ext cx="1550179" cy="1296891"/>
            </a:xfrm>
            <a:custGeom>
              <a:rect b="b" l="l" r="r" t="t"/>
              <a:pathLst>
                <a:path extrusionOk="0" h="217" w="258">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055CF2"/>
            </a:solidFill>
            <a:ln cap="flat" cmpd="sng" w="12700">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F0F0F0"/>
                </a:solidFill>
              </a:endParaRPr>
            </a:p>
          </p:txBody>
        </p:sp>
        <p:sp>
          <p:nvSpPr>
            <p:cNvPr id="903" name="Google Shape;903;p63"/>
            <p:cNvSpPr txBox="1"/>
            <p:nvPr/>
          </p:nvSpPr>
          <p:spPr>
            <a:xfrm>
              <a:off x="5671007" y="1173232"/>
              <a:ext cx="1258800" cy="54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800">
                  <a:solidFill>
                    <a:srgbClr val="F0F0F0"/>
                  </a:solidFill>
                  <a:latin typeface="Montserrat"/>
                  <a:ea typeface="Montserrat"/>
                  <a:cs typeface="Montserrat"/>
                  <a:sym typeface="Montserrat"/>
                </a:rPr>
                <a:t>Compromiso del contexto</a:t>
              </a:r>
              <a:endParaRPr sz="800">
                <a:solidFill>
                  <a:srgbClr val="F0F0F0"/>
                </a:solidFill>
                <a:latin typeface="Montserrat"/>
                <a:ea typeface="Montserrat"/>
                <a:cs typeface="Montserrat"/>
                <a:sym typeface="Montserrat"/>
              </a:endParaRPr>
            </a:p>
            <a:p>
              <a:pPr indent="0" lvl="0" marL="0" rtl="0" algn="ctr">
                <a:spcBef>
                  <a:spcPts val="0"/>
                </a:spcBef>
                <a:spcAft>
                  <a:spcPts val="0"/>
                </a:spcAft>
                <a:buNone/>
              </a:pPr>
              <a:r>
                <a:rPr lang="es" sz="800">
                  <a:solidFill>
                    <a:srgbClr val="F0F0F0"/>
                  </a:solidFill>
                  <a:latin typeface="Montserrat"/>
                  <a:ea typeface="Montserrat"/>
                  <a:cs typeface="Montserrat"/>
                  <a:sym typeface="Montserrat"/>
                </a:rPr>
                <a:t>Integración de diversidad</a:t>
              </a:r>
              <a:endParaRPr sz="800">
                <a:solidFill>
                  <a:srgbClr val="F0F0F0"/>
                </a:solidFill>
                <a:latin typeface="Montserrat"/>
                <a:ea typeface="Montserrat"/>
                <a:cs typeface="Montserrat"/>
                <a:sym typeface="Montserrat"/>
              </a:endParaRPr>
            </a:p>
          </p:txBody>
        </p:sp>
      </p:grpSp>
      <p:pic>
        <p:nvPicPr>
          <p:cNvPr id="904" name="Google Shape;904;p63"/>
          <p:cNvPicPr preferRelativeResize="0"/>
          <p:nvPr/>
        </p:nvPicPr>
        <p:blipFill>
          <a:blip r:embed="rId4">
            <a:alphaModFix/>
          </a:blip>
          <a:stretch>
            <a:fillRect/>
          </a:stretch>
        </p:blipFill>
        <p:spPr>
          <a:xfrm flipH="1" rot="-5400000">
            <a:off x="348287" y="712488"/>
            <a:ext cx="1583475" cy="2247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8" name="Shape 908"/>
        <p:cNvGrpSpPr/>
        <p:nvPr/>
      </p:nvGrpSpPr>
      <p:grpSpPr>
        <a:xfrm>
          <a:off x="0" y="0"/>
          <a:ext cx="0" cy="0"/>
          <a:chOff x="0" y="0"/>
          <a:chExt cx="0" cy="0"/>
        </a:xfrm>
      </p:grpSpPr>
      <p:sp>
        <p:nvSpPr>
          <p:cNvPr id="909" name="Google Shape;909;p64"/>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10" name="Google Shape;910;p64"/>
          <p:cNvSpPr txBox="1"/>
          <p:nvPr/>
        </p:nvSpPr>
        <p:spPr>
          <a:xfrm>
            <a:off x="4369640" y="2421730"/>
            <a:ext cx="2529900" cy="417300"/>
          </a:xfrm>
          <a:prstGeom prst="rect">
            <a:avLst/>
          </a:prstGeom>
          <a:noFill/>
          <a:ln>
            <a:noFill/>
          </a:ln>
        </p:spPr>
        <p:txBody>
          <a:bodyPr anchorCtr="0" anchor="t" bIns="0" lIns="0" spcFirstLastPara="1" rIns="0" wrap="square" tIns="5775">
            <a:noAutofit/>
          </a:bodyPr>
          <a:lstStyle/>
          <a:p>
            <a:pPr indent="0" lvl="0" marL="0" marR="0" rtl="0" algn="l">
              <a:lnSpc>
                <a:spcPct val="100000"/>
              </a:lnSpc>
              <a:spcBef>
                <a:spcPts val="0"/>
              </a:spcBef>
              <a:spcAft>
                <a:spcPts val="0"/>
              </a:spcAft>
              <a:buNone/>
            </a:pPr>
            <a:r>
              <a:rPr i="1" lang="es" sz="2700">
                <a:solidFill>
                  <a:srgbClr val="F20A66"/>
                </a:solidFill>
                <a:latin typeface="Bitter"/>
                <a:ea typeface="Bitter"/>
                <a:cs typeface="Bitter"/>
                <a:sym typeface="Bitter"/>
              </a:rPr>
              <a:t>En relación a</a:t>
            </a:r>
            <a:endParaRPr i="1" sz="2700">
              <a:solidFill>
                <a:srgbClr val="F20A66"/>
              </a:solidFill>
              <a:latin typeface="Bitter"/>
              <a:ea typeface="Bitter"/>
              <a:cs typeface="Bitter"/>
              <a:sym typeface="Bitter"/>
            </a:endParaRPr>
          </a:p>
          <a:p>
            <a:pPr indent="0" lvl="0" marL="0" marR="0" rtl="0" algn="l">
              <a:lnSpc>
                <a:spcPct val="100000"/>
              </a:lnSpc>
              <a:spcBef>
                <a:spcPts val="0"/>
              </a:spcBef>
              <a:spcAft>
                <a:spcPts val="0"/>
              </a:spcAft>
              <a:buNone/>
            </a:pPr>
            <a:r>
              <a:rPr i="1" lang="es" sz="2700">
                <a:solidFill>
                  <a:srgbClr val="F20A66"/>
                </a:solidFill>
                <a:latin typeface="Bitter"/>
                <a:ea typeface="Bitter"/>
                <a:cs typeface="Bitter"/>
                <a:sym typeface="Bitter"/>
              </a:rPr>
              <a:t>la Formación</a:t>
            </a:r>
            <a:endParaRPr sz="2700">
              <a:solidFill>
                <a:srgbClr val="F20A66"/>
              </a:solidFill>
              <a:latin typeface="Bitter"/>
              <a:ea typeface="Bitter"/>
              <a:cs typeface="Bitter"/>
              <a:sym typeface="Bitter"/>
            </a:endParaRPr>
          </a:p>
        </p:txBody>
      </p:sp>
      <p:sp>
        <p:nvSpPr>
          <p:cNvPr id="911" name="Google Shape;911;p64"/>
          <p:cNvSpPr txBox="1"/>
          <p:nvPr/>
        </p:nvSpPr>
        <p:spPr>
          <a:xfrm>
            <a:off x="8543499" y="4577325"/>
            <a:ext cx="3285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43</a:t>
            </a:r>
            <a:endParaRPr sz="1500">
              <a:latin typeface="Bitter"/>
              <a:ea typeface="Bitter"/>
              <a:cs typeface="Bitter"/>
              <a:sym typeface="Bitter"/>
            </a:endParaRPr>
          </a:p>
        </p:txBody>
      </p:sp>
      <p:sp>
        <p:nvSpPr>
          <p:cNvPr id="912" name="Google Shape;912;p64"/>
          <p:cNvSpPr txBox="1"/>
          <p:nvPr/>
        </p:nvSpPr>
        <p:spPr>
          <a:xfrm>
            <a:off x="4127347" y="248225"/>
            <a:ext cx="1209900" cy="1431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b="1" lang="es" sz="900">
                <a:solidFill>
                  <a:srgbClr val="A4DB3B"/>
                </a:solidFill>
                <a:latin typeface="Bitter"/>
                <a:ea typeface="Bitter"/>
                <a:cs typeface="Bitter"/>
                <a:sym typeface="Bitter"/>
              </a:rPr>
              <a:t>Recomendaciones</a:t>
            </a:r>
            <a:endParaRPr sz="900">
              <a:solidFill>
                <a:srgbClr val="A4DB3B"/>
              </a:solidFill>
              <a:latin typeface="Bitter"/>
              <a:ea typeface="Bitter"/>
              <a:cs typeface="Bitter"/>
              <a:sym typeface="Bitter"/>
            </a:endParaRPr>
          </a:p>
        </p:txBody>
      </p:sp>
      <p:sp>
        <p:nvSpPr>
          <p:cNvPr id="913" name="Google Shape;913;p64"/>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914" name="Google Shape;914;p64"/>
          <p:cNvSpPr/>
          <p:nvPr/>
        </p:nvSpPr>
        <p:spPr>
          <a:xfrm>
            <a:off x="386319" y="633458"/>
            <a:ext cx="3713700" cy="3876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15" name="Google Shape;915;p64"/>
          <p:cNvSpPr/>
          <p:nvPr/>
        </p:nvSpPr>
        <p:spPr>
          <a:xfrm>
            <a:off x="3743325" y="2241501"/>
            <a:ext cx="857818" cy="0"/>
          </a:xfrm>
          <a:custGeom>
            <a:rect b="b" l="l" r="r" t="t"/>
            <a:pathLst>
              <a:path extrusionOk="0" h="120000" w="1885315">
                <a:moveTo>
                  <a:pt x="0" y="0"/>
                </a:moveTo>
                <a:lnTo>
                  <a:pt x="1884759" y="0"/>
                </a:lnTo>
              </a:path>
            </a:pathLst>
          </a:custGeom>
          <a:noFill/>
          <a:ln cap="flat" cmpd="sng" w="83750">
            <a:solidFill>
              <a:srgbClr val="4FC9A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pic>
        <p:nvPicPr>
          <p:cNvPr id="916" name="Google Shape;916;p64"/>
          <p:cNvPicPr preferRelativeResize="0"/>
          <p:nvPr/>
        </p:nvPicPr>
        <p:blipFill>
          <a:blip r:embed="rId5">
            <a:alphaModFix/>
          </a:blip>
          <a:stretch>
            <a:fillRect/>
          </a:stretch>
        </p:blipFill>
        <p:spPr>
          <a:xfrm>
            <a:off x="4369650" y="1328200"/>
            <a:ext cx="654650" cy="6546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0" name="Shape 920"/>
        <p:cNvGrpSpPr/>
        <p:nvPr/>
      </p:nvGrpSpPr>
      <p:grpSpPr>
        <a:xfrm>
          <a:off x="0" y="0"/>
          <a:ext cx="0" cy="0"/>
          <a:chOff x="0" y="0"/>
          <a:chExt cx="0" cy="0"/>
        </a:xfrm>
      </p:grpSpPr>
      <p:sp>
        <p:nvSpPr>
          <p:cNvPr id="921" name="Google Shape;921;p65"/>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22" name="Google Shape;922;p65"/>
          <p:cNvSpPr/>
          <p:nvPr/>
        </p:nvSpPr>
        <p:spPr>
          <a:xfrm>
            <a:off x="4243388" y="0"/>
            <a:ext cx="4902479" cy="5145465"/>
          </a:xfrm>
          <a:custGeom>
            <a:rect b="b" l="l" r="r" t="t"/>
            <a:pathLst>
              <a:path extrusionOk="0" h="11308715" w="10774680">
                <a:moveTo>
                  <a:pt x="0" y="11308556"/>
                </a:moveTo>
                <a:lnTo>
                  <a:pt x="10774541" y="11308556"/>
                </a:lnTo>
                <a:lnTo>
                  <a:pt x="10774541" y="0"/>
                </a:lnTo>
                <a:lnTo>
                  <a:pt x="0" y="0"/>
                </a:lnTo>
                <a:lnTo>
                  <a:pt x="0" y="11308556"/>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23" name="Google Shape;923;p65"/>
          <p:cNvSpPr txBox="1"/>
          <p:nvPr/>
        </p:nvSpPr>
        <p:spPr>
          <a:xfrm>
            <a:off x="4812675" y="765825"/>
            <a:ext cx="3196500" cy="2805600"/>
          </a:xfrm>
          <a:prstGeom prst="rect">
            <a:avLst/>
          </a:prstGeom>
          <a:noFill/>
          <a:ln>
            <a:noFill/>
          </a:ln>
        </p:spPr>
        <p:txBody>
          <a:bodyPr anchorCtr="0" anchor="t" bIns="0" lIns="0" spcFirstLastPara="1" rIns="0" wrap="square" tIns="55450">
            <a:noAutofit/>
          </a:bodyPr>
          <a:lstStyle/>
          <a:p>
            <a:pPr indent="0" lvl="0" marL="0" marR="165860" rtl="0" algn="l">
              <a:lnSpc>
                <a:spcPct val="150000"/>
              </a:lnSpc>
              <a:spcBef>
                <a:spcPts val="200"/>
              </a:spcBef>
              <a:spcAft>
                <a:spcPts val="0"/>
              </a:spcAft>
              <a:buNone/>
            </a:pPr>
            <a:r>
              <a:rPr lang="es" sz="1200">
                <a:solidFill>
                  <a:srgbClr val="FFFFFF"/>
                </a:solidFill>
                <a:latin typeface="Bitter"/>
                <a:ea typeface="Bitter"/>
                <a:cs typeface="Bitter"/>
                <a:sym typeface="Bitter"/>
              </a:rPr>
              <a:t>Las instancias o procesos de aprendizajes que se articulen por medio del sistema </a:t>
            </a:r>
            <a:endParaRPr sz="1200">
              <a:solidFill>
                <a:srgbClr val="FFFFFF"/>
              </a:solidFill>
              <a:latin typeface="Bitter"/>
              <a:ea typeface="Bitter"/>
              <a:cs typeface="Bitter"/>
              <a:sym typeface="Bitter"/>
            </a:endParaRPr>
          </a:p>
          <a:p>
            <a:pPr indent="0" lvl="0" marL="0" marR="165860" rtl="0" algn="l">
              <a:lnSpc>
                <a:spcPct val="150000"/>
              </a:lnSpc>
              <a:spcBef>
                <a:spcPts val="200"/>
              </a:spcBef>
              <a:spcAft>
                <a:spcPts val="0"/>
              </a:spcAft>
              <a:buNone/>
            </a:pPr>
            <a:r>
              <a:rPr lang="es" sz="1200">
                <a:solidFill>
                  <a:srgbClr val="FFFFFF"/>
                </a:solidFill>
                <a:latin typeface="Bitter"/>
                <a:ea typeface="Bitter"/>
                <a:cs typeface="Bitter"/>
                <a:sym typeface="Bitter"/>
              </a:rPr>
              <a:t>de formación para los trabajadores </a:t>
            </a:r>
            <a:endParaRPr sz="1200">
              <a:solidFill>
                <a:srgbClr val="FFFFFF"/>
              </a:solidFill>
              <a:latin typeface="Bitter"/>
              <a:ea typeface="Bitter"/>
              <a:cs typeface="Bitter"/>
              <a:sym typeface="Bitter"/>
            </a:endParaRPr>
          </a:p>
          <a:p>
            <a:pPr indent="0" lvl="0" marL="0" marR="165860" rtl="0" algn="l">
              <a:lnSpc>
                <a:spcPct val="150000"/>
              </a:lnSpc>
              <a:spcBef>
                <a:spcPts val="200"/>
              </a:spcBef>
              <a:spcAft>
                <a:spcPts val="0"/>
              </a:spcAft>
              <a:buNone/>
            </a:pPr>
            <a:r>
              <a:rPr lang="es" sz="1200">
                <a:solidFill>
                  <a:srgbClr val="FFFFFF"/>
                </a:solidFill>
                <a:latin typeface="Bitter"/>
                <a:ea typeface="Bitter"/>
                <a:cs typeface="Bitter"/>
                <a:sym typeface="Bitter"/>
              </a:rPr>
              <a:t>de las residencias deben basarse en metodologías de enseñanza centradas </a:t>
            </a:r>
            <a:endParaRPr sz="1200">
              <a:solidFill>
                <a:srgbClr val="FFFFFF"/>
              </a:solidFill>
              <a:latin typeface="Bitter"/>
              <a:ea typeface="Bitter"/>
              <a:cs typeface="Bitter"/>
              <a:sym typeface="Bitter"/>
            </a:endParaRPr>
          </a:p>
          <a:p>
            <a:pPr indent="0" lvl="0" marL="0" marR="165860" rtl="0" algn="l">
              <a:lnSpc>
                <a:spcPct val="150000"/>
              </a:lnSpc>
              <a:spcBef>
                <a:spcPts val="200"/>
              </a:spcBef>
              <a:spcAft>
                <a:spcPts val="0"/>
              </a:spcAft>
              <a:buNone/>
            </a:pPr>
            <a:r>
              <a:rPr lang="es" sz="1200">
                <a:solidFill>
                  <a:srgbClr val="FFFFFF"/>
                </a:solidFill>
                <a:latin typeface="Bitter"/>
                <a:ea typeface="Bitter"/>
                <a:cs typeface="Bitter"/>
                <a:sym typeface="Bitter"/>
              </a:rPr>
              <a:t>en aprendizaje de adultos, para lograr efectividad en la capacitación; mayor transferencia de lo aprendido al puesto </a:t>
            </a:r>
            <a:endParaRPr sz="1200">
              <a:solidFill>
                <a:srgbClr val="FFFFFF"/>
              </a:solidFill>
              <a:latin typeface="Bitter"/>
              <a:ea typeface="Bitter"/>
              <a:cs typeface="Bitter"/>
              <a:sym typeface="Bitter"/>
            </a:endParaRPr>
          </a:p>
          <a:p>
            <a:pPr indent="0" lvl="0" marL="0" marR="165860" rtl="0" algn="l">
              <a:lnSpc>
                <a:spcPct val="150000"/>
              </a:lnSpc>
              <a:spcBef>
                <a:spcPts val="200"/>
              </a:spcBef>
              <a:spcAft>
                <a:spcPts val="0"/>
              </a:spcAft>
              <a:buNone/>
            </a:pPr>
            <a:r>
              <a:rPr lang="es" sz="1200">
                <a:solidFill>
                  <a:srgbClr val="FFFFFF"/>
                </a:solidFill>
                <a:latin typeface="Bitter"/>
                <a:ea typeface="Bitter"/>
                <a:cs typeface="Bitter"/>
                <a:sym typeface="Bitter"/>
              </a:rPr>
              <a:t>de trabajo, mejorando el desempeño laboral de los trabajadores, y generando resultados e impactos visibles en los NNA.</a:t>
            </a:r>
            <a:endParaRPr sz="1200">
              <a:solidFill>
                <a:srgbClr val="FFFFFF"/>
              </a:solidFill>
              <a:latin typeface="Bitter"/>
              <a:ea typeface="Bitter"/>
              <a:cs typeface="Bitter"/>
              <a:sym typeface="Bitter"/>
            </a:endParaRPr>
          </a:p>
          <a:p>
            <a:pPr indent="0" lvl="0" marL="0" marR="165860" rtl="0" algn="l">
              <a:lnSpc>
                <a:spcPct val="150000"/>
              </a:lnSpc>
              <a:spcBef>
                <a:spcPts val="200"/>
              </a:spcBef>
              <a:spcAft>
                <a:spcPts val="0"/>
              </a:spcAft>
              <a:buNone/>
            </a:pPr>
            <a:r>
              <a:t/>
            </a:r>
            <a:endParaRPr sz="1200">
              <a:solidFill>
                <a:srgbClr val="FFFFFF"/>
              </a:solidFill>
              <a:latin typeface="Bitter"/>
              <a:ea typeface="Bitter"/>
              <a:cs typeface="Bitter"/>
              <a:sym typeface="Bitter"/>
            </a:endParaRPr>
          </a:p>
        </p:txBody>
      </p:sp>
      <p:sp>
        <p:nvSpPr>
          <p:cNvPr id="924" name="Google Shape;924;p65"/>
          <p:cNvSpPr/>
          <p:nvPr/>
        </p:nvSpPr>
        <p:spPr>
          <a:xfrm>
            <a:off x="575075" y="607175"/>
            <a:ext cx="3073513" cy="4014035"/>
          </a:xfrm>
          <a:custGeom>
            <a:rect b="b" l="l" r="r" t="t"/>
            <a:pathLst>
              <a:path extrusionOk="0" h="8822055" w="6177915">
                <a:moveTo>
                  <a:pt x="0" y="8821720"/>
                </a:moveTo>
                <a:lnTo>
                  <a:pt x="6177822" y="8821720"/>
                </a:lnTo>
                <a:lnTo>
                  <a:pt x="6177822" y="0"/>
                </a:lnTo>
                <a:lnTo>
                  <a:pt x="0" y="0"/>
                </a:lnTo>
                <a:lnTo>
                  <a:pt x="0" y="8821720"/>
                </a:lnTo>
                <a:close/>
              </a:path>
            </a:pathLst>
          </a:custGeom>
          <a:solidFill>
            <a:srgbClr val="FFC5C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25" name="Google Shape;925;p65"/>
          <p:cNvSpPr txBox="1"/>
          <p:nvPr/>
        </p:nvSpPr>
        <p:spPr>
          <a:xfrm>
            <a:off x="8572499" y="4577325"/>
            <a:ext cx="299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44</a:t>
            </a:r>
            <a:endParaRPr sz="1500">
              <a:solidFill>
                <a:srgbClr val="FFFFFF"/>
              </a:solidFill>
              <a:latin typeface="Bitter"/>
              <a:ea typeface="Bitter"/>
              <a:cs typeface="Bitter"/>
              <a:sym typeface="Bitter"/>
            </a:endParaRPr>
          </a:p>
        </p:txBody>
      </p:sp>
      <p:sp>
        <p:nvSpPr>
          <p:cNvPr id="926" name="Google Shape;926;p65"/>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FFFFFF"/>
                </a:solidFill>
                <a:latin typeface="Montserrat Light"/>
                <a:ea typeface="Montserrat Light"/>
                <a:cs typeface="Montserrat Light"/>
                <a:sym typeface="Montserrat Light"/>
              </a:rPr>
              <a:t>Síntesis de resultados  Fase Diagnóstico</a:t>
            </a:r>
            <a:endParaRPr sz="700">
              <a:solidFill>
                <a:srgbClr val="FFFFFF"/>
              </a:solidFill>
              <a:latin typeface="Montserrat Light"/>
              <a:ea typeface="Montserrat Light"/>
              <a:cs typeface="Montserrat Light"/>
              <a:sym typeface="Montserrat Light"/>
            </a:endParaRPr>
          </a:p>
        </p:txBody>
      </p:sp>
      <p:pic>
        <p:nvPicPr>
          <p:cNvPr id="927" name="Google Shape;927;p65"/>
          <p:cNvPicPr preferRelativeResize="0"/>
          <p:nvPr/>
        </p:nvPicPr>
        <p:blipFill rotWithShape="1">
          <a:blip r:embed="rId4">
            <a:alphaModFix/>
          </a:blip>
          <a:srcRect b="0" l="15269" r="35267" t="0"/>
          <a:stretch/>
        </p:blipFill>
        <p:spPr>
          <a:xfrm>
            <a:off x="838750" y="852475"/>
            <a:ext cx="2551449" cy="3438524"/>
          </a:xfrm>
          <a:prstGeom prst="rect">
            <a:avLst/>
          </a:prstGeom>
          <a:noFill/>
          <a:ln>
            <a:noFill/>
          </a:ln>
        </p:spPr>
      </p:pic>
      <p:sp>
        <p:nvSpPr>
          <p:cNvPr id="928" name="Google Shape;928;p65"/>
          <p:cNvSpPr/>
          <p:nvPr/>
        </p:nvSpPr>
        <p:spPr>
          <a:xfrm>
            <a:off x="8764375" y="289775"/>
            <a:ext cx="79500" cy="79500"/>
          </a:xfrm>
          <a:prstGeom prst="ellipse">
            <a:avLst/>
          </a:prstGeom>
          <a:solidFill>
            <a:srgbClr val="FFEE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32" name="Shape 932"/>
        <p:cNvGrpSpPr/>
        <p:nvPr/>
      </p:nvGrpSpPr>
      <p:grpSpPr>
        <a:xfrm>
          <a:off x="0" y="0"/>
          <a:ext cx="0" cy="0"/>
          <a:chOff x="0" y="0"/>
          <a:chExt cx="0" cy="0"/>
        </a:xfrm>
      </p:grpSpPr>
      <p:sp>
        <p:nvSpPr>
          <p:cNvPr id="933" name="Google Shape;933;p66"/>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34" name="Google Shape;934;p6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45</a:t>
            </a:r>
            <a:endParaRPr sz="1500">
              <a:latin typeface="Bitter"/>
              <a:ea typeface="Bitter"/>
              <a:cs typeface="Bitter"/>
              <a:sym typeface="Bitter"/>
            </a:endParaRPr>
          </a:p>
        </p:txBody>
      </p:sp>
      <p:sp>
        <p:nvSpPr>
          <p:cNvPr id="935" name="Google Shape;935;p66"/>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Metodologías de enseñanza y aprendizaje:</a:t>
            </a:r>
            <a:endParaRPr b="1" i="1" sz="1200">
              <a:solidFill>
                <a:srgbClr val="A4DB3B"/>
              </a:solidFill>
              <a:latin typeface="Bitter"/>
              <a:ea typeface="Bitter"/>
              <a:cs typeface="Bitter"/>
              <a:sym typeface="Bitter"/>
            </a:endParaRPr>
          </a:p>
        </p:txBody>
      </p:sp>
      <p:sp>
        <p:nvSpPr>
          <p:cNvPr id="936" name="Google Shape;936;p66"/>
          <p:cNvSpPr/>
          <p:nvPr/>
        </p:nvSpPr>
        <p:spPr>
          <a:xfrm>
            <a:off x="5970540" y="990750"/>
            <a:ext cx="2211300" cy="3361500"/>
          </a:xfrm>
          <a:prstGeom prst="round2SameRect">
            <a:avLst>
              <a:gd fmla="val 16667" name="adj1"/>
              <a:gd fmla="val 0" name="adj2"/>
            </a:avLst>
          </a:prstGeom>
          <a:solidFill>
            <a:srgbClr val="055C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6"/>
          <p:cNvSpPr/>
          <p:nvPr/>
        </p:nvSpPr>
        <p:spPr>
          <a:xfrm>
            <a:off x="6407390" y="1191025"/>
            <a:ext cx="1359600" cy="1359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6"/>
          <p:cNvSpPr/>
          <p:nvPr/>
        </p:nvSpPr>
        <p:spPr>
          <a:xfrm>
            <a:off x="3411275" y="990750"/>
            <a:ext cx="2211300" cy="3361500"/>
          </a:xfrm>
          <a:prstGeom prst="round2SameRect">
            <a:avLst>
              <a:gd fmla="val 16667" name="adj1"/>
              <a:gd fmla="val 0" name="adj2"/>
            </a:avLst>
          </a:prstGeom>
          <a:solidFill>
            <a:srgbClr val="26B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6"/>
          <p:cNvSpPr/>
          <p:nvPr/>
        </p:nvSpPr>
        <p:spPr>
          <a:xfrm>
            <a:off x="859000" y="990750"/>
            <a:ext cx="2211300" cy="3361500"/>
          </a:xfrm>
          <a:prstGeom prst="round2SameRect">
            <a:avLst>
              <a:gd fmla="val 16667" name="adj1"/>
              <a:gd fmla="val 0" name="adj2"/>
            </a:avLst>
          </a:prstGeom>
          <a:solidFill>
            <a:srgbClr val="2121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6"/>
          <p:cNvSpPr/>
          <p:nvPr/>
        </p:nvSpPr>
        <p:spPr>
          <a:xfrm>
            <a:off x="3848125" y="1191025"/>
            <a:ext cx="1359600" cy="1359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6"/>
          <p:cNvSpPr/>
          <p:nvPr/>
        </p:nvSpPr>
        <p:spPr>
          <a:xfrm>
            <a:off x="1270150" y="1191025"/>
            <a:ext cx="1359600" cy="1359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6"/>
          <p:cNvSpPr txBox="1"/>
          <p:nvPr/>
        </p:nvSpPr>
        <p:spPr>
          <a:xfrm>
            <a:off x="1133850" y="2693450"/>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1</a:t>
            </a:r>
            <a:endParaRPr sz="1800">
              <a:solidFill>
                <a:srgbClr val="FFFFFF"/>
              </a:solidFill>
              <a:latin typeface="Bitter"/>
              <a:ea typeface="Bitter"/>
              <a:cs typeface="Bitter"/>
              <a:sym typeface="Bitter"/>
            </a:endParaRPr>
          </a:p>
        </p:txBody>
      </p:sp>
      <p:sp>
        <p:nvSpPr>
          <p:cNvPr id="943" name="Google Shape;943;p66"/>
          <p:cNvSpPr txBox="1"/>
          <p:nvPr/>
        </p:nvSpPr>
        <p:spPr>
          <a:xfrm>
            <a:off x="6319144" y="2693450"/>
            <a:ext cx="1514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3</a:t>
            </a:r>
            <a:endParaRPr sz="1800">
              <a:solidFill>
                <a:srgbClr val="FFFFFF"/>
              </a:solidFill>
              <a:latin typeface="Bitter"/>
              <a:ea typeface="Bitter"/>
              <a:cs typeface="Bitter"/>
              <a:sym typeface="Bitter"/>
            </a:endParaRPr>
          </a:p>
        </p:txBody>
      </p:sp>
      <p:sp>
        <p:nvSpPr>
          <p:cNvPr id="944" name="Google Shape;944;p66"/>
          <p:cNvSpPr txBox="1"/>
          <p:nvPr/>
        </p:nvSpPr>
        <p:spPr>
          <a:xfrm>
            <a:off x="839975" y="3062350"/>
            <a:ext cx="22113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Centrarse</a:t>
            </a:r>
            <a:endParaRPr b="1" sz="16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en las personas</a:t>
            </a:r>
            <a:endParaRPr b="1" sz="1600">
              <a:solidFill>
                <a:srgbClr val="FFFFFF"/>
              </a:solidFill>
              <a:latin typeface="Bitter"/>
              <a:ea typeface="Bitter"/>
              <a:cs typeface="Bitter"/>
              <a:sym typeface="Bitter"/>
            </a:endParaRPr>
          </a:p>
        </p:txBody>
      </p:sp>
      <p:sp>
        <p:nvSpPr>
          <p:cNvPr id="945" name="Google Shape;945;p66"/>
          <p:cNvSpPr txBox="1"/>
          <p:nvPr/>
        </p:nvSpPr>
        <p:spPr>
          <a:xfrm>
            <a:off x="5999296" y="3062350"/>
            <a:ext cx="22113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Entregar reconocimiento</a:t>
            </a:r>
            <a:endParaRPr b="1" sz="1600">
              <a:solidFill>
                <a:srgbClr val="FFFFFF"/>
              </a:solidFill>
              <a:latin typeface="Bitter"/>
              <a:ea typeface="Bitter"/>
              <a:cs typeface="Bitter"/>
              <a:sym typeface="Bitter"/>
            </a:endParaRPr>
          </a:p>
        </p:txBody>
      </p:sp>
      <p:pic>
        <p:nvPicPr>
          <p:cNvPr id="946" name="Google Shape;946;p66"/>
          <p:cNvPicPr preferRelativeResize="0"/>
          <p:nvPr/>
        </p:nvPicPr>
        <p:blipFill>
          <a:blip r:embed="rId4">
            <a:alphaModFix/>
          </a:blip>
          <a:stretch>
            <a:fillRect/>
          </a:stretch>
        </p:blipFill>
        <p:spPr>
          <a:xfrm>
            <a:off x="1488399" y="1435125"/>
            <a:ext cx="914450" cy="917769"/>
          </a:xfrm>
          <a:prstGeom prst="rect">
            <a:avLst/>
          </a:prstGeom>
          <a:noFill/>
          <a:ln>
            <a:noFill/>
          </a:ln>
        </p:spPr>
      </p:pic>
      <p:pic>
        <p:nvPicPr>
          <p:cNvPr id="947" name="Google Shape;947;p66"/>
          <p:cNvPicPr preferRelativeResize="0"/>
          <p:nvPr/>
        </p:nvPicPr>
        <p:blipFill>
          <a:blip r:embed="rId5">
            <a:alphaModFix/>
          </a:blip>
          <a:stretch>
            <a:fillRect/>
          </a:stretch>
        </p:blipFill>
        <p:spPr>
          <a:xfrm>
            <a:off x="4070700" y="1390545"/>
            <a:ext cx="914450" cy="935712"/>
          </a:xfrm>
          <a:prstGeom prst="rect">
            <a:avLst/>
          </a:prstGeom>
          <a:noFill/>
          <a:ln>
            <a:noFill/>
          </a:ln>
        </p:spPr>
      </p:pic>
      <p:pic>
        <p:nvPicPr>
          <p:cNvPr id="948" name="Google Shape;948;p66"/>
          <p:cNvPicPr preferRelativeResize="0"/>
          <p:nvPr/>
        </p:nvPicPr>
        <p:blipFill>
          <a:blip r:embed="rId6">
            <a:alphaModFix/>
          </a:blip>
          <a:stretch>
            <a:fillRect/>
          </a:stretch>
        </p:blipFill>
        <p:spPr>
          <a:xfrm>
            <a:off x="6743908" y="1419317"/>
            <a:ext cx="722068" cy="917775"/>
          </a:xfrm>
          <a:prstGeom prst="rect">
            <a:avLst/>
          </a:prstGeom>
          <a:noFill/>
          <a:ln>
            <a:noFill/>
          </a:ln>
        </p:spPr>
      </p:pic>
      <p:sp>
        <p:nvSpPr>
          <p:cNvPr id="949" name="Google Shape;949;p66"/>
          <p:cNvSpPr txBox="1"/>
          <p:nvPr/>
        </p:nvSpPr>
        <p:spPr>
          <a:xfrm>
            <a:off x="3966925" y="2693450"/>
            <a:ext cx="11220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2</a:t>
            </a:r>
            <a:endParaRPr sz="1800">
              <a:solidFill>
                <a:srgbClr val="FFFFFF"/>
              </a:solidFill>
              <a:latin typeface="Bitter"/>
              <a:ea typeface="Bitter"/>
              <a:cs typeface="Bitter"/>
              <a:sym typeface="Bitter"/>
            </a:endParaRPr>
          </a:p>
        </p:txBody>
      </p:sp>
      <p:sp>
        <p:nvSpPr>
          <p:cNvPr id="950" name="Google Shape;950;p66"/>
          <p:cNvSpPr txBox="1"/>
          <p:nvPr/>
        </p:nvSpPr>
        <p:spPr>
          <a:xfrm>
            <a:off x="3647625" y="3062350"/>
            <a:ext cx="17607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Fomentar un aprendizaje reflexivo y acompañado</a:t>
            </a:r>
            <a:endParaRPr b="1" sz="1600">
              <a:solidFill>
                <a:srgbClr val="FFFFFF"/>
              </a:solidFill>
              <a:latin typeface="Bitter"/>
              <a:ea typeface="Bitter"/>
              <a:cs typeface="Bitter"/>
              <a:sym typeface="Bitte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4" name="Shape 954"/>
        <p:cNvGrpSpPr/>
        <p:nvPr/>
      </p:nvGrpSpPr>
      <p:grpSpPr>
        <a:xfrm>
          <a:off x="0" y="0"/>
          <a:ext cx="0" cy="0"/>
          <a:chOff x="0" y="0"/>
          <a:chExt cx="0" cy="0"/>
        </a:xfrm>
      </p:grpSpPr>
      <p:sp>
        <p:nvSpPr>
          <p:cNvPr id="955" name="Google Shape;955;p6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14</a:t>
            </a:r>
            <a:endParaRPr sz="1500">
              <a:latin typeface="Bitter"/>
              <a:ea typeface="Bitter"/>
              <a:cs typeface="Bitter"/>
              <a:sym typeface="Bitter"/>
            </a:endParaRPr>
          </a:p>
        </p:txBody>
      </p:sp>
      <p:sp>
        <p:nvSpPr>
          <p:cNvPr id="956" name="Google Shape;956;p6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Metodologías de enseñanza y aprendizaje:</a:t>
            </a:r>
            <a:endParaRPr b="1" i="1" sz="1200">
              <a:solidFill>
                <a:srgbClr val="A4DB3B"/>
              </a:solidFill>
              <a:latin typeface="Bitter"/>
              <a:ea typeface="Bitter"/>
              <a:cs typeface="Bitter"/>
              <a:sym typeface="Bitter"/>
            </a:endParaRPr>
          </a:p>
        </p:txBody>
      </p:sp>
      <p:sp>
        <p:nvSpPr>
          <p:cNvPr id="957" name="Google Shape;957;p67"/>
          <p:cNvSpPr txBox="1"/>
          <p:nvPr/>
        </p:nvSpPr>
        <p:spPr>
          <a:xfrm>
            <a:off x="6471544" y="2693450"/>
            <a:ext cx="1514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3</a:t>
            </a:r>
            <a:endParaRPr sz="1800">
              <a:solidFill>
                <a:srgbClr val="FFFFFF"/>
              </a:solidFill>
              <a:latin typeface="Bitter"/>
              <a:ea typeface="Bitter"/>
              <a:cs typeface="Bitter"/>
              <a:sym typeface="Bitter"/>
            </a:endParaRPr>
          </a:p>
        </p:txBody>
      </p:sp>
      <p:sp>
        <p:nvSpPr>
          <p:cNvPr id="958" name="Google Shape;958;p67"/>
          <p:cNvSpPr/>
          <p:nvPr/>
        </p:nvSpPr>
        <p:spPr>
          <a:xfrm>
            <a:off x="473500" y="1001311"/>
            <a:ext cx="1944300" cy="3309600"/>
          </a:xfrm>
          <a:prstGeom prst="round2SameRect">
            <a:avLst>
              <a:gd fmla="val 16667" name="adj1"/>
              <a:gd fmla="val 0" name="adj2"/>
            </a:avLst>
          </a:prstGeom>
          <a:solidFill>
            <a:srgbClr val="FA5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7"/>
          <p:cNvSpPr/>
          <p:nvPr/>
        </p:nvSpPr>
        <p:spPr>
          <a:xfrm>
            <a:off x="835003" y="1177398"/>
            <a:ext cx="1195500" cy="119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7"/>
          <p:cNvSpPr/>
          <p:nvPr/>
        </p:nvSpPr>
        <p:spPr>
          <a:xfrm>
            <a:off x="2540635" y="1001311"/>
            <a:ext cx="1944300" cy="3309600"/>
          </a:xfrm>
          <a:prstGeom prst="round2SameRect">
            <a:avLst>
              <a:gd fmla="val 16667" name="adj1"/>
              <a:gd fmla="val 0" name="adj2"/>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7"/>
          <p:cNvSpPr/>
          <p:nvPr/>
        </p:nvSpPr>
        <p:spPr>
          <a:xfrm>
            <a:off x="2902145" y="1177398"/>
            <a:ext cx="1195500" cy="119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7"/>
          <p:cNvSpPr/>
          <p:nvPr/>
        </p:nvSpPr>
        <p:spPr>
          <a:xfrm>
            <a:off x="4607771" y="1001311"/>
            <a:ext cx="1944300" cy="3309600"/>
          </a:xfrm>
          <a:prstGeom prst="round2SameRect">
            <a:avLst>
              <a:gd fmla="val 16667" name="adj1"/>
              <a:gd fmla="val 0" name="adj2"/>
            </a:avLst>
          </a:prstGeom>
          <a:solidFill>
            <a:srgbClr val="FCD6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7"/>
          <p:cNvSpPr/>
          <p:nvPr/>
        </p:nvSpPr>
        <p:spPr>
          <a:xfrm>
            <a:off x="4969286" y="1177398"/>
            <a:ext cx="1195500" cy="119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7"/>
          <p:cNvSpPr/>
          <p:nvPr/>
        </p:nvSpPr>
        <p:spPr>
          <a:xfrm>
            <a:off x="6674906" y="1001311"/>
            <a:ext cx="1944300" cy="3309600"/>
          </a:xfrm>
          <a:prstGeom prst="round2SameRect">
            <a:avLst>
              <a:gd fmla="val 16667" name="adj1"/>
              <a:gd fmla="val 0" name="adj2"/>
            </a:avLst>
          </a:prstGeom>
          <a:solidFill>
            <a:srgbClr val="9C1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7"/>
          <p:cNvSpPr/>
          <p:nvPr/>
        </p:nvSpPr>
        <p:spPr>
          <a:xfrm>
            <a:off x="7036428" y="1177398"/>
            <a:ext cx="1195500" cy="119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7"/>
          <p:cNvSpPr txBox="1"/>
          <p:nvPr/>
        </p:nvSpPr>
        <p:spPr>
          <a:xfrm>
            <a:off x="647409" y="2619670"/>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4</a:t>
            </a:r>
            <a:endParaRPr sz="1800">
              <a:solidFill>
                <a:srgbClr val="FFFFFF"/>
              </a:solidFill>
              <a:latin typeface="Bitter"/>
              <a:ea typeface="Bitter"/>
              <a:cs typeface="Bitter"/>
              <a:sym typeface="Bitter"/>
            </a:endParaRPr>
          </a:p>
        </p:txBody>
      </p:sp>
      <p:sp>
        <p:nvSpPr>
          <p:cNvPr id="967" name="Google Shape;967;p67"/>
          <p:cNvSpPr txBox="1"/>
          <p:nvPr/>
        </p:nvSpPr>
        <p:spPr>
          <a:xfrm>
            <a:off x="4810344" y="2630210"/>
            <a:ext cx="1514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6</a:t>
            </a:r>
            <a:endParaRPr sz="1800">
              <a:solidFill>
                <a:srgbClr val="FFFFFF"/>
              </a:solidFill>
              <a:latin typeface="Bitter"/>
              <a:ea typeface="Bitter"/>
              <a:cs typeface="Bitter"/>
              <a:sym typeface="Bitter"/>
            </a:endParaRPr>
          </a:p>
        </p:txBody>
      </p:sp>
      <p:sp>
        <p:nvSpPr>
          <p:cNvPr id="968" name="Google Shape;968;p67"/>
          <p:cNvSpPr txBox="1"/>
          <p:nvPr/>
        </p:nvSpPr>
        <p:spPr>
          <a:xfrm>
            <a:off x="2930612" y="2630210"/>
            <a:ext cx="11220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5</a:t>
            </a:r>
            <a:endParaRPr sz="1800">
              <a:solidFill>
                <a:srgbClr val="FFFFFF"/>
              </a:solidFill>
              <a:latin typeface="Bitter"/>
              <a:ea typeface="Bitter"/>
              <a:cs typeface="Bitter"/>
              <a:sym typeface="Bitter"/>
            </a:endParaRPr>
          </a:p>
        </p:txBody>
      </p:sp>
      <p:sp>
        <p:nvSpPr>
          <p:cNvPr id="969" name="Google Shape;969;p67"/>
          <p:cNvSpPr txBox="1"/>
          <p:nvPr/>
        </p:nvSpPr>
        <p:spPr>
          <a:xfrm>
            <a:off x="353534" y="2988570"/>
            <a:ext cx="22113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Potenciar el aprendizaje experiencial</a:t>
            </a:r>
            <a:endParaRPr b="1" sz="1600">
              <a:solidFill>
                <a:srgbClr val="FFFFFF"/>
              </a:solidFill>
              <a:latin typeface="Bitter"/>
              <a:ea typeface="Bitter"/>
              <a:cs typeface="Bitter"/>
              <a:sym typeface="Bitter"/>
            </a:endParaRPr>
          </a:p>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y práctico</a:t>
            </a:r>
            <a:endParaRPr b="1" sz="1600">
              <a:solidFill>
                <a:srgbClr val="FFFFFF"/>
              </a:solidFill>
              <a:latin typeface="Bitter"/>
              <a:ea typeface="Bitter"/>
              <a:cs typeface="Bitter"/>
              <a:sym typeface="Bitter"/>
            </a:endParaRPr>
          </a:p>
        </p:txBody>
      </p:sp>
      <p:sp>
        <p:nvSpPr>
          <p:cNvPr id="970" name="Google Shape;970;p67"/>
          <p:cNvSpPr txBox="1"/>
          <p:nvPr/>
        </p:nvSpPr>
        <p:spPr>
          <a:xfrm>
            <a:off x="2693566" y="2999100"/>
            <a:ext cx="15960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Favorecer el aprendizaje colectivo</a:t>
            </a:r>
            <a:endParaRPr b="1" sz="1600">
              <a:solidFill>
                <a:srgbClr val="FFFFFF"/>
              </a:solidFill>
              <a:latin typeface="Bitter"/>
              <a:ea typeface="Bitter"/>
              <a:cs typeface="Bitter"/>
              <a:sym typeface="Bitter"/>
            </a:endParaRPr>
          </a:p>
        </p:txBody>
      </p:sp>
      <p:sp>
        <p:nvSpPr>
          <p:cNvPr id="971" name="Google Shape;971;p67"/>
          <p:cNvSpPr txBox="1"/>
          <p:nvPr/>
        </p:nvSpPr>
        <p:spPr>
          <a:xfrm>
            <a:off x="4697617" y="2999100"/>
            <a:ext cx="17253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Evaluar los resultados</a:t>
            </a:r>
            <a:endParaRPr b="1" sz="1600">
              <a:solidFill>
                <a:srgbClr val="FFFFFF"/>
              </a:solidFill>
              <a:latin typeface="Bitter"/>
              <a:ea typeface="Bitter"/>
              <a:cs typeface="Bitter"/>
              <a:sym typeface="Bitter"/>
            </a:endParaRPr>
          </a:p>
        </p:txBody>
      </p:sp>
      <p:sp>
        <p:nvSpPr>
          <p:cNvPr id="972" name="Google Shape;972;p67"/>
          <p:cNvSpPr txBox="1"/>
          <p:nvPr/>
        </p:nvSpPr>
        <p:spPr>
          <a:xfrm>
            <a:off x="6917498" y="2630210"/>
            <a:ext cx="1514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800">
                <a:solidFill>
                  <a:srgbClr val="FFFFFF"/>
                </a:solidFill>
                <a:latin typeface="Bitter"/>
                <a:ea typeface="Bitter"/>
                <a:cs typeface="Bitter"/>
                <a:sym typeface="Bitter"/>
              </a:rPr>
              <a:t>7</a:t>
            </a:r>
            <a:endParaRPr sz="1800">
              <a:solidFill>
                <a:srgbClr val="FFFFFF"/>
              </a:solidFill>
              <a:latin typeface="Bitter"/>
              <a:ea typeface="Bitter"/>
              <a:cs typeface="Bitter"/>
              <a:sym typeface="Bitter"/>
            </a:endParaRPr>
          </a:p>
        </p:txBody>
      </p:sp>
      <p:sp>
        <p:nvSpPr>
          <p:cNvPr id="973" name="Google Shape;973;p67"/>
          <p:cNvSpPr txBox="1"/>
          <p:nvPr/>
        </p:nvSpPr>
        <p:spPr>
          <a:xfrm>
            <a:off x="6898600" y="2999100"/>
            <a:ext cx="1470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sz="1600">
                <a:solidFill>
                  <a:srgbClr val="FFFFFF"/>
                </a:solidFill>
                <a:latin typeface="Bitter"/>
                <a:ea typeface="Bitter"/>
                <a:cs typeface="Bitter"/>
                <a:sym typeface="Bitter"/>
              </a:rPr>
              <a:t>Perfil del capacitador</a:t>
            </a:r>
            <a:endParaRPr b="1" sz="1600">
              <a:solidFill>
                <a:srgbClr val="FFFFFF"/>
              </a:solidFill>
              <a:latin typeface="Bitter"/>
              <a:ea typeface="Bitter"/>
              <a:cs typeface="Bitter"/>
              <a:sym typeface="Bitter"/>
            </a:endParaRPr>
          </a:p>
        </p:txBody>
      </p:sp>
      <p:grpSp>
        <p:nvGrpSpPr>
          <p:cNvPr id="974" name="Google Shape;974;p67"/>
          <p:cNvGrpSpPr/>
          <p:nvPr/>
        </p:nvGrpSpPr>
        <p:grpSpPr>
          <a:xfrm>
            <a:off x="7181235" y="1376393"/>
            <a:ext cx="813534" cy="833129"/>
            <a:chOff x="3535275" y="2349550"/>
            <a:chExt cx="1916000" cy="1962150"/>
          </a:xfrm>
        </p:grpSpPr>
        <p:pic>
          <p:nvPicPr>
            <p:cNvPr id="975" name="Google Shape;975;p67"/>
            <p:cNvPicPr preferRelativeResize="0"/>
            <p:nvPr/>
          </p:nvPicPr>
          <p:blipFill>
            <a:blip r:embed="rId3">
              <a:alphaModFix/>
            </a:blip>
            <a:stretch>
              <a:fillRect/>
            </a:stretch>
          </p:blipFill>
          <p:spPr>
            <a:xfrm>
              <a:off x="3908225" y="2349550"/>
              <a:ext cx="1543050" cy="1962150"/>
            </a:xfrm>
            <a:prstGeom prst="rect">
              <a:avLst/>
            </a:prstGeom>
            <a:noFill/>
            <a:ln>
              <a:noFill/>
            </a:ln>
          </p:spPr>
        </p:pic>
        <p:pic>
          <p:nvPicPr>
            <p:cNvPr id="976" name="Google Shape;976;p67"/>
            <p:cNvPicPr preferRelativeResize="0"/>
            <p:nvPr/>
          </p:nvPicPr>
          <p:blipFill>
            <a:blip r:embed="rId4">
              <a:alphaModFix/>
            </a:blip>
            <a:stretch>
              <a:fillRect/>
            </a:stretch>
          </p:blipFill>
          <p:spPr>
            <a:xfrm>
              <a:off x="3535275" y="2910900"/>
              <a:ext cx="1295400" cy="1295400"/>
            </a:xfrm>
            <a:prstGeom prst="rect">
              <a:avLst/>
            </a:prstGeom>
            <a:noFill/>
            <a:ln>
              <a:noFill/>
            </a:ln>
          </p:spPr>
        </p:pic>
      </p:grpSp>
      <p:pic>
        <p:nvPicPr>
          <p:cNvPr id="977" name="Google Shape;977;p67"/>
          <p:cNvPicPr preferRelativeResize="0"/>
          <p:nvPr/>
        </p:nvPicPr>
        <p:blipFill>
          <a:blip r:embed="rId5">
            <a:alphaModFix/>
          </a:blip>
          <a:stretch>
            <a:fillRect/>
          </a:stretch>
        </p:blipFill>
        <p:spPr>
          <a:xfrm>
            <a:off x="5180975" y="1408814"/>
            <a:ext cx="821950" cy="739386"/>
          </a:xfrm>
          <a:prstGeom prst="rect">
            <a:avLst/>
          </a:prstGeom>
          <a:noFill/>
          <a:ln>
            <a:noFill/>
          </a:ln>
        </p:spPr>
      </p:pic>
      <p:pic>
        <p:nvPicPr>
          <p:cNvPr id="978" name="Google Shape;978;p67"/>
          <p:cNvPicPr preferRelativeResize="0"/>
          <p:nvPr/>
        </p:nvPicPr>
        <p:blipFill>
          <a:blip r:embed="rId6">
            <a:alphaModFix/>
          </a:blip>
          <a:stretch>
            <a:fillRect/>
          </a:stretch>
        </p:blipFill>
        <p:spPr>
          <a:xfrm>
            <a:off x="3093012" y="1345575"/>
            <a:ext cx="821925" cy="821925"/>
          </a:xfrm>
          <a:prstGeom prst="rect">
            <a:avLst/>
          </a:prstGeom>
          <a:noFill/>
          <a:ln>
            <a:noFill/>
          </a:ln>
        </p:spPr>
      </p:pic>
      <p:pic>
        <p:nvPicPr>
          <p:cNvPr id="979" name="Google Shape;979;p67"/>
          <p:cNvPicPr preferRelativeResize="0"/>
          <p:nvPr/>
        </p:nvPicPr>
        <p:blipFill>
          <a:blip r:embed="rId7">
            <a:alphaModFix/>
          </a:blip>
          <a:stretch>
            <a:fillRect/>
          </a:stretch>
        </p:blipFill>
        <p:spPr>
          <a:xfrm>
            <a:off x="1093213" y="1297885"/>
            <a:ext cx="704876" cy="911600"/>
          </a:xfrm>
          <a:prstGeom prst="rect">
            <a:avLst/>
          </a:prstGeom>
          <a:noFill/>
          <a:ln>
            <a:noFill/>
          </a:ln>
        </p:spPr>
      </p:pic>
      <p:sp>
        <p:nvSpPr>
          <p:cNvPr id="980" name="Google Shape;980;p67"/>
          <p:cNvSpPr/>
          <p:nvPr/>
        </p:nvSpPr>
        <p:spPr>
          <a:xfrm>
            <a:off x="8777289" y="295851"/>
            <a:ext cx="66000" cy="660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4" name="Shape 984"/>
        <p:cNvGrpSpPr/>
        <p:nvPr/>
      </p:nvGrpSpPr>
      <p:grpSpPr>
        <a:xfrm>
          <a:off x="0" y="0"/>
          <a:ext cx="0" cy="0"/>
          <a:chOff x="0" y="0"/>
          <a:chExt cx="0" cy="0"/>
        </a:xfrm>
      </p:grpSpPr>
      <p:sp>
        <p:nvSpPr>
          <p:cNvPr id="985" name="Google Shape;985;p68"/>
          <p:cNvSpPr/>
          <p:nvPr/>
        </p:nvSpPr>
        <p:spPr>
          <a:xfrm>
            <a:off x="4753075" y="2406975"/>
            <a:ext cx="1432800" cy="770100"/>
          </a:xfrm>
          <a:prstGeom prst="rect">
            <a:avLst/>
          </a:prstGeom>
          <a:solidFill>
            <a:srgbClr val="FF57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8"/>
          <p:cNvSpPr/>
          <p:nvPr/>
        </p:nvSpPr>
        <p:spPr>
          <a:xfrm>
            <a:off x="6300950" y="2406975"/>
            <a:ext cx="1432800" cy="770100"/>
          </a:xfrm>
          <a:prstGeom prst="rect">
            <a:avLst/>
          </a:prstGeom>
          <a:solidFill>
            <a:srgbClr val="FCD6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8"/>
          <p:cNvSpPr/>
          <p:nvPr/>
        </p:nvSpPr>
        <p:spPr>
          <a:xfrm>
            <a:off x="4753075" y="3335375"/>
            <a:ext cx="1432800" cy="770100"/>
          </a:xfrm>
          <a:prstGeom prst="rect">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8"/>
          <p:cNvSpPr/>
          <p:nvPr/>
        </p:nvSpPr>
        <p:spPr>
          <a:xfrm>
            <a:off x="6300950" y="3335375"/>
            <a:ext cx="1432800" cy="770100"/>
          </a:xfrm>
          <a:prstGeom prst="rect">
            <a:avLst/>
          </a:prstGeom>
          <a:solidFill>
            <a:srgbClr val="9C1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8"/>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990" name="Google Shape;990;p68"/>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Modelo organizacional de trabajo:</a:t>
            </a:r>
            <a:endParaRPr b="1" i="1" sz="1200">
              <a:solidFill>
                <a:srgbClr val="A4DB3B"/>
              </a:solidFill>
              <a:latin typeface="Bitter"/>
              <a:ea typeface="Bitter"/>
              <a:cs typeface="Bitter"/>
              <a:sym typeface="Bitter"/>
            </a:endParaRPr>
          </a:p>
        </p:txBody>
      </p:sp>
      <p:sp>
        <p:nvSpPr>
          <p:cNvPr id="991" name="Google Shape;991;p68"/>
          <p:cNvSpPr txBox="1"/>
          <p:nvPr/>
        </p:nvSpPr>
        <p:spPr>
          <a:xfrm>
            <a:off x="8553174" y="4577325"/>
            <a:ext cx="3189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46</a:t>
            </a:r>
            <a:endParaRPr sz="1500">
              <a:solidFill>
                <a:srgbClr val="F20A66"/>
              </a:solidFill>
              <a:latin typeface="Bitter"/>
              <a:ea typeface="Bitter"/>
              <a:cs typeface="Bitter"/>
              <a:sym typeface="Bitter"/>
            </a:endParaRPr>
          </a:p>
        </p:txBody>
      </p:sp>
      <p:sp>
        <p:nvSpPr>
          <p:cNvPr id="992" name="Google Shape;992;p68"/>
          <p:cNvSpPr txBox="1"/>
          <p:nvPr/>
        </p:nvSpPr>
        <p:spPr>
          <a:xfrm>
            <a:off x="4938375" y="2647200"/>
            <a:ext cx="1119600" cy="240300"/>
          </a:xfrm>
          <a:prstGeom prst="rect">
            <a:avLst/>
          </a:prstGeom>
          <a:noFill/>
          <a:ln>
            <a:noFill/>
          </a:ln>
        </p:spPr>
        <p:txBody>
          <a:bodyPr anchorCtr="0" anchor="ctr" bIns="0" lIns="0" spcFirstLastPara="1" rIns="0" wrap="square" tIns="26550">
            <a:noAutofit/>
          </a:bodyPr>
          <a:lstStyle/>
          <a:p>
            <a:pPr indent="0" lvl="0" marL="0" marR="0" rtl="0" algn="ctr">
              <a:lnSpc>
                <a:spcPct val="115000"/>
              </a:lnSpc>
              <a:spcBef>
                <a:spcPts val="100"/>
              </a:spcBef>
              <a:spcAft>
                <a:spcPts val="0"/>
              </a:spcAft>
              <a:buNone/>
            </a:pPr>
            <a:r>
              <a:rPr b="1" lang="es" sz="900">
                <a:solidFill>
                  <a:srgbClr val="FFFFFF"/>
                </a:solidFill>
                <a:latin typeface="Bitter"/>
                <a:ea typeface="Bitter"/>
                <a:cs typeface="Bitter"/>
                <a:sym typeface="Bitter"/>
              </a:rPr>
              <a:t>Contexto de trabajo</a:t>
            </a:r>
            <a:endParaRPr b="1" sz="900">
              <a:solidFill>
                <a:srgbClr val="FFFFFF"/>
              </a:solidFill>
              <a:latin typeface="Bitter"/>
              <a:ea typeface="Bitter"/>
              <a:cs typeface="Bitter"/>
              <a:sym typeface="Bitter"/>
            </a:endParaRPr>
          </a:p>
        </p:txBody>
      </p:sp>
      <p:sp>
        <p:nvSpPr>
          <p:cNvPr id="993" name="Google Shape;993;p68"/>
          <p:cNvSpPr txBox="1"/>
          <p:nvPr/>
        </p:nvSpPr>
        <p:spPr>
          <a:xfrm>
            <a:off x="6386250" y="2571750"/>
            <a:ext cx="1195200" cy="391200"/>
          </a:xfrm>
          <a:prstGeom prst="rect">
            <a:avLst/>
          </a:prstGeom>
          <a:noFill/>
          <a:ln>
            <a:noFill/>
          </a:ln>
        </p:spPr>
        <p:txBody>
          <a:bodyPr anchorCtr="0" anchor="ctr" bIns="0" lIns="0" spcFirstLastPara="1" rIns="0" wrap="square" tIns="26550">
            <a:noAutofit/>
          </a:bodyPr>
          <a:lstStyle/>
          <a:p>
            <a:pPr indent="0" lvl="0" marL="0" marR="0" rtl="0" algn="ctr">
              <a:lnSpc>
                <a:spcPct val="115000"/>
              </a:lnSpc>
              <a:spcBef>
                <a:spcPts val="100"/>
              </a:spcBef>
              <a:spcAft>
                <a:spcPts val="0"/>
              </a:spcAft>
              <a:buNone/>
            </a:pPr>
            <a:r>
              <a:rPr b="1" lang="es" sz="900">
                <a:solidFill>
                  <a:srgbClr val="FFFFFF"/>
                </a:solidFill>
                <a:latin typeface="Bitter"/>
                <a:ea typeface="Bitter"/>
                <a:cs typeface="Bitter"/>
                <a:sym typeface="Bitter"/>
              </a:rPr>
              <a:t>Trabajo con grupos </a:t>
            </a:r>
            <a:endParaRPr b="1" sz="900">
              <a:solidFill>
                <a:srgbClr val="FFFFFF"/>
              </a:solidFill>
              <a:latin typeface="Bitter"/>
              <a:ea typeface="Bitter"/>
              <a:cs typeface="Bitter"/>
              <a:sym typeface="Bitter"/>
            </a:endParaRPr>
          </a:p>
          <a:p>
            <a:pPr indent="0" lvl="0" marL="0" marR="0" rtl="0" algn="ctr">
              <a:lnSpc>
                <a:spcPct val="115000"/>
              </a:lnSpc>
              <a:spcBef>
                <a:spcPts val="100"/>
              </a:spcBef>
              <a:spcAft>
                <a:spcPts val="0"/>
              </a:spcAft>
              <a:buNone/>
            </a:pPr>
            <a:r>
              <a:rPr b="1" lang="es" sz="900">
                <a:solidFill>
                  <a:srgbClr val="FFFFFF"/>
                </a:solidFill>
                <a:latin typeface="Bitter"/>
                <a:ea typeface="Bitter"/>
                <a:cs typeface="Bitter"/>
                <a:sym typeface="Bitter"/>
              </a:rPr>
              <a:t>en residencialidad</a:t>
            </a:r>
            <a:endParaRPr b="1" sz="900">
              <a:solidFill>
                <a:srgbClr val="FFFFFF"/>
              </a:solidFill>
              <a:latin typeface="Bitter"/>
              <a:ea typeface="Bitter"/>
              <a:cs typeface="Bitter"/>
              <a:sym typeface="Bitter"/>
            </a:endParaRPr>
          </a:p>
        </p:txBody>
      </p:sp>
      <p:sp>
        <p:nvSpPr>
          <p:cNvPr id="994" name="Google Shape;994;p68"/>
          <p:cNvSpPr txBox="1"/>
          <p:nvPr/>
        </p:nvSpPr>
        <p:spPr>
          <a:xfrm>
            <a:off x="4873887" y="3521250"/>
            <a:ext cx="1195200" cy="391200"/>
          </a:xfrm>
          <a:prstGeom prst="rect">
            <a:avLst/>
          </a:prstGeom>
          <a:noFill/>
          <a:ln>
            <a:noFill/>
          </a:ln>
        </p:spPr>
        <p:txBody>
          <a:bodyPr anchorCtr="0" anchor="ctr" bIns="0" lIns="0" spcFirstLastPara="1" rIns="0" wrap="square" tIns="26550">
            <a:noAutofit/>
          </a:bodyPr>
          <a:lstStyle/>
          <a:p>
            <a:pPr indent="0" lvl="0" marL="0" rtl="0" algn="ctr">
              <a:lnSpc>
                <a:spcPct val="115000"/>
              </a:lnSpc>
              <a:spcBef>
                <a:spcPts val="100"/>
              </a:spcBef>
              <a:spcAft>
                <a:spcPts val="0"/>
              </a:spcAft>
              <a:buNone/>
            </a:pPr>
            <a:r>
              <a:rPr b="1" lang="es" sz="900">
                <a:solidFill>
                  <a:srgbClr val="FFFFFF"/>
                </a:solidFill>
                <a:latin typeface="Bitter"/>
                <a:ea typeface="Bitter"/>
                <a:cs typeface="Bitter"/>
                <a:sym typeface="Bitter"/>
              </a:rPr>
              <a:t>Equipo de trabajo</a:t>
            </a:r>
            <a:endParaRPr b="1" sz="900">
              <a:solidFill>
                <a:srgbClr val="FFFFFF"/>
              </a:solidFill>
              <a:latin typeface="Bitter"/>
              <a:ea typeface="Bitter"/>
              <a:cs typeface="Bitter"/>
              <a:sym typeface="Bitter"/>
            </a:endParaRPr>
          </a:p>
          <a:p>
            <a:pPr indent="0" lvl="0" marL="0" rtl="0" algn="ctr">
              <a:lnSpc>
                <a:spcPct val="115000"/>
              </a:lnSpc>
              <a:spcBef>
                <a:spcPts val="100"/>
              </a:spcBef>
              <a:spcAft>
                <a:spcPts val="0"/>
              </a:spcAft>
              <a:buNone/>
            </a:pPr>
            <a:r>
              <a:rPr b="1" lang="es" sz="900">
                <a:solidFill>
                  <a:srgbClr val="FFFFFF"/>
                </a:solidFill>
                <a:latin typeface="Bitter"/>
                <a:ea typeface="Bitter"/>
                <a:cs typeface="Bitter"/>
                <a:sym typeface="Bitter"/>
              </a:rPr>
              <a:t> y organización</a:t>
            </a:r>
            <a:endParaRPr b="1" sz="900">
              <a:solidFill>
                <a:srgbClr val="FFFFFF"/>
              </a:solidFill>
              <a:latin typeface="Bitter"/>
              <a:ea typeface="Bitter"/>
              <a:cs typeface="Bitter"/>
              <a:sym typeface="Bitter"/>
            </a:endParaRPr>
          </a:p>
        </p:txBody>
      </p:sp>
      <p:sp>
        <p:nvSpPr>
          <p:cNvPr id="995" name="Google Shape;995;p68"/>
          <p:cNvSpPr txBox="1"/>
          <p:nvPr/>
        </p:nvSpPr>
        <p:spPr>
          <a:xfrm>
            <a:off x="6405143" y="3492582"/>
            <a:ext cx="1238400" cy="391200"/>
          </a:xfrm>
          <a:prstGeom prst="rect">
            <a:avLst/>
          </a:prstGeom>
          <a:noFill/>
          <a:ln>
            <a:noFill/>
          </a:ln>
        </p:spPr>
        <p:txBody>
          <a:bodyPr anchorCtr="0" anchor="ctr" bIns="0" lIns="0" spcFirstLastPara="1" rIns="0" wrap="square" tIns="26550">
            <a:noAutofit/>
          </a:bodyPr>
          <a:lstStyle/>
          <a:p>
            <a:pPr indent="0" lvl="0" marL="0" rtl="0" algn="ctr">
              <a:lnSpc>
                <a:spcPct val="115000"/>
              </a:lnSpc>
              <a:spcBef>
                <a:spcPts val="100"/>
              </a:spcBef>
              <a:spcAft>
                <a:spcPts val="0"/>
              </a:spcAft>
              <a:buNone/>
            </a:pPr>
            <a:r>
              <a:rPr b="1" lang="es" sz="900">
                <a:solidFill>
                  <a:srgbClr val="FFFFFF"/>
                </a:solidFill>
                <a:latin typeface="Bitter"/>
                <a:ea typeface="Bitter"/>
                <a:cs typeface="Bitter"/>
                <a:sym typeface="Bitter"/>
              </a:rPr>
              <a:t>Comprensión </a:t>
            </a:r>
            <a:endParaRPr b="1" sz="900">
              <a:solidFill>
                <a:srgbClr val="FFFFFF"/>
              </a:solidFill>
              <a:latin typeface="Bitter"/>
              <a:ea typeface="Bitter"/>
              <a:cs typeface="Bitter"/>
              <a:sym typeface="Bitter"/>
            </a:endParaRPr>
          </a:p>
          <a:p>
            <a:pPr indent="0" lvl="0" marL="0" rtl="0" algn="ctr">
              <a:lnSpc>
                <a:spcPct val="115000"/>
              </a:lnSpc>
              <a:spcBef>
                <a:spcPts val="100"/>
              </a:spcBef>
              <a:spcAft>
                <a:spcPts val="0"/>
              </a:spcAft>
              <a:buNone/>
            </a:pPr>
            <a:r>
              <a:rPr b="1" lang="es" sz="900">
                <a:solidFill>
                  <a:srgbClr val="FFFFFF"/>
                </a:solidFill>
                <a:latin typeface="Bitter"/>
                <a:ea typeface="Bitter"/>
                <a:cs typeface="Bitter"/>
                <a:sym typeface="Bitter"/>
              </a:rPr>
              <a:t>y abordaje con niños/as y familias</a:t>
            </a:r>
            <a:endParaRPr b="1" sz="900">
              <a:solidFill>
                <a:srgbClr val="FFFFFF"/>
              </a:solidFill>
              <a:latin typeface="Bitter"/>
              <a:ea typeface="Bitter"/>
              <a:cs typeface="Bitter"/>
              <a:sym typeface="Bitter"/>
            </a:endParaRPr>
          </a:p>
        </p:txBody>
      </p:sp>
      <p:sp>
        <p:nvSpPr>
          <p:cNvPr id="996" name="Google Shape;996;p68"/>
          <p:cNvSpPr/>
          <p:nvPr/>
        </p:nvSpPr>
        <p:spPr>
          <a:xfrm>
            <a:off x="614575" y="620980"/>
            <a:ext cx="3156506" cy="4278401"/>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DEF0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97" name="Google Shape;997;p68"/>
          <p:cNvSpPr/>
          <p:nvPr/>
        </p:nvSpPr>
        <p:spPr>
          <a:xfrm>
            <a:off x="3071812" y="848865"/>
            <a:ext cx="1758109" cy="0"/>
          </a:xfrm>
          <a:custGeom>
            <a:rect b="b" l="l" r="r" t="t"/>
            <a:pathLst>
              <a:path extrusionOk="0" h="120000" w="3863975">
                <a:moveTo>
                  <a:pt x="0" y="0"/>
                </a:moveTo>
                <a:lnTo>
                  <a:pt x="3863756" y="0"/>
                </a:lnTo>
              </a:path>
            </a:pathLst>
          </a:custGeom>
          <a:noFill/>
          <a:ln cap="flat" cmpd="sng" w="83750">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998" name="Google Shape;998;p68"/>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8"/>
          <p:cNvSpPr txBox="1"/>
          <p:nvPr/>
        </p:nvSpPr>
        <p:spPr>
          <a:xfrm>
            <a:off x="912425" y="1221318"/>
            <a:ext cx="2578500" cy="28725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a:solidFill>
                  <a:srgbClr val="888888"/>
                </a:solidFill>
                <a:latin typeface="Bitter"/>
                <a:ea typeface="Bitter"/>
                <a:cs typeface="Bitter"/>
                <a:sym typeface="Bitter"/>
              </a:rPr>
              <a:t>Más que instancias</a:t>
            </a:r>
            <a:endParaRPr>
              <a:solidFill>
                <a:srgbClr val="888888"/>
              </a:solidFill>
              <a:latin typeface="Bitter"/>
              <a:ea typeface="Bitter"/>
              <a:cs typeface="Bitter"/>
              <a:sym typeface="Bitter"/>
            </a:endParaRPr>
          </a:p>
          <a:p>
            <a:pPr indent="0" lvl="0" marL="0" marR="0" rtl="0" algn="l">
              <a:lnSpc>
                <a:spcPct val="115000"/>
              </a:lnSpc>
              <a:spcBef>
                <a:spcPts val="100"/>
              </a:spcBef>
              <a:spcAft>
                <a:spcPts val="0"/>
              </a:spcAft>
              <a:buNone/>
            </a:pPr>
            <a:r>
              <a:rPr lang="es">
                <a:solidFill>
                  <a:srgbClr val="888888"/>
                </a:solidFill>
                <a:latin typeface="Bitter"/>
                <a:ea typeface="Bitter"/>
                <a:cs typeface="Bitter"/>
                <a:sym typeface="Bitter"/>
              </a:rPr>
              <a:t>de capacitación aisladas, </a:t>
            </a:r>
            <a:endParaRPr>
              <a:solidFill>
                <a:srgbClr val="888888"/>
              </a:solidFill>
              <a:latin typeface="Bitter"/>
              <a:ea typeface="Bitter"/>
              <a:cs typeface="Bitter"/>
              <a:sym typeface="Bitter"/>
            </a:endParaRPr>
          </a:p>
          <a:p>
            <a:pPr indent="0" lvl="0" marL="0" marR="0" rtl="0" algn="l">
              <a:lnSpc>
                <a:spcPct val="115000"/>
              </a:lnSpc>
              <a:spcBef>
                <a:spcPts val="100"/>
              </a:spcBef>
              <a:spcAft>
                <a:spcPts val="0"/>
              </a:spcAft>
              <a:buNone/>
            </a:pPr>
            <a:r>
              <a:rPr lang="es">
                <a:solidFill>
                  <a:srgbClr val="888888"/>
                </a:solidFill>
                <a:latin typeface="Bitter"/>
                <a:ea typeface="Bitter"/>
                <a:cs typeface="Bitter"/>
                <a:sym typeface="Bitter"/>
              </a:rPr>
              <a:t>se recomienda elegir un </a:t>
            </a:r>
            <a:r>
              <a:rPr b="1" lang="es">
                <a:solidFill>
                  <a:srgbClr val="9C1FF2"/>
                </a:solidFill>
                <a:latin typeface="Bitter"/>
                <a:ea typeface="Bitter"/>
                <a:cs typeface="Bitter"/>
                <a:sym typeface="Bitter"/>
              </a:rPr>
              <a:t>modelo organizacional </a:t>
            </a:r>
            <a:endParaRPr b="1">
              <a:solidFill>
                <a:srgbClr val="9C1FF2"/>
              </a:solidFill>
              <a:latin typeface="Bitter"/>
              <a:ea typeface="Bitter"/>
              <a:cs typeface="Bitter"/>
              <a:sym typeface="Bitter"/>
            </a:endParaRPr>
          </a:p>
          <a:p>
            <a:pPr indent="0" lvl="0" marL="0" marR="0" rtl="0" algn="l">
              <a:lnSpc>
                <a:spcPct val="115000"/>
              </a:lnSpc>
              <a:spcBef>
                <a:spcPts val="100"/>
              </a:spcBef>
              <a:spcAft>
                <a:spcPts val="0"/>
              </a:spcAft>
              <a:buNone/>
            </a:pPr>
            <a:r>
              <a:rPr b="1" lang="es">
                <a:solidFill>
                  <a:srgbClr val="9C1FF2"/>
                </a:solidFill>
                <a:latin typeface="Bitter"/>
                <a:ea typeface="Bitter"/>
                <a:cs typeface="Bitter"/>
                <a:sym typeface="Bitter"/>
              </a:rPr>
              <a:t>de trabajo </a:t>
            </a:r>
            <a:r>
              <a:rPr lang="es">
                <a:solidFill>
                  <a:srgbClr val="888888"/>
                </a:solidFill>
                <a:latin typeface="Bitter"/>
                <a:ea typeface="Bitter"/>
                <a:cs typeface="Bitter"/>
                <a:sym typeface="Bitter"/>
              </a:rPr>
              <a:t>en cuidado alternativo residencial que promueva una transformación conjunta de los equipos y organización: como CARE, ARC, Sanctuary, TARGET, entre otros.</a:t>
            </a:r>
            <a:endParaRPr b="1">
              <a:solidFill>
                <a:srgbClr val="9C1FF2"/>
              </a:solidFill>
              <a:latin typeface="Bitter"/>
              <a:ea typeface="Bitter"/>
              <a:cs typeface="Bitter"/>
              <a:sym typeface="Bitter"/>
            </a:endParaRPr>
          </a:p>
        </p:txBody>
      </p:sp>
      <p:sp>
        <p:nvSpPr>
          <p:cNvPr id="1000" name="Google Shape;1000;p68"/>
          <p:cNvSpPr txBox="1"/>
          <p:nvPr/>
        </p:nvSpPr>
        <p:spPr>
          <a:xfrm>
            <a:off x="4300950" y="1124675"/>
            <a:ext cx="2998200" cy="12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s" sz="1200">
                <a:solidFill>
                  <a:srgbClr val="888888"/>
                </a:solidFill>
                <a:latin typeface="Bitter"/>
                <a:ea typeface="Bitter"/>
                <a:cs typeface="Bitter"/>
                <a:sym typeface="Bitter"/>
              </a:rPr>
              <a:t>El modelo organizacional de trabajo de acogimiento residencial que se elija debe guiar la definición de temáticas en </a:t>
            </a:r>
            <a:r>
              <a:rPr b="1" lang="es" sz="1200">
                <a:solidFill>
                  <a:srgbClr val="F20A66"/>
                </a:solidFill>
                <a:latin typeface="Bitter"/>
                <a:ea typeface="Bitter"/>
                <a:cs typeface="Bitter"/>
                <a:sym typeface="Bitter"/>
              </a:rPr>
              <a:t>las </a:t>
            </a:r>
            <a:r>
              <a:rPr b="1" lang="es" sz="1200">
                <a:solidFill>
                  <a:srgbClr val="F20A66"/>
                </a:solidFill>
                <a:latin typeface="Bitter"/>
                <a:ea typeface="Bitter"/>
                <a:cs typeface="Bitter"/>
                <a:sym typeface="Bitter"/>
              </a:rPr>
              <a:t>siguientes dimensiones:</a:t>
            </a:r>
            <a:endParaRPr b="1" sz="1200">
              <a:solidFill>
                <a:srgbClr val="F20A66"/>
              </a:solidFill>
              <a:latin typeface="Bitter"/>
              <a:ea typeface="Bitter"/>
              <a:cs typeface="Bitter"/>
              <a:sym typeface="Bitte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4" name="Shape 1004"/>
        <p:cNvGrpSpPr/>
        <p:nvPr/>
      </p:nvGrpSpPr>
      <p:grpSpPr>
        <a:xfrm>
          <a:off x="0" y="0"/>
          <a:ext cx="0" cy="0"/>
          <a:chOff x="0" y="0"/>
          <a:chExt cx="0" cy="0"/>
        </a:xfrm>
      </p:grpSpPr>
      <p:sp>
        <p:nvSpPr>
          <p:cNvPr id="1005" name="Google Shape;1005;p69"/>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06" name="Google Shape;1006;p69"/>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47</a:t>
            </a:r>
            <a:endParaRPr sz="1500">
              <a:latin typeface="Bitter"/>
              <a:ea typeface="Bitter"/>
              <a:cs typeface="Bitter"/>
              <a:sym typeface="Bitter"/>
            </a:endParaRPr>
          </a:p>
        </p:txBody>
      </p:sp>
      <p:sp>
        <p:nvSpPr>
          <p:cNvPr id="1007" name="Google Shape;1007;p69"/>
          <p:cNvSpPr txBox="1"/>
          <p:nvPr/>
        </p:nvSpPr>
        <p:spPr>
          <a:xfrm>
            <a:off x="577175" y="53942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Competencias transversales:</a:t>
            </a:r>
            <a:endParaRPr b="1" i="1" sz="1200">
              <a:solidFill>
                <a:srgbClr val="A4DB3B"/>
              </a:solidFill>
              <a:latin typeface="Bitter"/>
              <a:ea typeface="Bitter"/>
              <a:cs typeface="Bitter"/>
              <a:sym typeface="Bitter"/>
            </a:endParaRPr>
          </a:p>
        </p:txBody>
      </p:sp>
      <p:sp>
        <p:nvSpPr>
          <p:cNvPr id="1008" name="Google Shape;1008;p69"/>
          <p:cNvSpPr txBox="1"/>
          <p:nvPr/>
        </p:nvSpPr>
        <p:spPr>
          <a:xfrm>
            <a:off x="1052045" y="3707386"/>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03286B"/>
                </a:solidFill>
                <a:latin typeface="Bitter"/>
                <a:ea typeface="Bitter"/>
                <a:cs typeface="Bitter"/>
                <a:sym typeface="Bitter"/>
              </a:rPr>
              <a:t>1.</a:t>
            </a:r>
            <a:endParaRPr b="1">
              <a:solidFill>
                <a:srgbClr val="03286B"/>
              </a:solidFill>
              <a:latin typeface="Bitter"/>
              <a:ea typeface="Bitter"/>
              <a:cs typeface="Bitter"/>
              <a:sym typeface="Bitter"/>
            </a:endParaRPr>
          </a:p>
          <a:p>
            <a:pPr indent="0" lvl="0" marL="0" marR="0" rtl="0" algn="ctr">
              <a:lnSpc>
                <a:spcPct val="100000"/>
              </a:lnSpc>
              <a:spcBef>
                <a:spcPts val="0"/>
              </a:spcBef>
              <a:spcAft>
                <a:spcPts val="0"/>
              </a:spcAft>
              <a:buNone/>
            </a:pPr>
            <a:r>
              <a:rPr b="1" lang="es">
                <a:solidFill>
                  <a:srgbClr val="03286B"/>
                </a:solidFill>
                <a:latin typeface="Bitter"/>
                <a:ea typeface="Bitter"/>
                <a:cs typeface="Bitter"/>
                <a:sym typeface="Bitter"/>
              </a:rPr>
              <a:t>Amor y cariño</a:t>
            </a:r>
            <a:endParaRPr>
              <a:solidFill>
                <a:srgbClr val="03286B"/>
              </a:solidFill>
              <a:latin typeface="Bitter"/>
              <a:ea typeface="Bitter"/>
              <a:cs typeface="Bitter"/>
              <a:sym typeface="Bitter"/>
            </a:endParaRPr>
          </a:p>
        </p:txBody>
      </p:sp>
      <p:sp>
        <p:nvSpPr>
          <p:cNvPr id="1009" name="Google Shape;1009;p69"/>
          <p:cNvSpPr txBox="1"/>
          <p:nvPr/>
        </p:nvSpPr>
        <p:spPr>
          <a:xfrm>
            <a:off x="3150202" y="3707375"/>
            <a:ext cx="2378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21A175"/>
                </a:solidFill>
                <a:latin typeface="Bitter"/>
                <a:ea typeface="Bitter"/>
                <a:cs typeface="Bitter"/>
                <a:sym typeface="Bitter"/>
              </a:rPr>
              <a:t>2.</a:t>
            </a:r>
            <a:endParaRPr b="1">
              <a:solidFill>
                <a:srgbClr val="21A175"/>
              </a:solidFill>
              <a:latin typeface="Bitter"/>
              <a:ea typeface="Bitter"/>
              <a:cs typeface="Bitter"/>
              <a:sym typeface="Bitter"/>
            </a:endParaRPr>
          </a:p>
          <a:p>
            <a:pPr indent="0" lvl="0" marL="0" marR="0" rtl="0" algn="ctr">
              <a:lnSpc>
                <a:spcPct val="100000"/>
              </a:lnSpc>
              <a:spcBef>
                <a:spcPts val="0"/>
              </a:spcBef>
              <a:spcAft>
                <a:spcPts val="0"/>
              </a:spcAft>
              <a:buNone/>
            </a:pPr>
            <a:r>
              <a:rPr b="1" lang="es">
                <a:solidFill>
                  <a:srgbClr val="21A175"/>
                </a:solidFill>
                <a:latin typeface="Bitter"/>
                <a:ea typeface="Bitter"/>
                <a:cs typeface="Bitter"/>
                <a:sym typeface="Bitter"/>
              </a:rPr>
              <a:t>Vocación y compromiso</a:t>
            </a:r>
            <a:endParaRPr b="1">
              <a:solidFill>
                <a:srgbClr val="21A175"/>
              </a:solidFill>
              <a:latin typeface="Bitter"/>
              <a:ea typeface="Bitter"/>
              <a:cs typeface="Bitter"/>
              <a:sym typeface="Bitter"/>
            </a:endParaRPr>
          </a:p>
        </p:txBody>
      </p:sp>
      <p:sp>
        <p:nvSpPr>
          <p:cNvPr id="1010" name="Google Shape;1010;p69"/>
          <p:cNvSpPr txBox="1"/>
          <p:nvPr/>
        </p:nvSpPr>
        <p:spPr>
          <a:xfrm>
            <a:off x="5926542" y="37073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055CF2"/>
                </a:solidFill>
                <a:latin typeface="Bitter"/>
                <a:ea typeface="Bitter"/>
                <a:cs typeface="Bitter"/>
                <a:sym typeface="Bitter"/>
              </a:rPr>
              <a:t>3.</a:t>
            </a:r>
            <a:br>
              <a:rPr b="1" lang="es">
                <a:solidFill>
                  <a:srgbClr val="055CF2"/>
                </a:solidFill>
                <a:latin typeface="Bitter"/>
                <a:ea typeface="Bitter"/>
                <a:cs typeface="Bitter"/>
                <a:sym typeface="Bitter"/>
              </a:rPr>
            </a:br>
            <a:r>
              <a:rPr b="1" lang="es">
                <a:solidFill>
                  <a:srgbClr val="055CF2"/>
                </a:solidFill>
                <a:latin typeface="Bitter"/>
                <a:ea typeface="Bitter"/>
                <a:cs typeface="Bitter"/>
                <a:sym typeface="Bitter"/>
              </a:rPr>
              <a:t>Empatía</a:t>
            </a:r>
            <a:endParaRPr>
              <a:solidFill>
                <a:srgbClr val="055CF2"/>
              </a:solidFill>
              <a:latin typeface="Bitter"/>
              <a:ea typeface="Bitter"/>
              <a:cs typeface="Bitter"/>
              <a:sym typeface="Bitter"/>
            </a:endParaRPr>
          </a:p>
        </p:txBody>
      </p:sp>
      <p:cxnSp>
        <p:nvCxnSpPr>
          <p:cNvPr id="1011" name="Google Shape;1011;p69"/>
          <p:cNvCxnSpPr/>
          <p:nvPr/>
        </p:nvCxnSpPr>
        <p:spPr>
          <a:xfrm>
            <a:off x="-353100" y="2922245"/>
            <a:ext cx="7304100" cy="0"/>
          </a:xfrm>
          <a:prstGeom prst="straightConnector1">
            <a:avLst/>
          </a:prstGeom>
          <a:noFill/>
          <a:ln cap="flat" cmpd="sng" w="9525">
            <a:solidFill>
              <a:srgbClr val="055CF2"/>
            </a:solidFill>
            <a:prstDash val="solid"/>
            <a:round/>
            <a:headEnd len="med" w="med" type="none"/>
            <a:tailEnd len="med" w="med" type="none"/>
          </a:ln>
        </p:spPr>
      </p:cxnSp>
      <p:sp>
        <p:nvSpPr>
          <p:cNvPr id="1012" name="Google Shape;1012;p69"/>
          <p:cNvSpPr/>
          <p:nvPr/>
        </p:nvSpPr>
        <p:spPr>
          <a:xfrm>
            <a:off x="126621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03286B"/>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13" name="Google Shape;1013;p69"/>
          <p:cNvSpPr/>
          <p:nvPr/>
        </p:nvSpPr>
        <p:spPr>
          <a:xfrm>
            <a:off x="36863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4FC9A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14" name="Google Shape;1014;p69"/>
          <p:cNvSpPr/>
          <p:nvPr/>
        </p:nvSpPr>
        <p:spPr>
          <a:xfrm>
            <a:off x="62671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0F7A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15" name="Google Shape;1015;p69"/>
          <p:cNvSpPr txBox="1"/>
          <p:nvPr/>
        </p:nvSpPr>
        <p:spPr>
          <a:xfrm>
            <a:off x="6498600" y="4194621"/>
            <a:ext cx="1660200" cy="545100"/>
          </a:xfrm>
          <a:prstGeom prst="rect">
            <a:avLst/>
          </a:prstGeom>
          <a:noFill/>
          <a:ln>
            <a:noFill/>
          </a:ln>
        </p:spPr>
        <p:txBody>
          <a:bodyPr anchorCtr="0" anchor="t" bIns="0" lIns="0" spcFirstLastPara="1" rIns="0" wrap="square" tIns="26550">
            <a:noAutofit/>
          </a:bodyPr>
          <a:lstStyle/>
          <a:p>
            <a:pPr indent="-25400" lvl="0" marL="88900" marR="63500" rtl="0" algn="l">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Leer las emociones, comprenderlas y poder sintonizar con ellas.</a:t>
            </a:r>
            <a:endParaRPr sz="900">
              <a:solidFill>
                <a:srgbClr val="888888"/>
              </a:solidFill>
              <a:latin typeface="Montserrat Light"/>
              <a:ea typeface="Montserrat Light"/>
              <a:cs typeface="Montserrat Light"/>
              <a:sym typeface="Montserrat Light"/>
            </a:endParaRPr>
          </a:p>
        </p:txBody>
      </p:sp>
      <p:sp>
        <p:nvSpPr>
          <p:cNvPr id="1016" name="Google Shape;1016;p6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pic>
        <p:nvPicPr>
          <p:cNvPr id="1017" name="Google Shape;1017;p69"/>
          <p:cNvPicPr preferRelativeResize="0"/>
          <p:nvPr/>
        </p:nvPicPr>
        <p:blipFill>
          <a:blip r:embed="rId4">
            <a:alphaModFix/>
          </a:blip>
          <a:stretch>
            <a:fillRect/>
          </a:stretch>
        </p:blipFill>
        <p:spPr>
          <a:xfrm>
            <a:off x="1533425" y="2536625"/>
            <a:ext cx="771250" cy="771250"/>
          </a:xfrm>
          <a:prstGeom prst="rect">
            <a:avLst/>
          </a:prstGeom>
          <a:noFill/>
          <a:ln>
            <a:noFill/>
          </a:ln>
        </p:spPr>
      </p:pic>
      <p:pic>
        <p:nvPicPr>
          <p:cNvPr id="1018" name="Google Shape;1018;p69"/>
          <p:cNvPicPr preferRelativeResize="0"/>
          <p:nvPr/>
        </p:nvPicPr>
        <p:blipFill>
          <a:blip r:embed="rId5">
            <a:alphaModFix/>
          </a:blip>
          <a:stretch>
            <a:fillRect/>
          </a:stretch>
        </p:blipFill>
        <p:spPr>
          <a:xfrm>
            <a:off x="6534375" y="2536625"/>
            <a:ext cx="771250" cy="771250"/>
          </a:xfrm>
          <a:prstGeom prst="rect">
            <a:avLst/>
          </a:prstGeom>
          <a:noFill/>
          <a:ln>
            <a:noFill/>
          </a:ln>
        </p:spPr>
      </p:pic>
      <p:pic>
        <p:nvPicPr>
          <p:cNvPr id="1019" name="Google Shape;1019;p69"/>
          <p:cNvPicPr preferRelativeResize="0"/>
          <p:nvPr/>
        </p:nvPicPr>
        <p:blipFill>
          <a:blip r:embed="rId6">
            <a:alphaModFix/>
          </a:blip>
          <a:stretch>
            <a:fillRect/>
          </a:stretch>
        </p:blipFill>
        <p:spPr>
          <a:xfrm>
            <a:off x="3953575" y="2536625"/>
            <a:ext cx="771250" cy="771250"/>
          </a:xfrm>
          <a:prstGeom prst="rect">
            <a:avLst/>
          </a:prstGeom>
          <a:noFill/>
          <a:ln>
            <a:noFill/>
          </a:ln>
        </p:spPr>
      </p:pic>
      <p:sp>
        <p:nvSpPr>
          <p:cNvPr id="1020" name="Google Shape;1020;p69"/>
          <p:cNvSpPr txBox="1"/>
          <p:nvPr/>
        </p:nvSpPr>
        <p:spPr>
          <a:xfrm>
            <a:off x="1328025" y="1069225"/>
            <a:ext cx="2970300" cy="85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b="1" lang="es">
                <a:solidFill>
                  <a:srgbClr val="9C1FF2"/>
                </a:solidFill>
                <a:latin typeface="Bitter"/>
                <a:ea typeface="Bitter"/>
                <a:cs typeface="Bitter"/>
                <a:sym typeface="Bitter"/>
              </a:rPr>
              <a:t>Actitudes </a:t>
            </a:r>
            <a:endParaRPr b="1">
              <a:solidFill>
                <a:srgbClr val="9C1FF2"/>
              </a:solidFill>
              <a:latin typeface="Bitter"/>
              <a:ea typeface="Bitter"/>
              <a:cs typeface="Bitter"/>
              <a:sym typeface="Bitter"/>
            </a:endParaRPr>
          </a:p>
          <a:p>
            <a:pPr indent="0" lvl="0" marL="0" rtl="0" algn="l">
              <a:lnSpc>
                <a:spcPct val="115000"/>
              </a:lnSpc>
              <a:spcBef>
                <a:spcPts val="100"/>
              </a:spcBef>
              <a:spcAft>
                <a:spcPts val="0"/>
              </a:spcAft>
              <a:buNone/>
            </a:pPr>
            <a:r>
              <a:rPr b="1" lang="es" sz="1000">
                <a:solidFill>
                  <a:srgbClr val="888888"/>
                </a:solidFill>
                <a:latin typeface="Montserrat"/>
                <a:ea typeface="Montserrat"/>
                <a:cs typeface="Montserrat"/>
                <a:sym typeface="Montserrat"/>
              </a:rPr>
              <a:t>Disposición o postura frente a la ejecución de una función laboral. </a:t>
            </a:r>
            <a:br>
              <a:rPr b="1" lang="es" sz="1000">
                <a:solidFill>
                  <a:srgbClr val="888888"/>
                </a:solidFill>
                <a:latin typeface="Montserrat"/>
                <a:ea typeface="Montserrat"/>
                <a:cs typeface="Montserrat"/>
                <a:sym typeface="Montserrat"/>
              </a:rPr>
            </a:br>
            <a:r>
              <a:rPr lang="es" sz="900">
                <a:solidFill>
                  <a:srgbClr val="888888"/>
                </a:solidFill>
                <a:latin typeface="Montserrat"/>
                <a:ea typeface="Montserrat"/>
                <a:cs typeface="Montserrat"/>
                <a:sym typeface="Montserrat"/>
              </a:rPr>
              <a:t>(</a:t>
            </a:r>
            <a:r>
              <a:rPr lang="es" sz="900">
                <a:solidFill>
                  <a:srgbClr val="888888"/>
                </a:solidFill>
                <a:latin typeface="Montserrat"/>
                <a:ea typeface="Montserrat"/>
                <a:cs typeface="Montserrat"/>
                <a:sym typeface="Montserrat"/>
              </a:rPr>
              <a:t>Priorizadas por los usuarios)</a:t>
            </a:r>
            <a:endParaRPr sz="900">
              <a:solidFill>
                <a:srgbClr val="888888"/>
              </a:solidFill>
              <a:latin typeface="Montserrat"/>
              <a:ea typeface="Montserrat"/>
              <a:cs typeface="Montserrat"/>
              <a:sym typeface="Montserrat"/>
            </a:endParaRPr>
          </a:p>
          <a:p>
            <a:pPr indent="0" lvl="0" marL="0" rtl="0" algn="l">
              <a:lnSpc>
                <a:spcPct val="115000"/>
              </a:lnSpc>
              <a:spcBef>
                <a:spcPts val="100"/>
              </a:spcBef>
              <a:spcAft>
                <a:spcPts val="0"/>
              </a:spcAft>
              <a:buNone/>
            </a:pPr>
            <a:r>
              <a:t/>
            </a:r>
            <a:endParaRPr sz="1200">
              <a:solidFill>
                <a:srgbClr val="888888"/>
              </a:solidFill>
              <a:latin typeface="Bitter"/>
              <a:ea typeface="Bitter"/>
              <a:cs typeface="Bitter"/>
              <a:sym typeface="Bitte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4" name="Shape 1024"/>
        <p:cNvGrpSpPr/>
        <p:nvPr/>
      </p:nvGrpSpPr>
      <p:grpSpPr>
        <a:xfrm>
          <a:off x="0" y="0"/>
          <a:ext cx="0" cy="0"/>
          <a:chOff x="0" y="0"/>
          <a:chExt cx="0" cy="0"/>
        </a:xfrm>
      </p:grpSpPr>
      <p:sp>
        <p:nvSpPr>
          <p:cNvPr id="1025" name="Google Shape;1025;p70"/>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26" name="Google Shape;1026;p70"/>
          <p:cNvSpPr txBox="1"/>
          <p:nvPr/>
        </p:nvSpPr>
        <p:spPr>
          <a:xfrm>
            <a:off x="8611175" y="4577325"/>
            <a:ext cx="2607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48</a:t>
            </a:r>
            <a:endParaRPr sz="1500">
              <a:latin typeface="Bitter"/>
              <a:ea typeface="Bitter"/>
              <a:cs typeface="Bitter"/>
              <a:sym typeface="Bitter"/>
            </a:endParaRPr>
          </a:p>
        </p:txBody>
      </p:sp>
      <p:sp>
        <p:nvSpPr>
          <p:cNvPr id="1027" name="Google Shape;1027;p70"/>
          <p:cNvSpPr txBox="1"/>
          <p:nvPr/>
        </p:nvSpPr>
        <p:spPr>
          <a:xfrm>
            <a:off x="577175" y="53942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Competencias transversales:</a:t>
            </a:r>
            <a:endParaRPr b="1" i="1" sz="1200">
              <a:solidFill>
                <a:srgbClr val="A4DB3B"/>
              </a:solidFill>
              <a:latin typeface="Bitter"/>
              <a:ea typeface="Bitter"/>
              <a:cs typeface="Bitter"/>
              <a:sym typeface="Bitter"/>
            </a:endParaRPr>
          </a:p>
        </p:txBody>
      </p:sp>
      <p:sp>
        <p:nvSpPr>
          <p:cNvPr id="1028" name="Google Shape;1028;p7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1029" name="Google Shape;1029;p70"/>
          <p:cNvSpPr txBox="1"/>
          <p:nvPr/>
        </p:nvSpPr>
        <p:spPr>
          <a:xfrm>
            <a:off x="1328025" y="1069225"/>
            <a:ext cx="2970300" cy="85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b="1" lang="es">
                <a:solidFill>
                  <a:srgbClr val="2E86FF"/>
                </a:solidFill>
                <a:latin typeface="Bitter"/>
                <a:ea typeface="Bitter"/>
                <a:cs typeface="Bitter"/>
                <a:sym typeface="Bitter"/>
              </a:rPr>
              <a:t>Conocimientos y habilidades </a:t>
            </a:r>
            <a:r>
              <a:rPr b="1" lang="es">
                <a:solidFill>
                  <a:srgbClr val="2E86FF"/>
                </a:solidFill>
                <a:latin typeface="Bitter"/>
                <a:ea typeface="Bitter"/>
                <a:cs typeface="Bitter"/>
                <a:sym typeface="Bitter"/>
              </a:rPr>
              <a:t> </a:t>
            </a:r>
            <a:endParaRPr b="1">
              <a:solidFill>
                <a:srgbClr val="2E86FF"/>
              </a:solidFill>
              <a:latin typeface="Bitter"/>
              <a:ea typeface="Bitter"/>
              <a:cs typeface="Bitter"/>
              <a:sym typeface="Bitter"/>
            </a:endParaRPr>
          </a:p>
          <a:p>
            <a:pPr indent="0" lvl="0" marL="0" rtl="0" algn="l">
              <a:lnSpc>
                <a:spcPct val="115000"/>
              </a:lnSpc>
              <a:spcBef>
                <a:spcPts val="100"/>
              </a:spcBef>
              <a:spcAft>
                <a:spcPts val="0"/>
              </a:spcAft>
              <a:buNone/>
            </a:pPr>
            <a:r>
              <a:rPr b="1" lang="es" sz="1000">
                <a:solidFill>
                  <a:srgbClr val="888888"/>
                </a:solidFill>
                <a:latin typeface="Montserrat"/>
                <a:ea typeface="Montserrat"/>
                <a:cs typeface="Montserrat"/>
                <a:sym typeface="Montserrat"/>
              </a:rPr>
              <a:t>Conjunto de saberes y capacidades para ejecutar una función laboral.</a:t>
            </a:r>
            <a:br>
              <a:rPr b="1" lang="es" sz="1000">
                <a:solidFill>
                  <a:srgbClr val="888888"/>
                </a:solidFill>
                <a:latin typeface="Montserrat"/>
                <a:ea typeface="Montserrat"/>
                <a:cs typeface="Montserrat"/>
                <a:sym typeface="Montserrat"/>
              </a:rPr>
            </a:br>
            <a:r>
              <a:rPr lang="es" sz="900">
                <a:solidFill>
                  <a:srgbClr val="888888"/>
                </a:solidFill>
                <a:latin typeface="Montserrat"/>
                <a:ea typeface="Montserrat"/>
                <a:cs typeface="Montserrat"/>
                <a:sym typeface="Montserrat"/>
              </a:rPr>
              <a:t>(Priorizadas por los usuarios)</a:t>
            </a:r>
            <a:endParaRPr sz="900">
              <a:solidFill>
                <a:srgbClr val="888888"/>
              </a:solidFill>
              <a:latin typeface="Montserrat"/>
              <a:ea typeface="Montserrat"/>
              <a:cs typeface="Montserrat"/>
              <a:sym typeface="Montserrat"/>
            </a:endParaRPr>
          </a:p>
          <a:p>
            <a:pPr indent="0" lvl="0" marL="0" rtl="0" algn="l">
              <a:lnSpc>
                <a:spcPct val="115000"/>
              </a:lnSpc>
              <a:spcBef>
                <a:spcPts val="100"/>
              </a:spcBef>
              <a:spcAft>
                <a:spcPts val="0"/>
              </a:spcAft>
              <a:buNone/>
            </a:pPr>
            <a:r>
              <a:t/>
            </a:r>
            <a:endParaRPr sz="1200">
              <a:solidFill>
                <a:srgbClr val="888888"/>
              </a:solidFill>
              <a:latin typeface="Bitter"/>
              <a:ea typeface="Bitter"/>
              <a:cs typeface="Bitter"/>
              <a:sym typeface="Bitter"/>
            </a:endParaRPr>
          </a:p>
        </p:txBody>
      </p:sp>
      <p:sp>
        <p:nvSpPr>
          <p:cNvPr id="1030" name="Google Shape;1030;p70"/>
          <p:cNvSpPr txBox="1"/>
          <p:nvPr/>
        </p:nvSpPr>
        <p:spPr>
          <a:xfrm>
            <a:off x="671045" y="3707386"/>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F5757"/>
                </a:solidFill>
                <a:latin typeface="Bitter"/>
                <a:ea typeface="Bitter"/>
                <a:cs typeface="Bitter"/>
                <a:sym typeface="Bitter"/>
              </a:rPr>
              <a:t>1.</a:t>
            </a:r>
            <a:endParaRPr>
              <a:solidFill>
                <a:srgbClr val="FF5757"/>
              </a:solidFill>
              <a:latin typeface="Bitter"/>
              <a:ea typeface="Bitter"/>
              <a:cs typeface="Bitter"/>
              <a:sym typeface="Bitter"/>
            </a:endParaRPr>
          </a:p>
        </p:txBody>
      </p:sp>
      <p:sp>
        <p:nvSpPr>
          <p:cNvPr id="1031" name="Google Shape;1031;p70"/>
          <p:cNvSpPr txBox="1"/>
          <p:nvPr/>
        </p:nvSpPr>
        <p:spPr>
          <a:xfrm>
            <a:off x="2228639" y="3707375"/>
            <a:ext cx="2378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20A66"/>
                </a:solidFill>
                <a:latin typeface="Bitter"/>
                <a:ea typeface="Bitter"/>
                <a:cs typeface="Bitter"/>
                <a:sym typeface="Bitter"/>
              </a:rPr>
              <a:t>2.</a:t>
            </a:r>
            <a:endParaRPr b="1">
              <a:solidFill>
                <a:srgbClr val="F20A66"/>
              </a:solidFill>
              <a:latin typeface="Bitter"/>
              <a:ea typeface="Bitter"/>
              <a:cs typeface="Bitter"/>
              <a:sym typeface="Bitter"/>
            </a:endParaRPr>
          </a:p>
          <a:p>
            <a:pPr indent="0" lvl="0" marL="0" marR="0" rtl="0" algn="l">
              <a:lnSpc>
                <a:spcPct val="100000"/>
              </a:lnSpc>
              <a:spcBef>
                <a:spcPts val="0"/>
              </a:spcBef>
              <a:spcAft>
                <a:spcPts val="0"/>
              </a:spcAft>
              <a:buNone/>
            </a:pPr>
            <a:r>
              <a:t/>
            </a:r>
            <a:endParaRPr b="1">
              <a:solidFill>
                <a:srgbClr val="F20A66"/>
              </a:solidFill>
              <a:latin typeface="Bitter"/>
              <a:ea typeface="Bitter"/>
              <a:cs typeface="Bitter"/>
              <a:sym typeface="Bitter"/>
            </a:endParaRPr>
          </a:p>
        </p:txBody>
      </p:sp>
      <p:sp>
        <p:nvSpPr>
          <p:cNvPr id="1032" name="Google Shape;1032;p70"/>
          <p:cNvSpPr txBox="1"/>
          <p:nvPr/>
        </p:nvSpPr>
        <p:spPr>
          <a:xfrm>
            <a:off x="6155142" y="37073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9C1FF2"/>
                </a:solidFill>
                <a:latin typeface="Bitter"/>
                <a:ea typeface="Bitter"/>
                <a:cs typeface="Bitter"/>
                <a:sym typeface="Bitter"/>
              </a:rPr>
              <a:t>4.</a:t>
            </a:r>
            <a:endParaRPr>
              <a:solidFill>
                <a:srgbClr val="9C1FF2"/>
              </a:solidFill>
              <a:latin typeface="Bitter"/>
              <a:ea typeface="Bitter"/>
              <a:cs typeface="Bitter"/>
              <a:sym typeface="Bitter"/>
            </a:endParaRPr>
          </a:p>
        </p:txBody>
      </p:sp>
      <p:cxnSp>
        <p:nvCxnSpPr>
          <p:cNvPr id="1033" name="Google Shape;1033;p70"/>
          <p:cNvCxnSpPr/>
          <p:nvPr/>
        </p:nvCxnSpPr>
        <p:spPr>
          <a:xfrm>
            <a:off x="-581700" y="2922245"/>
            <a:ext cx="7304100" cy="0"/>
          </a:xfrm>
          <a:prstGeom prst="straightConnector1">
            <a:avLst/>
          </a:prstGeom>
          <a:noFill/>
          <a:ln cap="flat" cmpd="sng" w="9525">
            <a:solidFill>
              <a:srgbClr val="055CF2"/>
            </a:solidFill>
            <a:prstDash val="solid"/>
            <a:round/>
            <a:headEnd len="med" w="med" type="none"/>
            <a:tailEnd len="med" w="med" type="none"/>
          </a:ln>
        </p:spPr>
      </p:cxnSp>
      <p:sp>
        <p:nvSpPr>
          <p:cNvPr id="1034" name="Google Shape;1034;p70"/>
          <p:cNvSpPr/>
          <p:nvPr/>
        </p:nvSpPr>
        <p:spPr>
          <a:xfrm>
            <a:off x="88521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A593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35" name="Google Shape;1035;p70"/>
          <p:cNvSpPr/>
          <p:nvPr/>
        </p:nvSpPr>
        <p:spPr>
          <a:xfrm>
            <a:off x="2764800"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20A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36" name="Google Shape;1036;p70"/>
          <p:cNvSpPr/>
          <p:nvPr/>
        </p:nvSpPr>
        <p:spPr>
          <a:xfrm>
            <a:off x="64957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9C1F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37" name="Google Shape;1037;p70"/>
          <p:cNvSpPr txBox="1"/>
          <p:nvPr/>
        </p:nvSpPr>
        <p:spPr>
          <a:xfrm>
            <a:off x="6422400"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Apego y estimulación</a:t>
            </a:r>
            <a:endParaRPr sz="900">
              <a:solidFill>
                <a:srgbClr val="888888"/>
              </a:solidFill>
              <a:latin typeface="Montserrat Light"/>
              <a:ea typeface="Montserrat Light"/>
              <a:cs typeface="Montserrat Light"/>
              <a:sym typeface="Montserrat Light"/>
            </a:endParaRPr>
          </a:p>
          <a:p>
            <a:pPr indent="0" lvl="0" marL="0" marR="63500" rtl="0" algn="l">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038" name="Google Shape;1038;p70"/>
          <p:cNvSpPr txBox="1"/>
          <p:nvPr/>
        </p:nvSpPr>
        <p:spPr>
          <a:xfrm>
            <a:off x="4353142" y="37073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CD608"/>
                </a:solidFill>
                <a:latin typeface="Bitter"/>
                <a:ea typeface="Bitter"/>
                <a:cs typeface="Bitter"/>
                <a:sym typeface="Bitter"/>
              </a:rPr>
              <a:t>3.</a:t>
            </a:r>
            <a:endParaRPr>
              <a:solidFill>
                <a:srgbClr val="FCD608"/>
              </a:solidFill>
              <a:latin typeface="Bitter"/>
              <a:ea typeface="Bitter"/>
              <a:cs typeface="Bitter"/>
              <a:sym typeface="Bitter"/>
            </a:endParaRPr>
          </a:p>
        </p:txBody>
      </p:sp>
      <p:sp>
        <p:nvSpPr>
          <p:cNvPr id="1039" name="Google Shape;1039;p70"/>
          <p:cNvSpPr/>
          <p:nvPr/>
        </p:nvSpPr>
        <p:spPr>
          <a:xfrm>
            <a:off x="46937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FE82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40" name="Google Shape;1040;p70"/>
          <p:cNvSpPr txBox="1"/>
          <p:nvPr/>
        </p:nvSpPr>
        <p:spPr>
          <a:xfrm>
            <a:off x="4504963"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Capacidad para anticiparse a situaciones </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y planificar de acuerdo a esto</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041" name="Google Shape;1041;p70"/>
          <p:cNvSpPr txBox="1"/>
          <p:nvPr/>
        </p:nvSpPr>
        <p:spPr>
          <a:xfrm>
            <a:off x="2587525"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Preparación para la vida independiente</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042" name="Google Shape;1042;p70"/>
          <p:cNvSpPr txBox="1"/>
          <p:nvPr/>
        </p:nvSpPr>
        <p:spPr>
          <a:xfrm>
            <a:off x="634450"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Herramientas de cuidado de equipos, conocimiento y reflexión personal, cómo propiciar la salud psicosocial</a:t>
            </a:r>
            <a:endParaRPr sz="900">
              <a:solidFill>
                <a:srgbClr val="888888"/>
              </a:solidFill>
              <a:latin typeface="Montserrat Light"/>
              <a:ea typeface="Montserrat Light"/>
              <a:cs typeface="Montserrat Light"/>
              <a:sym typeface="Montserrat Light"/>
            </a:endParaRPr>
          </a:p>
        </p:txBody>
      </p:sp>
      <p:pic>
        <p:nvPicPr>
          <p:cNvPr id="1043" name="Google Shape;1043;p70"/>
          <p:cNvPicPr preferRelativeResize="0"/>
          <p:nvPr/>
        </p:nvPicPr>
        <p:blipFill>
          <a:blip r:embed="rId4">
            <a:alphaModFix/>
          </a:blip>
          <a:stretch>
            <a:fillRect/>
          </a:stretch>
        </p:blipFill>
        <p:spPr>
          <a:xfrm>
            <a:off x="6762550" y="2507280"/>
            <a:ext cx="772100" cy="772100"/>
          </a:xfrm>
          <a:prstGeom prst="rect">
            <a:avLst/>
          </a:prstGeom>
          <a:noFill/>
          <a:ln>
            <a:noFill/>
          </a:ln>
        </p:spPr>
      </p:pic>
      <p:pic>
        <p:nvPicPr>
          <p:cNvPr id="1044" name="Google Shape;1044;p70"/>
          <p:cNvPicPr preferRelativeResize="0"/>
          <p:nvPr/>
        </p:nvPicPr>
        <p:blipFill>
          <a:blip r:embed="rId5">
            <a:alphaModFix/>
          </a:blip>
          <a:stretch>
            <a:fillRect/>
          </a:stretch>
        </p:blipFill>
        <p:spPr>
          <a:xfrm>
            <a:off x="1181712" y="2536993"/>
            <a:ext cx="712675" cy="712675"/>
          </a:xfrm>
          <a:prstGeom prst="rect">
            <a:avLst/>
          </a:prstGeom>
          <a:noFill/>
          <a:ln>
            <a:noFill/>
          </a:ln>
        </p:spPr>
      </p:pic>
      <p:pic>
        <p:nvPicPr>
          <p:cNvPr id="1045" name="Google Shape;1045;p70"/>
          <p:cNvPicPr preferRelativeResize="0"/>
          <p:nvPr/>
        </p:nvPicPr>
        <p:blipFill>
          <a:blip r:embed="rId6">
            <a:alphaModFix/>
          </a:blip>
          <a:stretch>
            <a:fillRect/>
          </a:stretch>
        </p:blipFill>
        <p:spPr>
          <a:xfrm>
            <a:off x="3061277" y="2537000"/>
            <a:ext cx="712675" cy="712675"/>
          </a:xfrm>
          <a:prstGeom prst="rect">
            <a:avLst/>
          </a:prstGeom>
          <a:noFill/>
          <a:ln>
            <a:noFill/>
          </a:ln>
        </p:spPr>
      </p:pic>
      <p:pic>
        <p:nvPicPr>
          <p:cNvPr id="1046" name="Google Shape;1046;p70"/>
          <p:cNvPicPr preferRelativeResize="0"/>
          <p:nvPr/>
        </p:nvPicPr>
        <p:blipFill>
          <a:blip r:embed="rId7">
            <a:alphaModFix/>
          </a:blip>
          <a:stretch>
            <a:fillRect/>
          </a:stretch>
        </p:blipFill>
        <p:spPr>
          <a:xfrm>
            <a:off x="4947250" y="2507300"/>
            <a:ext cx="772100" cy="77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2" name="Shape 132"/>
        <p:cNvGrpSpPr/>
        <p:nvPr/>
      </p:nvGrpSpPr>
      <p:grpSpPr>
        <a:xfrm>
          <a:off x="0" y="0"/>
          <a:ext cx="0" cy="0"/>
          <a:chOff x="0" y="0"/>
          <a:chExt cx="0" cy="0"/>
        </a:xfrm>
      </p:grpSpPr>
      <p:sp>
        <p:nvSpPr>
          <p:cNvPr id="133" name="Google Shape;133;p26"/>
          <p:cNvSpPr/>
          <p:nvPr/>
        </p:nvSpPr>
        <p:spPr>
          <a:xfrm>
            <a:off x="8777289" y="295851"/>
            <a:ext cx="66075" cy="66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34" name="Google Shape;134;p26"/>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5</a:t>
            </a:r>
            <a:endParaRPr sz="1500">
              <a:latin typeface="Bitter"/>
              <a:ea typeface="Bitter"/>
              <a:cs typeface="Bitter"/>
              <a:sym typeface="Bitter"/>
            </a:endParaRPr>
          </a:p>
        </p:txBody>
      </p:sp>
      <p:sp>
        <p:nvSpPr>
          <p:cNvPr id="135" name="Google Shape;135;p26"/>
          <p:cNvSpPr txBox="1"/>
          <p:nvPr/>
        </p:nvSpPr>
        <p:spPr>
          <a:xfrm>
            <a:off x="577175" y="53942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4FC9A3"/>
                </a:solidFill>
                <a:latin typeface="Bitter"/>
                <a:ea typeface="Bitter"/>
                <a:cs typeface="Bitter"/>
                <a:sym typeface="Bitter"/>
              </a:rPr>
              <a:t>Fases del proyecto:</a:t>
            </a:r>
            <a:endParaRPr b="1" i="1" sz="1200">
              <a:solidFill>
                <a:srgbClr val="4FC9A3"/>
              </a:solidFill>
              <a:latin typeface="Bitter"/>
              <a:ea typeface="Bitter"/>
              <a:cs typeface="Bitter"/>
              <a:sym typeface="Bitter"/>
            </a:endParaRPr>
          </a:p>
        </p:txBody>
      </p:sp>
      <p:sp>
        <p:nvSpPr>
          <p:cNvPr id="136" name="Google Shape;136;p26"/>
          <p:cNvSpPr txBox="1"/>
          <p:nvPr/>
        </p:nvSpPr>
        <p:spPr>
          <a:xfrm>
            <a:off x="1052045" y="2792986"/>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A5936"/>
                </a:solidFill>
                <a:latin typeface="Bitter"/>
                <a:ea typeface="Bitter"/>
                <a:cs typeface="Bitter"/>
                <a:sym typeface="Bitter"/>
              </a:rPr>
              <a:t>Fase 1: </a:t>
            </a:r>
            <a:endParaRPr b="1">
              <a:solidFill>
                <a:srgbClr val="FA5936"/>
              </a:solidFill>
              <a:latin typeface="Bitter"/>
              <a:ea typeface="Bitter"/>
              <a:cs typeface="Bitter"/>
              <a:sym typeface="Bitter"/>
            </a:endParaRPr>
          </a:p>
          <a:p>
            <a:pPr indent="0" lvl="0" marL="0" marR="0" rtl="0" algn="ctr">
              <a:lnSpc>
                <a:spcPct val="100000"/>
              </a:lnSpc>
              <a:spcBef>
                <a:spcPts val="0"/>
              </a:spcBef>
              <a:spcAft>
                <a:spcPts val="0"/>
              </a:spcAft>
              <a:buNone/>
            </a:pPr>
            <a:r>
              <a:rPr b="1" lang="es">
                <a:solidFill>
                  <a:srgbClr val="FA5936"/>
                </a:solidFill>
                <a:latin typeface="Bitter"/>
                <a:ea typeface="Bitter"/>
                <a:cs typeface="Bitter"/>
                <a:sym typeface="Bitter"/>
              </a:rPr>
              <a:t>Diagnóstico</a:t>
            </a:r>
            <a:endParaRPr>
              <a:solidFill>
                <a:srgbClr val="FA5936"/>
              </a:solidFill>
              <a:latin typeface="Bitter"/>
              <a:ea typeface="Bitter"/>
              <a:cs typeface="Bitter"/>
              <a:sym typeface="Bitter"/>
            </a:endParaRPr>
          </a:p>
        </p:txBody>
      </p:sp>
      <p:sp>
        <p:nvSpPr>
          <p:cNvPr id="137" name="Google Shape;137;p26"/>
          <p:cNvSpPr txBox="1"/>
          <p:nvPr/>
        </p:nvSpPr>
        <p:spPr>
          <a:xfrm>
            <a:off x="3150202" y="2792975"/>
            <a:ext cx="2378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20A66"/>
                </a:solidFill>
                <a:latin typeface="Bitter"/>
                <a:ea typeface="Bitter"/>
                <a:cs typeface="Bitter"/>
                <a:sym typeface="Bitter"/>
              </a:rPr>
              <a:t>Fase 2: </a:t>
            </a:r>
            <a:endParaRPr b="1">
              <a:solidFill>
                <a:srgbClr val="F20A66"/>
              </a:solidFill>
              <a:latin typeface="Bitter"/>
              <a:ea typeface="Bitter"/>
              <a:cs typeface="Bitter"/>
              <a:sym typeface="Bitter"/>
            </a:endParaRPr>
          </a:p>
          <a:p>
            <a:pPr indent="0" lvl="0" marL="0" marR="0" rtl="0" algn="ctr">
              <a:lnSpc>
                <a:spcPct val="100000"/>
              </a:lnSpc>
              <a:spcBef>
                <a:spcPts val="0"/>
              </a:spcBef>
              <a:spcAft>
                <a:spcPts val="0"/>
              </a:spcAft>
              <a:buNone/>
            </a:pPr>
            <a:r>
              <a:rPr b="1" lang="es">
                <a:solidFill>
                  <a:srgbClr val="F20A66"/>
                </a:solidFill>
                <a:latin typeface="Bitter"/>
                <a:ea typeface="Bitter"/>
                <a:cs typeface="Bitter"/>
                <a:sym typeface="Bitter"/>
              </a:rPr>
              <a:t>Diseño de la solución</a:t>
            </a:r>
            <a:endParaRPr>
              <a:solidFill>
                <a:srgbClr val="F20A66"/>
              </a:solidFill>
              <a:latin typeface="Bitter"/>
              <a:ea typeface="Bitter"/>
              <a:cs typeface="Bitter"/>
              <a:sym typeface="Bitter"/>
            </a:endParaRPr>
          </a:p>
        </p:txBody>
      </p:sp>
      <p:sp>
        <p:nvSpPr>
          <p:cNvPr id="138" name="Google Shape;138;p26"/>
          <p:cNvSpPr txBox="1"/>
          <p:nvPr/>
        </p:nvSpPr>
        <p:spPr>
          <a:xfrm>
            <a:off x="5926542" y="27929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CD608"/>
                </a:solidFill>
                <a:latin typeface="Bitter"/>
                <a:ea typeface="Bitter"/>
                <a:cs typeface="Bitter"/>
                <a:sym typeface="Bitter"/>
              </a:rPr>
              <a:t>Fase 3:</a:t>
            </a:r>
            <a:br>
              <a:rPr b="1" lang="es">
                <a:solidFill>
                  <a:srgbClr val="FCD608"/>
                </a:solidFill>
                <a:latin typeface="Bitter"/>
                <a:ea typeface="Bitter"/>
                <a:cs typeface="Bitter"/>
                <a:sym typeface="Bitter"/>
              </a:rPr>
            </a:br>
            <a:r>
              <a:rPr b="1" lang="es">
                <a:solidFill>
                  <a:srgbClr val="FCD608"/>
                </a:solidFill>
                <a:latin typeface="Bitter"/>
                <a:ea typeface="Bitter"/>
                <a:cs typeface="Bitter"/>
                <a:sym typeface="Bitter"/>
              </a:rPr>
              <a:t>Implementación</a:t>
            </a:r>
            <a:endParaRPr>
              <a:solidFill>
                <a:srgbClr val="FCD608"/>
              </a:solidFill>
              <a:latin typeface="Bitter"/>
              <a:ea typeface="Bitter"/>
              <a:cs typeface="Bitter"/>
              <a:sym typeface="Bitter"/>
            </a:endParaRPr>
          </a:p>
        </p:txBody>
      </p:sp>
      <p:cxnSp>
        <p:nvCxnSpPr>
          <p:cNvPr id="139" name="Google Shape;139;p26"/>
          <p:cNvCxnSpPr/>
          <p:nvPr/>
        </p:nvCxnSpPr>
        <p:spPr>
          <a:xfrm>
            <a:off x="-353100" y="2007845"/>
            <a:ext cx="7304100" cy="0"/>
          </a:xfrm>
          <a:prstGeom prst="straightConnector1">
            <a:avLst/>
          </a:prstGeom>
          <a:noFill/>
          <a:ln cap="flat" cmpd="sng" w="19050">
            <a:solidFill>
              <a:srgbClr val="055CF2"/>
            </a:solidFill>
            <a:prstDash val="solid"/>
            <a:round/>
            <a:headEnd len="med" w="med" type="none"/>
            <a:tailEnd len="med" w="med" type="none"/>
          </a:ln>
        </p:spPr>
      </p:cxnSp>
      <p:sp>
        <p:nvSpPr>
          <p:cNvPr id="140" name="Google Shape;140;p26"/>
          <p:cNvSpPr/>
          <p:nvPr/>
        </p:nvSpPr>
        <p:spPr>
          <a:xfrm>
            <a:off x="1266214" y="13261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A593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41" name="Google Shape;141;p26"/>
          <p:cNvSpPr/>
          <p:nvPr/>
        </p:nvSpPr>
        <p:spPr>
          <a:xfrm>
            <a:off x="3686364" y="13261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20A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42" name="Google Shape;142;p26"/>
          <p:cNvSpPr/>
          <p:nvPr/>
        </p:nvSpPr>
        <p:spPr>
          <a:xfrm>
            <a:off x="6267164" y="13261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43" name="Google Shape;143;p26"/>
          <p:cNvSpPr txBox="1"/>
          <p:nvPr/>
        </p:nvSpPr>
        <p:spPr>
          <a:xfrm>
            <a:off x="1074476" y="3473225"/>
            <a:ext cx="1623600" cy="1402800"/>
          </a:xfrm>
          <a:prstGeom prst="rect">
            <a:avLst/>
          </a:prstGeom>
          <a:noFill/>
          <a:ln>
            <a:noFill/>
          </a:ln>
        </p:spPr>
        <p:txBody>
          <a:bodyPr anchorCtr="0" anchor="t" bIns="0" lIns="0" spcFirstLastPara="1" rIns="0" wrap="square" tIns="26550">
            <a:noAutofit/>
          </a:bodyPr>
          <a:lstStyle/>
          <a:p>
            <a:pPr indent="0" lvl="0" marL="0" marR="0" rtl="0" algn="l">
              <a:lnSpc>
                <a:spcPct val="100000"/>
              </a:lnSpc>
              <a:spcBef>
                <a:spcPts val="100"/>
              </a:spcBef>
              <a:spcAft>
                <a:spcPts val="0"/>
              </a:spcAft>
              <a:buNone/>
            </a:pPr>
            <a:r>
              <a:rPr b="1" lang="es" sz="900">
                <a:solidFill>
                  <a:srgbClr val="888888"/>
                </a:solidFill>
                <a:latin typeface="Montserrat"/>
                <a:ea typeface="Montserrat"/>
                <a:cs typeface="Montserrat"/>
                <a:sym typeface="Montserrat"/>
              </a:rPr>
              <a:t>Levantamiento de la información</a:t>
            </a:r>
            <a:r>
              <a:rPr lang="es" sz="900">
                <a:solidFill>
                  <a:srgbClr val="888888"/>
                </a:solidFill>
                <a:latin typeface="Montserrat Light"/>
                <a:ea typeface="Montserrat Light"/>
                <a:cs typeface="Montserrat Light"/>
                <a:sym typeface="Montserrat Light"/>
              </a:rPr>
              <a:t> necesaria para el diseño e implementación de la solución. </a:t>
            </a:r>
            <a:endParaRPr sz="900">
              <a:solidFill>
                <a:srgbClr val="888888"/>
              </a:solidFill>
              <a:latin typeface="Montserrat Light"/>
              <a:ea typeface="Montserrat Light"/>
              <a:cs typeface="Montserrat Light"/>
              <a:sym typeface="Montserrat Light"/>
            </a:endParaRPr>
          </a:p>
          <a:p>
            <a:pPr indent="0" lvl="0" marL="0" marR="0" rtl="0" algn="ctr">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44" name="Google Shape;144;p26"/>
          <p:cNvSpPr txBox="1"/>
          <p:nvPr/>
        </p:nvSpPr>
        <p:spPr>
          <a:xfrm>
            <a:off x="6089949" y="3473650"/>
            <a:ext cx="1660200" cy="1402800"/>
          </a:xfrm>
          <a:prstGeom prst="rect">
            <a:avLst/>
          </a:prstGeom>
          <a:noFill/>
          <a:ln>
            <a:noFill/>
          </a:ln>
        </p:spPr>
        <p:txBody>
          <a:bodyPr anchorCtr="0" anchor="t" bIns="0" lIns="0" spcFirstLastPara="1" rIns="0" wrap="square" tIns="26550">
            <a:noAutofit/>
          </a:bodyPr>
          <a:lstStyle/>
          <a:p>
            <a:pPr indent="-25400" lvl="0" marL="88900" marR="63500" rtl="0" algn="l">
              <a:lnSpc>
                <a:spcPct val="100000"/>
              </a:lnSpc>
              <a:spcBef>
                <a:spcPts val="100"/>
              </a:spcBef>
              <a:spcAft>
                <a:spcPts val="0"/>
              </a:spcAft>
              <a:buNone/>
            </a:pPr>
            <a:r>
              <a:rPr b="1" lang="es" sz="900">
                <a:solidFill>
                  <a:srgbClr val="888888"/>
                </a:solidFill>
                <a:latin typeface="Montserrat"/>
                <a:ea typeface="Montserrat"/>
                <a:cs typeface="Montserrat"/>
                <a:sym typeface="Montserrat"/>
              </a:rPr>
              <a:t>Ejecución de la solución diseñada, </a:t>
            </a:r>
            <a:r>
              <a:rPr lang="es" sz="900">
                <a:solidFill>
                  <a:srgbClr val="888888"/>
                </a:solidFill>
                <a:latin typeface="Montserrat Light"/>
                <a:ea typeface="Montserrat Light"/>
                <a:cs typeface="Montserrat Light"/>
                <a:sym typeface="Montserrat Light"/>
              </a:rPr>
              <a:t> integrando los aprendizajes y recomendaciones, ajustando la solución </a:t>
            </a:r>
            <a:endParaRPr sz="900">
              <a:solidFill>
                <a:srgbClr val="888888"/>
              </a:solidFill>
              <a:latin typeface="Montserrat Light"/>
              <a:ea typeface="Montserrat Light"/>
              <a:cs typeface="Montserrat Light"/>
              <a:sym typeface="Montserrat Light"/>
            </a:endParaRPr>
          </a:p>
          <a:p>
            <a:pPr indent="-25400" lvl="0" marL="88900" marR="63500" rtl="0" algn="l">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y midiendo primeros resultados de la  solución implementada. </a:t>
            </a:r>
            <a:endParaRPr sz="900">
              <a:solidFill>
                <a:srgbClr val="888888"/>
              </a:solidFill>
              <a:latin typeface="Montserrat Light"/>
              <a:ea typeface="Montserrat Light"/>
              <a:cs typeface="Montserrat Light"/>
              <a:sym typeface="Montserrat Light"/>
            </a:endParaRPr>
          </a:p>
          <a:p>
            <a:pPr indent="-25400" lvl="0" marL="88900" marR="63500" rtl="0" algn="l">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45" name="Google Shape;145;p26"/>
          <p:cNvSpPr txBox="1"/>
          <p:nvPr/>
        </p:nvSpPr>
        <p:spPr>
          <a:xfrm>
            <a:off x="3327162" y="3474075"/>
            <a:ext cx="2108400" cy="1402800"/>
          </a:xfrm>
          <a:prstGeom prst="rect">
            <a:avLst/>
          </a:prstGeom>
          <a:noFill/>
          <a:ln>
            <a:noFill/>
          </a:ln>
        </p:spPr>
        <p:txBody>
          <a:bodyPr anchorCtr="0" anchor="t" bIns="0" lIns="0" spcFirstLastPara="1" rIns="0" wrap="square" tIns="26550">
            <a:noAutofit/>
          </a:bodyPr>
          <a:lstStyle/>
          <a:p>
            <a:pPr indent="0" lvl="0" marL="0" marR="0" rtl="0" algn="l">
              <a:lnSpc>
                <a:spcPct val="100000"/>
              </a:lnSpc>
              <a:spcBef>
                <a:spcPts val="0"/>
              </a:spcBef>
              <a:spcAft>
                <a:spcPts val="0"/>
              </a:spcAft>
              <a:buNone/>
            </a:pPr>
            <a:r>
              <a:rPr b="1" lang="es" sz="900">
                <a:solidFill>
                  <a:srgbClr val="888888"/>
                </a:solidFill>
                <a:latin typeface="Montserrat"/>
                <a:ea typeface="Montserrat"/>
                <a:cs typeface="Montserrat"/>
                <a:sym typeface="Montserrat"/>
              </a:rPr>
              <a:t>Recoger los hallazgos relevantes de la etapa de diagnóstico y utilizarlos como insumos, </a:t>
            </a:r>
            <a:r>
              <a:rPr lang="es" sz="900">
                <a:solidFill>
                  <a:srgbClr val="888888"/>
                </a:solidFill>
                <a:latin typeface="Montserrat Light"/>
                <a:ea typeface="Montserrat Light"/>
                <a:cs typeface="Montserrat Light"/>
                <a:sym typeface="Montserrat Light"/>
              </a:rPr>
              <a:t>integrando la visión de los usuarios, sus necesidades, problemas y experiencias, en la solución.</a:t>
            </a:r>
            <a:endParaRPr sz="900">
              <a:solidFill>
                <a:srgbClr val="888888"/>
              </a:solidFill>
              <a:latin typeface="Montserrat Light"/>
              <a:ea typeface="Montserrat Light"/>
              <a:cs typeface="Montserrat Light"/>
              <a:sym typeface="Montserrat Light"/>
            </a:endParaRPr>
          </a:p>
        </p:txBody>
      </p:sp>
      <p:pic>
        <p:nvPicPr>
          <p:cNvPr id="146" name="Google Shape;146;p26"/>
          <p:cNvPicPr preferRelativeResize="0"/>
          <p:nvPr/>
        </p:nvPicPr>
        <p:blipFill>
          <a:blip r:embed="rId4">
            <a:alphaModFix/>
          </a:blip>
          <a:stretch>
            <a:fillRect/>
          </a:stretch>
        </p:blipFill>
        <p:spPr>
          <a:xfrm>
            <a:off x="1652306" y="1624425"/>
            <a:ext cx="533489" cy="725000"/>
          </a:xfrm>
          <a:prstGeom prst="rect">
            <a:avLst/>
          </a:prstGeom>
          <a:noFill/>
          <a:ln>
            <a:noFill/>
          </a:ln>
        </p:spPr>
      </p:pic>
      <p:pic>
        <p:nvPicPr>
          <p:cNvPr id="147" name="Google Shape;147;p26"/>
          <p:cNvPicPr preferRelativeResize="0"/>
          <p:nvPr/>
        </p:nvPicPr>
        <p:blipFill>
          <a:blip r:embed="rId5">
            <a:alphaModFix/>
          </a:blip>
          <a:stretch>
            <a:fillRect/>
          </a:stretch>
        </p:blipFill>
        <p:spPr>
          <a:xfrm>
            <a:off x="3989675" y="1624425"/>
            <a:ext cx="699050" cy="709000"/>
          </a:xfrm>
          <a:prstGeom prst="rect">
            <a:avLst/>
          </a:prstGeom>
          <a:noFill/>
          <a:ln>
            <a:noFill/>
          </a:ln>
        </p:spPr>
      </p:pic>
      <p:pic>
        <p:nvPicPr>
          <p:cNvPr id="148" name="Google Shape;148;p26"/>
          <p:cNvPicPr preferRelativeResize="0"/>
          <p:nvPr/>
        </p:nvPicPr>
        <p:blipFill>
          <a:blip r:embed="rId6">
            <a:alphaModFix/>
          </a:blip>
          <a:stretch>
            <a:fillRect/>
          </a:stretch>
        </p:blipFill>
        <p:spPr>
          <a:xfrm rot="959014">
            <a:off x="6694866" y="1526114"/>
            <a:ext cx="487193" cy="921621"/>
          </a:xfrm>
          <a:prstGeom prst="rect">
            <a:avLst/>
          </a:prstGeom>
          <a:noFill/>
          <a:ln>
            <a:noFill/>
          </a:ln>
        </p:spPr>
      </p:pic>
      <p:sp>
        <p:nvSpPr>
          <p:cNvPr id="149" name="Google Shape;149;p26"/>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0" name="Shape 1050"/>
        <p:cNvGrpSpPr/>
        <p:nvPr/>
      </p:nvGrpSpPr>
      <p:grpSpPr>
        <a:xfrm>
          <a:off x="0" y="0"/>
          <a:ext cx="0" cy="0"/>
          <a:chOff x="0" y="0"/>
          <a:chExt cx="0" cy="0"/>
        </a:xfrm>
      </p:grpSpPr>
      <p:sp>
        <p:nvSpPr>
          <p:cNvPr id="1051" name="Google Shape;1051;p71"/>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52" name="Google Shape;1052;p71"/>
          <p:cNvSpPr txBox="1"/>
          <p:nvPr/>
        </p:nvSpPr>
        <p:spPr>
          <a:xfrm>
            <a:off x="8553175" y="4577325"/>
            <a:ext cx="3186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49</a:t>
            </a:r>
            <a:endParaRPr sz="1500">
              <a:latin typeface="Bitter"/>
              <a:ea typeface="Bitter"/>
              <a:cs typeface="Bitter"/>
              <a:sym typeface="Bitter"/>
            </a:endParaRPr>
          </a:p>
        </p:txBody>
      </p:sp>
      <p:sp>
        <p:nvSpPr>
          <p:cNvPr id="1053" name="Google Shape;1053;p71"/>
          <p:cNvSpPr txBox="1"/>
          <p:nvPr/>
        </p:nvSpPr>
        <p:spPr>
          <a:xfrm>
            <a:off x="577175" y="53942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A4DB3B"/>
                </a:solidFill>
                <a:latin typeface="Bitter"/>
                <a:ea typeface="Bitter"/>
                <a:cs typeface="Bitter"/>
                <a:sym typeface="Bitter"/>
              </a:rPr>
              <a:t>Competencias transversales:</a:t>
            </a:r>
            <a:endParaRPr b="1" i="1" sz="1200">
              <a:solidFill>
                <a:srgbClr val="A4DB3B"/>
              </a:solidFill>
              <a:latin typeface="Bitter"/>
              <a:ea typeface="Bitter"/>
              <a:cs typeface="Bitter"/>
              <a:sym typeface="Bitter"/>
            </a:endParaRPr>
          </a:p>
        </p:txBody>
      </p:sp>
      <p:sp>
        <p:nvSpPr>
          <p:cNvPr id="1054" name="Google Shape;1054;p71"/>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1055" name="Google Shape;1055;p71"/>
          <p:cNvSpPr txBox="1"/>
          <p:nvPr/>
        </p:nvSpPr>
        <p:spPr>
          <a:xfrm>
            <a:off x="1328025" y="1069225"/>
            <a:ext cx="2970300" cy="85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b="1" lang="es">
                <a:solidFill>
                  <a:srgbClr val="2E86FF"/>
                </a:solidFill>
                <a:latin typeface="Bitter"/>
                <a:ea typeface="Bitter"/>
                <a:cs typeface="Bitter"/>
                <a:sym typeface="Bitter"/>
              </a:rPr>
              <a:t>Conocimientos y habilidades  </a:t>
            </a:r>
            <a:endParaRPr b="1">
              <a:solidFill>
                <a:srgbClr val="2E86FF"/>
              </a:solidFill>
              <a:latin typeface="Bitter"/>
              <a:ea typeface="Bitter"/>
              <a:cs typeface="Bitter"/>
              <a:sym typeface="Bitter"/>
            </a:endParaRPr>
          </a:p>
          <a:p>
            <a:pPr indent="0" lvl="0" marL="0" rtl="0" algn="l">
              <a:lnSpc>
                <a:spcPct val="115000"/>
              </a:lnSpc>
              <a:spcBef>
                <a:spcPts val="100"/>
              </a:spcBef>
              <a:spcAft>
                <a:spcPts val="0"/>
              </a:spcAft>
              <a:buNone/>
            </a:pPr>
            <a:r>
              <a:rPr b="1" lang="es" sz="1000">
                <a:solidFill>
                  <a:srgbClr val="888888"/>
                </a:solidFill>
                <a:latin typeface="Montserrat"/>
                <a:ea typeface="Montserrat"/>
                <a:cs typeface="Montserrat"/>
                <a:sym typeface="Montserrat"/>
              </a:rPr>
              <a:t>Conjunto de saberes y capacidades para ejecutar una función laboral.</a:t>
            </a:r>
            <a:br>
              <a:rPr b="1" lang="es" sz="1000">
                <a:solidFill>
                  <a:srgbClr val="888888"/>
                </a:solidFill>
                <a:latin typeface="Montserrat"/>
                <a:ea typeface="Montserrat"/>
                <a:cs typeface="Montserrat"/>
                <a:sym typeface="Montserrat"/>
              </a:rPr>
            </a:br>
            <a:r>
              <a:rPr lang="es" sz="900">
                <a:solidFill>
                  <a:srgbClr val="888888"/>
                </a:solidFill>
                <a:latin typeface="Montserrat"/>
                <a:ea typeface="Montserrat"/>
                <a:cs typeface="Montserrat"/>
                <a:sym typeface="Montserrat"/>
              </a:rPr>
              <a:t>(Priorizadas por los usuarios)</a:t>
            </a:r>
            <a:endParaRPr sz="900">
              <a:solidFill>
                <a:srgbClr val="888888"/>
              </a:solidFill>
              <a:latin typeface="Montserrat"/>
              <a:ea typeface="Montserrat"/>
              <a:cs typeface="Montserrat"/>
              <a:sym typeface="Montserrat"/>
            </a:endParaRPr>
          </a:p>
          <a:p>
            <a:pPr indent="0" lvl="0" marL="0" rtl="0" algn="l">
              <a:lnSpc>
                <a:spcPct val="115000"/>
              </a:lnSpc>
              <a:spcBef>
                <a:spcPts val="100"/>
              </a:spcBef>
              <a:spcAft>
                <a:spcPts val="0"/>
              </a:spcAft>
              <a:buNone/>
            </a:pPr>
            <a:r>
              <a:t/>
            </a:r>
            <a:endParaRPr sz="1200">
              <a:solidFill>
                <a:srgbClr val="888888"/>
              </a:solidFill>
              <a:latin typeface="Bitter"/>
              <a:ea typeface="Bitter"/>
              <a:cs typeface="Bitter"/>
              <a:sym typeface="Bitter"/>
            </a:endParaRPr>
          </a:p>
        </p:txBody>
      </p:sp>
      <p:sp>
        <p:nvSpPr>
          <p:cNvPr id="1056" name="Google Shape;1056;p71"/>
          <p:cNvSpPr txBox="1"/>
          <p:nvPr/>
        </p:nvSpPr>
        <p:spPr>
          <a:xfrm>
            <a:off x="671045" y="3707386"/>
            <a:ext cx="16236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9C1FF2"/>
                </a:solidFill>
                <a:latin typeface="Bitter"/>
                <a:ea typeface="Bitter"/>
                <a:cs typeface="Bitter"/>
                <a:sym typeface="Bitter"/>
              </a:rPr>
              <a:t>5</a:t>
            </a:r>
            <a:r>
              <a:rPr b="1" lang="es">
                <a:solidFill>
                  <a:srgbClr val="9C1FF2"/>
                </a:solidFill>
                <a:latin typeface="Bitter"/>
                <a:ea typeface="Bitter"/>
                <a:cs typeface="Bitter"/>
                <a:sym typeface="Bitter"/>
              </a:rPr>
              <a:t>.</a:t>
            </a:r>
            <a:endParaRPr>
              <a:solidFill>
                <a:srgbClr val="9C1FF2"/>
              </a:solidFill>
              <a:latin typeface="Bitter"/>
              <a:ea typeface="Bitter"/>
              <a:cs typeface="Bitter"/>
              <a:sym typeface="Bitter"/>
            </a:endParaRPr>
          </a:p>
        </p:txBody>
      </p:sp>
      <p:sp>
        <p:nvSpPr>
          <p:cNvPr id="1057" name="Google Shape;1057;p71"/>
          <p:cNvSpPr txBox="1"/>
          <p:nvPr/>
        </p:nvSpPr>
        <p:spPr>
          <a:xfrm>
            <a:off x="2228639" y="3707375"/>
            <a:ext cx="23781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20A66"/>
                </a:solidFill>
                <a:latin typeface="Bitter"/>
                <a:ea typeface="Bitter"/>
                <a:cs typeface="Bitter"/>
                <a:sym typeface="Bitter"/>
              </a:rPr>
              <a:t>6</a:t>
            </a:r>
            <a:r>
              <a:rPr b="1" lang="es">
                <a:solidFill>
                  <a:srgbClr val="F20A66"/>
                </a:solidFill>
                <a:latin typeface="Bitter"/>
                <a:ea typeface="Bitter"/>
                <a:cs typeface="Bitter"/>
                <a:sym typeface="Bitter"/>
              </a:rPr>
              <a:t>.</a:t>
            </a:r>
            <a:endParaRPr b="1">
              <a:solidFill>
                <a:srgbClr val="F20A66"/>
              </a:solidFill>
              <a:latin typeface="Bitter"/>
              <a:ea typeface="Bitter"/>
              <a:cs typeface="Bitter"/>
              <a:sym typeface="Bitter"/>
            </a:endParaRPr>
          </a:p>
          <a:p>
            <a:pPr indent="0" lvl="0" marL="0" marR="0" rtl="0" algn="l">
              <a:lnSpc>
                <a:spcPct val="100000"/>
              </a:lnSpc>
              <a:spcBef>
                <a:spcPts val="0"/>
              </a:spcBef>
              <a:spcAft>
                <a:spcPts val="0"/>
              </a:spcAft>
              <a:buNone/>
            </a:pPr>
            <a:r>
              <a:t/>
            </a:r>
            <a:endParaRPr b="1">
              <a:solidFill>
                <a:srgbClr val="F20A66"/>
              </a:solidFill>
              <a:latin typeface="Bitter"/>
              <a:ea typeface="Bitter"/>
              <a:cs typeface="Bitter"/>
              <a:sym typeface="Bitter"/>
            </a:endParaRPr>
          </a:p>
        </p:txBody>
      </p:sp>
      <p:sp>
        <p:nvSpPr>
          <p:cNvPr id="1058" name="Google Shape;1058;p71"/>
          <p:cNvSpPr txBox="1"/>
          <p:nvPr/>
        </p:nvSpPr>
        <p:spPr>
          <a:xfrm>
            <a:off x="6155142" y="37073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CD608"/>
                </a:solidFill>
                <a:latin typeface="Bitter"/>
                <a:ea typeface="Bitter"/>
                <a:cs typeface="Bitter"/>
                <a:sym typeface="Bitter"/>
              </a:rPr>
              <a:t>8</a:t>
            </a:r>
            <a:r>
              <a:rPr b="1" lang="es">
                <a:solidFill>
                  <a:srgbClr val="FCD608"/>
                </a:solidFill>
                <a:latin typeface="Bitter"/>
                <a:ea typeface="Bitter"/>
                <a:cs typeface="Bitter"/>
                <a:sym typeface="Bitter"/>
              </a:rPr>
              <a:t>.</a:t>
            </a:r>
            <a:endParaRPr>
              <a:solidFill>
                <a:srgbClr val="FCD608"/>
              </a:solidFill>
              <a:latin typeface="Bitter"/>
              <a:ea typeface="Bitter"/>
              <a:cs typeface="Bitter"/>
              <a:sym typeface="Bitter"/>
            </a:endParaRPr>
          </a:p>
        </p:txBody>
      </p:sp>
      <p:cxnSp>
        <p:nvCxnSpPr>
          <p:cNvPr id="1059" name="Google Shape;1059;p71"/>
          <p:cNvCxnSpPr/>
          <p:nvPr/>
        </p:nvCxnSpPr>
        <p:spPr>
          <a:xfrm>
            <a:off x="-581700" y="2922245"/>
            <a:ext cx="7304100" cy="0"/>
          </a:xfrm>
          <a:prstGeom prst="straightConnector1">
            <a:avLst/>
          </a:prstGeom>
          <a:noFill/>
          <a:ln cap="flat" cmpd="sng" w="9525">
            <a:solidFill>
              <a:srgbClr val="055CF2"/>
            </a:solidFill>
            <a:prstDash val="solid"/>
            <a:round/>
            <a:headEnd len="med" w="med" type="none"/>
            <a:tailEnd len="med" w="med" type="none"/>
          </a:ln>
        </p:spPr>
      </p:cxnSp>
      <p:sp>
        <p:nvSpPr>
          <p:cNvPr id="1060" name="Google Shape;1060;p71"/>
          <p:cNvSpPr/>
          <p:nvPr/>
        </p:nvSpPr>
        <p:spPr>
          <a:xfrm>
            <a:off x="88521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9C1FF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61" name="Google Shape;1061;p71"/>
          <p:cNvSpPr/>
          <p:nvPr/>
        </p:nvSpPr>
        <p:spPr>
          <a:xfrm>
            <a:off x="2764800"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20A6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62" name="Google Shape;1062;p71"/>
          <p:cNvSpPr/>
          <p:nvPr/>
        </p:nvSpPr>
        <p:spPr>
          <a:xfrm>
            <a:off x="64957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FE82E"/>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rgbClr val="FFE82E"/>
              </a:solidFill>
            </a:endParaRPr>
          </a:p>
        </p:txBody>
      </p:sp>
      <p:sp>
        <p:nvSpPr>
          <p:cNvPr id="1063" name="Google Shape;1063;p71"/>
          <p:cNvSpPr txBox="1"/>
          <p:nvPr/>
        </p:nvSpPr>
        <p:spPr>
          <a:xfrm>
            <a:off x="6379425" y="3966021"/>
            <a:ext cx="1660200" cy="545100"/>
          </a:xfrm>
          <a:prstGeom prst="rect">
            <a:avLst/>
          </a:prstGeom>
          <a:noFill/>
          <a:ln>
            <a:noFill/>
          </a:ln>
        </p:spPr>
        <p:txBody>
          <a:bodyPr anchorCtr="0" anchor="t" bIns="0" lIns="0" spcFirstLastPara="1" rIns="0" wrap="square" tIns="26550">
            <a:noAutofit/>
          </a:bodyPr>
          <a:lstStyle/>
          <a:p>
            <a:pPr indent="0" lvl="0" marL="0" marR="63500" rtl="0" algn="ctr">
              <a:lnSpc>
                <a:spcPct val="100000"/>
              </a:lnSpc>
              <a:spcBef>
                <a:spcPts val="100"/>
              </a:spcBef>
              <a:spcAft>
                <a:spcPts val="0"/>
              </a:spcAft>
              <a:buNone/>
            </a:pPr>
            <a:r>
              <a:rPr b="1" lang="es" sz="900">
                <a:solidFill>
                  <a:srgbClr val="888888"/>
                </a:solidFill>
                <a:latin typeface="Montserrat"/>
                <a:ea typeface="Montserrat"/>
                <a:cs typeface="Montserrat"/>
                <a:sym typeface="Montserrat"/>
              </a:rPr>
              <a:t>Trabajo en equipo: </a:t>
            </a:r>
            <a:r>
              <a:rPr lang="es" sz="900">
                <a:solidFill>
                  <a:srgbClr val="888888"/>
                </a:solidFill>
                <a:latin typeface="Montserrat Light"/>
                <a:ea typeface="Montserrat Light"/>
                <a:cs typeface="Montserrat Light"/>
                <a:sym typeface="Montserrat Light"/>
              </a:rPr>
              <a:t>compartir buenas prácticas, promoción de buen ambiente, colaboración y aprendizaje entre pares</a:t>
            </a:r>
            <a:endParaRPr sz="900">
              <a:solidFill>
                <a:srgbClr val="888888"/>
              </a:solidFill>
              <a:latin typeface="Montserrat Light"/>
              <a:ea typeface="Montserrat Light"/>
              <a:cs typeface="Montserrat Light"/>
              <a:sym typeface="Montserrat Light"/>
            </a:endParaRPr>
          </a:p>
        </p:txBody>
      </p:sp>
      <p:sp>
        <p:nvSpPr>
          <p:cNvPr id="1064" name="Google Shape;1064;p71"/>
          <p:cNvSpPr txBox="1"/>
          <p:nvPr/>
        </p:nvSpPr>
        <p:spPr>
          <a:xfrm>
            <a:off x="4353142" y="3707386"/>
            <a:ext cx="1986900" cy="278700"/>
          </a:xfrm>
          <a:prstGeom prst="rect">
            <a:avLst/>
          </a:prstGeom>
          <a:noFill/>
          <a:ln>
            <a:noFill/>
          </a:ln>
        </p:spPr>
        <p:txBody>
          <a:bodyPr anchorCtr="0" anchor="t" bIns="0" lIns="0" spcFirstLastPara="1" rIns="0" wrap="square" tIns="5775">
            <a:noAutofit/>
          </a:bodyPr>
          <a:lstStyle/>
          <a:p>
            <a:pPr indent="0" lvl="0" marL="0" marR="0" rtl="0" algn="ctr">
              <a:lnSpc>
                <a:spcPct val="100000"/>
              </a:lnSpc>
              <a:spcBef>
                <a:spcPts val="0"/>
              </a:spcBef>
              <a:spcAft>
                <a:spcPts val="0"/>
              </a:spcAft>
              <a:buNone/>
            </a:pPr>
            <a:r>
              <a:rPr b="1" lang="es">
                <a:solidFill>
                  <a:srgbClr val="FF5757"/>
                </a:solidFill>
                <a:latin typeface="Bitter"/>
                <a:ea typeface="Bitter"/>
                <a:cs typeface="Bitter"/>
                <a:sym typeface="Bitter"/>
              </a:rPr>
              <a:t>7.</a:t>
            </a:r>
            <a:endParaRPr>
              <a:solidFill>
                <a:srgbClr val="FF5757"/>
              </a:solidFill>
              <a:latin typeface="Bitter"/>
              <a:ea typeface="Bitter"/>
              <a:cs typeface="Bitter"/>
              <a:sym typeface="Bitter"/>
            </a:endParaRPr>
          </a:p>
        </p:txBody>
      </p:sp>
      <p:sp>
        <p:nvSpPr>
          <p:cNvPr id="1065" name="Google Shape;1065;p71"/>
          <p:cNvSpPr/>
          <p:nvPr/>
        </p:nvSpPr>
        <p:spPr>
          <a:xfrm>
            <a:off x="4693764" y="2240508"/>
            <a:ext cx="1305652" cy="1305652"/>
          </a:xfrm>
          <a:custGeom>
            <a:rect b="b" l="l" r="r" t="t"/>
            <a:pathLst>
              <a:path extrusionOk="0" h="2869565" w="2869565">
                <a:moveTo>
                  <a:pt x="1434511" y="2869022"/>
                </a:moveTo>
                <a:lnTo>
                  <a:pt x="1482825" y="2868224"/>
                </a:lnTo>
                <a:lnTo>
                  <a:pt x="1530739" y="2865846"/>
                </a:lnTo>
                <a:lnTo>
                  <a:pt x="1578228" y="2861913"/>
                </a:lnTo>
                <a:lnTo>
                  <a:pt x="1625267" y="2856450"/>
                </a:lnTo>
                <a:lnTo>
                  <a:pt x="1671830" y="2849483"/>
                </a:lnTo>
                <a:lnTo>
                  <a:pt x="1717893" y="2841037"/>
                </a:lnTo>
                <a:lnTo>
                  <a:pt x="1763431" y="2831136"/>
                </a:lnTo>
                <a:lnTo>
                  <a:pt x="1808418" y="2819805"/>
                </a:lnTo>
                <a:lnTo>
                  <a:pt x="1852830" y="2807071"/>
                </a:lnTo>
                <a:lnTo>
                  <a:pt x="1896640" y="2792958"/>
                </a:lnTo>
                <a:lnTo>
                  <a:pt x="1939825" y="2777491"/>
                </a:lnTo>
                <a:lnTo>
                  <a:pt x="1982359" y="2760695"/>
                </a:lnTo>
                <a:lnTo>
                  <a:pt x="2024216" y="2742595"/>
                </a:lnTo>
                <a:lnTo>
                  <a:pt x="2065372" y="2723217"/>
                </a:lnTo>
                <a:lnTo>
                  <a:pt x="2105803" y="2702585"/>
                </a:lnTo>
                <a:lnTo>
                  <a:pt x="2145481" y="2680725"/>
                </a:lnTo>
                <a:lnTo>
                  <a:pt x="2184383" y="2657661"/>
                </a:lnTo>
                <a:lnTo>
                  <a:pt x="2222484" y="2633419"/>
                </a:lnTo>
                <a:lnTo>
                  <a:pt x="2259758" y="2608025"/>
                </a:lnTo>
                <a:lnTo>
                  <a:pt x="2296179" y="2581502"/>
                </a:lnTo>
                <a:lnTo>
                  <a:pt x="2331724" y="2553876"/>
                </a:lnTo>
                <a:lnTo>
                  <a:pt x="2366367" y="2525173"/>
                </a:lnTo>
                <a:lnTo>
                  <a:pt x="2400083" y="2495416"/>
                </a:lnTo>
                <a:lnTo>
                  <a:pt x="2432847" y="2464633"/>
                </a:lnTo>
                <a:lnTo>
                  <a:pt x="2464633" y="2432847"/>
                </a:lnTo>
                <a:lnTo>
                  <a:pt x="2495416" y="2400083"/>
                </a:lnTo>
                <a:lnTo>
                  <a:pt x="2525173" y="2366367"/>
                </a:lnTo>
                <a:lnTo>
                  <a:pt x="2553876" y="2331724"/>
                </a:lnTo>
                <a:lnTo>
                  <a:pt x="2581502" y="2296179"/>
                </a:lnTo>
                <a:lnTo>
                  <a:pt x="2608025" y="2259758"/>
                </a:lnTo>
                <a:lnTo>
                  <a:pt x="2633419" y="2222484"/>
                </a:lnTo>
                <a:lnTo>
                  <a:pt x="2657661" y="2184383"/>
                </a:lnTo>
                <a:lnTo>
                  <a:pt x="2680725" y="2145481"/>
                </a:lnTo>
                <a:lnTo>
                  <a:pt x="2702585" y="2105803"/>
                </a:lnTo>
                <a:lnTo>
                  <a:pt x="2723217" y="2065372"/>
                </a:lnTo>
                <a:lnTo>
                  <a:pt x="2742595" y="2024216"/>
                </a:lnTo>
                <a:lnTo>
                  <a:pt x="2760695" y="1982359"/>
                </a:lnTo>
                <a:lnTo>
                  <a:pt x="2777491" y="1939825"/>
                </a:lnTo>
                <a:lnTo>
                  <a:pt x="2792958" y="1896640"/>
                </a:lnTo>
                <a:lnTo>
                  <a:pt x="2807071" y="1852830"/>
                </a:lnTo>
                <a:lnTo>
                  <a:pt x="2819805" y="1808418"/>
                </a:lnTo>
                <a:lnTo>
                  <a:pt x="2831136" y="1763431"/>
                </a:lnTo>
                <a:lnTo>
                  <a:pt x="2841037" y="1717893"/>
                </a:lnTo>
                <a:lnTo>
                  <a:pt x="2849483" y="1671830"/>
                </a:lnTo>
                <a:lnTo>
                  <a:pt x="2856450" y="1625267"/>
                </a:lnTo>
                <a:lnTo>
                  <a:pt x="2861913" y="1578228"/>
                </a:lnTo>
                <a:lnTo>
                  <a:pt x="2865846" y="1530739"/>
                </a:lnTo>
                <a:lnTo>
                  <a:pt x="2868224" y="1482825"/>
                </a:lnTo>
                <a:lnTo>
                  <a:pt x="2869022" y="1434511"/>
                </a:lnTo>
                <a:lnTo>
                  <a:pt x="2868224" y="1386197"/>
                </a:lnTo>
                <a:lnTo>
                  <a:pt x="2865846" y="1338283"/>
                </a:lnTo>
                <a:lnTo>
                  <a:pt x="2861913" y="1290794"/>
                </a:lnTo>
                <a:lnTo>
                  <a:pt x="2856450" y="1243755"/>
                </a:lnTo>
                <a:lnTo>
                  <a:pt x="2849483" y="1197191"/>
                </a:lnTo>
                <a:lnTo>
                  <a:pt x="2841037" y="1151128"/>
                </a:lnTo>
                <a:lnTo>
                  <a:pt x="2831136" y="1105591"/>
                </a:lnTo>
                <a:lnTo>
                  <a:pt x="2819805" y="1060603"/>
                </a:lnTo>
                <a:lnTo>
                  <a:pt x="2807071" y="1016192"/>
                </a:lnTo>
                <a:lnTo>
                  <a:pt x="2792958" y="972381"/>
                </a:lnTo>
                <a:lnTo>
                  <a:pt x="2777491" y="929197"/>
                </a:lnTo>
                <a:lnTo>
                  <a:pt x="2760695" y="886663"/>
                </a:lnTo>
                <a:lnTo>
                  <a:pt x="2742595" y="844805"/>
                </a:lnTo>
                <a:lnTo>
                  <a:pt x="2723217" y="803649"/>
                </a:lnTo>
                <a:lnTo>
                  <a:pt x="2702585" y="763219"/>
                </a:lnTo>
                <a:lnTo>
                  <a:pt x="2680725" y="723540"/>
                </a:lnTo>
                <a:lnTo>
                  <a:pt x="2657661" y="684638"/>
                </a:lnTo>
                <a:lnTo>
                  <a:pt x="2633419" y="646538"/>
                </a:lnTo>
                <a:lnTo>
                  <a:pt x="2608025" y="609264"/>
                </a:lnTo>
                <a:lnTo>
                  <a:pt x="2581502" y="572842"/>
                </a:lnTo>
                <a:lnTo>
                  <a:pt x="2553876" y="537297"/>
                </a:lnTo>
                <a:lnTo>
                  <a:pt x="2525173" y="502654"/>
                </a:lnTo>
                <a:lnTo>
                  <a:pt x="2495416" y="468939"/>
                </a:lnTo>
                <a:lnTo>
                  <a:pt x="2464633" y="436175"/>
                </a:lnTo>
                <a:lnTo>
                  <a:pt x="2432847" y="404389"/>
                </a:lnTo>
                <a:lnTo>
                  <a:pt x="2400083" y="373605"/>
                </a:lnTo>
                <a:lnTo>
                  <a:pt x="2366367" y="343849"/>
                </a:lnTo>
                <a:lnTo>
                  <a:pt x="2331724" y="315146"/>
                </a:lnTo>
                <a:lnTo>
                  <a:pt x="2296179" y="287520"/>
                </a:lnTo>
                <a:lnTo>
                  <a:pt x="2259758" y="260997"/>
                </a:lnTo>
                <a:lnTo>
                  <a:pt x="2222484" y="235602"/>
                </a:lnTo>
                <a:lnTo>
                  <a:pt x="2184383" y="211361"/>
                </a:lnTo>
                <a:lnTo>
                  <a:pt x="2145481" y="188297"/>
                </a:lnTo>
                <a:lnTo>
                  <a:pt x="2105803" y="166437"/>
                </a:lnTo>
                <a:lnTo>
                  <a:pt x="2065372" y="145805"/>
                </a:lnTo>
                <a:lnTo>
                  <a:pt x="2024216" y="126427"/>
                </a:lnTo>
                <a:lnTo>
                  <a:pt x="1982359" y="108327"/>
                </a:lnTo>
                <a:lnTo>
                  <a:pt x="1939825" y="91531"/>
                </a:lnTo>
                <a:lnTo>
                  <a:pt x="1896640" y="76064"/>
                </a:lnTo>
                <a:lnTo>
                  <a:pt x="1852830" y="61950"/>
                </a:lnTo>
                <a:lnTo>
                  <a:pt x="1808418" y="49216"/>
                </a:lnTo>
                <a:lnTo>
                  <a:pt x="1763431" y="37886"/>
                </a:lnTo>
                <a:lnTo>
                  <a:pt x="1717893" y="27985"/>
                </a:lnTo>
                <a:lnTo>
                  <a:pt x="1671830" y="19539"/>
                </a:lnTo>
                <a:lnTo>
                  <a:pt x="1625267" y="12571"/>
                </a:lnTo>
                <a:lnTo>
                  <a:pt x="1578228" y="7109"/>
                </a:lnTo>
                <a:lnTo>
                  <a:pt x="1530739" y="3176"/>
                </a:lnTo>
                <a:lnTo>
                  <a:pt x="1482825" y="798"/>
                </a:lnTo>
                <a:lnTo>
                  <a:pt x="1434511" y="0"/>
                </a:lnTo>
                <a:lnTo>
                  <a:pt x="1386197" y="798"/>
                </a:lnTo>
                <a:lnTo>
                  <a:pt x="1338283" y="3176"/>
                </a:lnTo>
                <a:lnTo>
                  <a:pt x="1290794" y="7109"/>
                </a:lnTo>
                <a:lnTo>
                  <a:pt x="1243755" y="12571"/>
                </a:lnTo>
                <a:lnTo>
                  <a:pt x="1197191" y="19539"/>
                </a:lnTo>
                <a:lnTo>
                  <a:pt x="1151128" y="27985"/>
                </a:lnTo>
                <a:lnTo>
                  <a:pt x="1105591" y="37886"/>
                </a:lnTo>
                <a:lnTo>
                  <a:pt x="1060603" y="49216"/>
                </a:lnTo>
                <a:lnTo>
                  <a:pt x="1016192" y="61950"/>
                </a:lnTo>
                <a:lnTo>
                  <a:pt x="972381" y="76064"/>
                </a:lnTo>
                <a:lnTo>
                  <a:pt x="929197" y="91531"/>
                </a:lnTo>
                <a:lnTo>
                  <a:pt x="886663" y="108327"/>
                </a:lnTo>
                <a:lnTo>
                  <a:pt x="844805" y="126427"/>
                </a:lnTo>
                <a:lnTo>
                  <a:pt x="803649" y="145805"/>
                </a:lnTo>
                <a:lnTo>
                  <a:pt x="763219" y="166437"/>
                </a:lnTo>
                <a:lnTo>
                  <a:pt x="723540" y="188297"/>
                </a:lnTo>
                <a:lnTo>
                  <a:pt x="684638" y="211361"/>
                </a:lnTo>
                <a:lnTo>
                  <a:pt x="646538" y="235602"/>
                </a:lnTo>
                <a:lnTo>
                  <a:pt x="609264" y="260997"/>
                </a:lnTo>
                <a:lnTo>
                  <a:pt x="572842" y="287520"/>
                </a:lnTo>
                <a:lnTo>
                  <a:pt x="537297" y="315146"/>
                </a:lnTo>
                <a:lnTo>
                  <a:pt x="502654" y="343849"/>
                </a:lnTo>
                <a:lnTo>
                  <a:pt x="468939" y="373605"/>
                </a:lnTo>
                <a:lnTo>
                  <a:pt x="436175" y="404389"/>
                </a:lnTo>
                <a:lnTo>
                  <a:pt x="404389" y="436175"/>
                </a:lnTo>
                <a:lnTo>
                  <a:pt x="373605" y="468939"/>
                </a:lnTo>
                <a:lnTo>
                  <a:pt x="343849" y="502654"/>
                </a:lnTo>
                <a:lnTo>
                  <a:pt x="315146" y="537297"/>
                </a:lnTo>
                <a:lnTo>
                  <a:pt x="287520" y="572842"/>
                </a:lnTo>
                <a:lnTo>
                  <a:pt x="260997" y="609264"/>
                </a:lnTo>
                <a:lnTo>
                  <a:pt x="235602" y="646538"/>
                </a:lnTo>
                <a:lnTo>
                  <a:pt x="211361" y="684638"/>
                </a:lnTo>
                <a:lnTo>
                  <a:pt x="188297" y="723540"/>
                </a:lnTo>
                <a:lnTo>
                  <a:pt x="166437" y="763219"/>
                </a:lnTo>
                <a:lnTo>
                  <a:pt x="145805" y="803649"/>
                </a:lnTo>
                <a:lnTo>
                  <a:pt x="126427" y="844805"/>
                </a:lnTo>
                <a:lnTo>
                  <a:pt x="108327" y="886663"/>
                </a:lnTo>
                <a:lnTo>
                  <a:pt x="91531" y="929197"/>
                </a:lnTo>
                <a:lnTo>
                  <a:pt x="76064" y="972381"/>
                </a:lnTo>
                <a:lnTo>
                  <a:pt x="61950" y="1016192"/>
                </a:lnTo>
                <a:lnTo>
                  <a:pt x="49216" y="1060603"/>
                </a:lnTo>
                <a:lnTo>
                  <a:pt x="37886" y="1105591"/>
                </a:lnTo>
                <a:lnTo>
                  <a:pt x="27985" y="1151128"/>
                </a:lnTo>
                <a:lnTo>
                  <a:pt x="19539" y="1197191"/>
                </a:lnTo>
                <a:lnTo>
                  <a:pt x="12571" y="1243755"/>
                </a:lnTo>
                <a:lnTo>
                  <a:pt x="7109" y="1290794"/>
                </a:lnTo>
                <a:lnTo>
                  <a:pt x="3176" y="1338283"/>
                </a:lnTo>
                <a:lnTo>
                  <a:pt x="798" y="1386197"/>
                </a:lnTo>
                <a:lnTo>
                  <a:pt x="0" y="1434511"/>
                </a:lnTo>
                <a:lnTo>
                  <a:pt x="798" y="1482825"/>
                </a:lnTo>
                <a:lnTo>
                  <a:pt x="3176" y="1530739"/>
                </a:lnTo>
                <a:lnTo>
                  <a:pt x="7109" y="1578228"/>
                </a:lnTo>
                <a:lnTo>
                  <a:pt x="12571" y="1625267"/>
                </a:lnTo>
                <a:lnTo>
                  <a:pt x="19539" y="1671830"/>
                </a:lnTo>
                <a:lnTo>
                  <a:pt x="27985" y="1717893"/>
                </a:lnTo>
                <a:lnTo>
                  <a:pt x="37886" y="1763431"/>
                </a:lnTo>
                <a:lnTo>
                  <a:pt x="49216" y="1808418"/>
                </a:lnTo>
                <a:lnTo>
                  <a:pt x="61950" y="1852830"/>
                </a:lnTo>
                <a:lnTo>
                  <a:pt x="76064" y="1896640"/>
                </a:lnTo>
                <a:lnTo>
                  <a:pt x="91531" y="1939825"/>
                </a:lnTo>
                <a:lnTo>
                  <a:pt x="108327" y="1982359"/>
                </a:lnTo>
                <a:lnTo>
                  <a:pt x="126427" y="2024216"/>
                </a:lnTo>
                <a:lnTo>
                  <a:pt x="145805" y="2065372"/>
                </a:lnTo>
                <a:lnTo>
                  <a:pt x="166437" y="2105803"/>
                </a:lnTo>
                <a:lnTo>
                  <a:pt x="188297" y="2145481"/>
                </a:lnTo>
                <a:lnTo>
                  <a:pt x="211361" y="2184383"/>
                </a:lnTo>
                <a:lnTo>
                  <a:pt x="235602" y="2222484"/>
                </a:lnTo>
                <a:lnTo>
                  <a:pt x="260997" y="2259758"/>
                </a:lnTo>
                <a:lnTo>
                  <a:pt x="287520" y="2296179"/>
                </a:lnTo>
                <a:lnTo>
                  <a:pt x="315146" y="2331724"/>
                </a:lnTo>
                <a:lnTo>
                  <a:pt x="343849" y="2366367"/>
                </a:lnTo>
                <a:lnTo>
                  <a:pt x="373605" y="2400083"/>
                </a:lnTo>
                <a:lnTo>
                  <a:pt x="404389" y="2432847"/>
                </a:lnTo>
                <a:lnTo>
                  <a:pt x="436175" y="2464633"/>
                </a:lnTo>
                <a:lnTo>
                  <a:pt x="468939" y="2495416"/>
                </a:lnTo>
                <a:lnTo>
                  <a:pt x="502654" y="2525173"/>
                </a:lnTo>
                <a:lnTo>
                  <a:pt x="537297" y="2553876"/>
                </a:lnTo>
                <a:lnTo>
                  <a:pt x="572842" y="2581502"/>
                </a:lnTo>
                <a:lnTo>
                  <a:pt x="609264" y="2608025"/>
                </a:lnTo>
                <a:lnTo>
                  <a:pt x="646538" y="2633419"/>
                </a:lnTo>
                <a:lnTo>
                  <a:pt x="684638" y="2657661"/>
                </a:lnTo>
                <a:lnTo>
                  <a:pt x="723540" y="2680725"/>
                </a:lnTo>
                <a:lnTo>
                  <a:pt x="763219" y="2702585"/>
                </a:lnTo>
                <a:lnTo>
                  <a:pt x="803649" y="2723217"/>
                </a:lnTo>
                <a:lnTo>
                  <a:pt x="844805" y="2742595"/>
                </a:lnTo>
                <a:lnTo>
                  <a:pt x="886663" y="2760695"/>
                </a:lnTo>
                <a:lnTo>
                  <a:pt x="929197" y="2777491"/>
                </a:lnTo>
                <a:lnTo>
                  <a:pt x="972381" y="2792958"/>
                </a:lnTo>
                <a:lnTo>
                  <a:pt x="1016192" y="2807071"/>
                </a:lnTo>
                <a:lnTo>
                  <a:pt x="1060603" y="2819805"/>
                </a:lnTo>
                <a:lnTo>
                  <a:pt x="1105591" y="2831136"/>
                </a:lnTo>
                <a:lnTo>
                  <a:pt x="1151128" y="2841037"/>
                </a:lnTo>
                <a:lnTo>
                  <a:pt x="1197191" y="2849483"/>
                </a:lnTo>
                <a:lnTo>
                  <a:pt x="1243755" y="2856450"/>
                </a:lnTo>
                <a:lnTo>
                  <a:pt x="1290794" y="2861913"/>
                </a:lnTo>
                <a:lnTo>
                  <a:pt x="1338283" y="2865846"/>
                </a:lnTo>
                <a:lnTo>
                  <a:pt x="1386197" y="2868224"/>
                </a:lnTo>
                <a:lnTo>
                  <a:pt x="1434511" y="2869022"/>
                </a:lnTo>
                <a:close/>
              </a:path>
            </a:pathLst>
          </a:custGeom>
          <a:solidFill>
            <a:srgbClr val="FFFFFF"/>
          </a:solidFill>
          <a:ln cap="flat" cmpd="sng" w="73275">
            <a:solidFill>
              <a:srgbClr val="FF575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066" name="Google Shape;1066;p71"/>
          <p:cNvSpPr txBox="1"/>
          <p:nvPr/>
        </p:nvSpPr>
        <p:spPr>
          <a:xfrm>
            <a:off x="4504963"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Comunicación asertiva </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y efectiva</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sp>
        <p:nvSpPr>
          <p:cNvPr id="1067" name="Google Shape;1067;p71"/>
          <p:cNvSpPr txBox="1"/>
          <p:nvPr/>
        </p:nvSpPr>
        <p:spPr>
          <a:xfrm>
            <a:off x="2587525"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Herramientas de apoyo y soporte en la función: retroalimentación, acompañamiento</a:t>
            </a:r>
            <a:endParaRPr sz="900">
              <a:solidFill>
                <a:srgbClr val="888888"/>
              </a:solidFill>
              <a:latin typeface="Montserrat Light"/>
              <a:ea typeface="Montserrat Light"/>
              <a:cs typeface="Montserrat Light"/>
              <a:sym typeface="Montserrat Light"/>
            </a:endParaRPr>
          </a:p>
        </p:txBody>
      </p:sp>
      <p:sp>
        <p:nvSpPr>
          <p:cNvPr id="1068" name="Google Shape;1068;p71"/>
          <p:cNvSpPr txBox="1"/>
          <p:nvPr/>
        </p:nvSpPr>
        <p:spPr>
          <a:xfrm>
            <a:off x="634450" y="3966021"/>
            <a:ext cx="1660200" cy="545100"/>
          </a:xfrm>
          <a:prstGeom prst="rect">
            <a:avLst/>
          </a:prstGeom>
          <a:noFill/>
          <a:ln>
            <a:noFill/>
          </a:ln>
        </p:spPr>
        <p:txBody>
          <a:bodyPr anchorCtr="0" anchor="t" bIns="0" lIns="0" spcFirstLastPara="1" rIns="0" wrap="square" tIns="26550">
            <a:noAutofit/>
          </a:bodyPr>
          <a:lstStyle/>
          <a:p>
            <a:pPr indent="-25400" lvl="0" marL="88900" marR="63500" rtl="0" algn="ctr">
              <a:lnSpc>
                <a:spcPct val="100000"/>
              </a:lnSpc>
              <a:spcBef>
                <a:spcPts val="100"/>
              </a:spcBef>
              <a:spcAft>
                <a:spcPts val="0"/>
              </a:spcAft>
              <a:buNone/>
            </a:pPr>
            <a:r>
              <a:rPr lang="es" sz="900">
                <a:solidFill>
                  <a:srgbClr val="888888"/>
                </a:solidFill>
                <a:latin typeface="Montserrat Light"/>
                <a:ea typeface="Montserrat Light"/>
                <a:cs typeface="Montserrat Light"/>
                <a:sym typeface="Montserrat Light"/>
              </a:rPr>
              <a:t>Vínculos significativos con los NNA, cotidianeidad y pedagogía social</a:t>
            </a:r>
            <a:endParaRPr sz="900">
              <a:solidFill>
                <a:srgbClr val="888888"/>
              </a:solidFill>
              <a:latin typeface="Montserrat Light"/>
              <a:ea typeface="Montserrat Light"/>
              <a:cs typeface="Montserrat Light"/>
              <a:sym typeface="Montserrat Light"/>
            </a:endParaRPr>
          </a:p>
          <a:p>
            <a:pPr indent="-25400" lvl="0" marL="88900" marR="63500" rtl="0" algn="ctr">
              <a:lnSpc>
                <a:spcPct val="100000"/>
              </a:lnSpc>
              <a:spcBef>
                <a:spcPts val="100"/>
              </a:spcBef>
              <a:spcAft>
                <a:spcPts val="0"/>
              </a:spcAft>
              <a:buNone/>
            </a:pPr>
            <a:r>
              <a:t/>
            </a:r>
            <a:endParaRPr sz="900">
              <a:solidFill>
                <a:srgbClr val="888888"/>
              </a:solidFill>
              <a:latin typeface="Montserrat Light"/>
              <a:ea typeface="Montserrat Light"/>
              <a:cs typeface="Montserrat Light"/>
              <a:sym typeface="Montserrat Light"/>
            </a:endParaRPr>
          </a:p>
        </p:txBody>
      </p:sp>
      <p:pic>
        <p:nvPicPr>
          <p:cNvPr id="1069" name="Google Shape;1069;p71"/>
          <p:cNvPicPr preferRelativeResize="0"/>
          <p:nvPr/>
        </p:nvPicPr>
        <p:blipFill>
          <a:blip r:embed="rId4">
            <a:alphaModFix/>
          </a:blip>
          <a:stretch>
            <a:fillRect/>
          </a:stretch>
        </p:blipFill>
        <p:spPr>
          <a:xfrm>
            <a:off x="4967450" y="2543100"/>
            <a:ext cx="758300" cy="758300"/>
          </a:xfrm>
          <a:prstGeom prst="rect">
            <a:avLst/>
          </a:prstGeom>
          <a:noFill/>
          <a:ln>
            <a:noFill/>
          </a:ln>
        </p:spPr>
      </p:pic>
      <p:pic>
        <p:nvPicPr>
          <p:cNvPr id="1070" name="Google Shape;1070;p71"/>
          <p:cNvPicPr preferRelativeResize="0"/>
          <p:nvPr/>
        </p:nvPicPr>
        <p:blipFill>
          <a:blip r:embed="rId5">
            <a:alphaModFix/>
          </a:blip>
          <a:stretch>
            <a:fillRect/>
          </a:stretch>
        </p:blipFill>
        <p:spPr>
          <a:xfrm>
            <a:off x="6720202" y="2464928"/>
            <a:ext cx="856800" cy="856800"/>
          </a:xfrm>
          <a:prstGeom prst="rect">
            <a:avLst/>
          </a:prstGeom>
          <a:noFill/>
          <a:ln>
            <a:noFill/>
          </a:ln>
        </p:spPr>
      </p:pic>
      <p:pic>
        <p:nvPicPr>
          <p:cNvPr id="1071" name="Google Shape;1071;p71"/>
          <p:cNvPicPr preferRelativeResize="0"/>
          <p:nvPr/>
        </p:nvPicPr>
        <p:blipFill>
          <a:blip r:embed="rId6">
            <a:alphaModFix/>
          </a:blip>
          <a:stretch>
            <a:fillRect/>
          </a:stretch>
        </p:blipFill>
        <p:spPr>
          <a:xfrm>
            <a:off x="1153250" y="2574350"/>
            <a:ext cx="703775" cy="703775"/>
          </a:xfrm>
          <a:prstGeom prst="rect">
            <a:avLst/>
          </a:prstGeom>
          <a:noFill/>
          <a:ln>
            <a:noFill/>
          </a:ln>
        </p:spPr>
      </p:pic>
      <p:pic>
        <p:nvPicPr>
          <p:cNvPr id="1072" name="Google Shape;1072;p71"/>
          <p:cNvPicPr preferRelativeResize="0"/>
          <p:nvPr/>
        </p:nvPicPr>
        <p:blipFill>
          <a:blip r:embed="rId7">
            <a:alphaModFix/>
          </a:blip>
          <a:stretch>
            <a:fillRect/>
          </a:stretch>
        </p:blipFill>
        <p:spPr>
          <a:xfrm>
            <a:off x="3122300" y="2526025"/>
            <a:ext cx="640050" cy="6400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EF0F5"/>
        </a:solidFill>
      </p:bgPr>
    </p:bg>
    <p:spTree>
      <p:nvGrpSpPr>
        <p:cNvPr id="1076" name="Shape 1076"/>
        <p:cNvGrpSpPr/>
        <p:nvPr/>
      </p:nvGrpSpPr>
      <p:grpSpPr>
        <a:xfrm>
          <a:off x="0" y="0"/>
          <a:ext cx="0" cy="0"/>
          <a:chOff x="0" y="0"/>
          <a:chExt cx="0" cy="0"/>
        </a:xfrm>
      </p:grpSpPr>
      <p:sp>
        <p:nvSpPr>
          <p:cNvPr id="1077" name="Google Shape;1077;p72"/>
          <p:cNvSpPr txBox="1"/>
          <p:nvPr/>
        </p:nvSpPr>
        <p:spPr>
          <a:xfrm>
            <a:off x="583975" y="988250"/>
            <a:ext cx="3621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2E75FF"/>
                </a:solidFill>
                <a:latin typeface="Bree Serif"/>
                <a:ea typeface="Bree Serif"/>
                <a:cs typeface="Bree Serif"/>
                <a:sym typeface="Bree Serif"/>
              </a:rPr>
              <a:t>Equipo de trabajo</a:t>
            </a:r>
            <a:endParaRPr b="1" sz="1800">
              <a:solidFill>
                <a:srgbClr val="2E75FF"/>
              </a:solidFill>
              <a:latin typeface="Bree Serif"/>
              <a:ea typeface="Bree Serif"/>
              <a:cs typeface="Bree Serif"/>
              <a:sym typeface="Bree Serif"/>
            </a:endParaRPr>
          </a:p>
          <a:p>
            <a:pPr indent="0" lvl="0" marL="0" rtl="0" algn="l">
              <a:spcBef>
                <a:spcPts val="0"/>
              </a:spcBef>
              <a:spcAft>
                <a:spcPts val="0"/>
              </a:spcAft>
              <a:buNone/>
            </a:pPr>
            <a:r>
              <a:t/>
            </a:r>
            <a:endParaRPr b="1" sz="13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t/>
            </a:r>
            <a:endParaRPr b="1">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rPr b="1" lang="es" sz="1200">
                <a:solidFill>
                  <a:srgbClr val="9C1FF2"/>
                </a:solidFill>
                <a:latin typeface="Bree Serif"/>
                <a:ea typeface="Bree Serif"/>
                <a:cs typeface="Bree Serif"/>
                <a:sym typeface="Bree Serif"/>
              </a:rPr>
              <a:t>Magdalena Quiroga (Sename)</a:t>
            </a:r>
            <a:endParaRPr b="1" sz="1200">
              <a:solidFill>
                <a:srgbClr val="9C1FF2"/>
              </a:solidFill>
              <a:latin typeface="Bree Serif"/>
              <a:ea typeface="Bree Serif"/>
              <a:cs typeface="Bree Serif"/>
              <a:sym typeface="Bree Serif"/>
            </a:endParaRPr>
          </a:p>
          <a:p>
            <a:pPr indent="0" lvl="0" marL="0" rtl="0" algn="l">
              <a:spcBef>
                <a:spcPts val="0"/>
              </a:spcBef>
              <a:spcAft>
                <a:spcPts val="0"/>
              </a:spcAft>
              <a:buNone/>
            </a:pPr>
            <a:r>
              <a:rPr lang="es" sz="1200">
                <a:solidFill>
                  <a:srgbClr val="888888"/>
                </a:solidFill>
                <a:latin typeface="Montserrat"/>
                <a:ea typeface="Montserrat"/>
                <a:cs typeface="Montserrat"/>
                <a:sym typeface="Montserrat"/>
              </a:rPr>
              <a:t>magdalena.quiroga@sename.cl</a:t>
            </a:r>
            <a:endParaRPr sz="1200">
              <a:solidFill>
                <a:srgbClr val="888888"/>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rPr b="1" lang="es" sz="1200">
                <a:solidFill>
                  <a:srgbClr val="9C1FF2"/>
                </a:solidFill>
                <a:latin typeface="Bree Serif"/>
                <a:ea typeface="Bree Serif"/>
                <a:cs typeface="Bree Serif"/>
                <a:sym typeface="Bree Serif"/>
              </a:rPr>
              <a:t>Paulina Fernández (sociedad civil)</a:t>
            </a:r>
            <a:endParaRPr b="1" sz="1200">
              <a:solidFill>
                <a:srgbClr val="9C1FF2"/>
              </a:solidFill>
              <a:latin typeface="Bree Serif"/>
              <a:ea typeface="Bree Serif"/>
              <a:cs typeface="Bree Serif"/>
              <a:sym typeface="Bree Serif"/>
            </a:endParaRPr>
          </a:p>
          <a:p>
            <a:pPr indent="0" lvl="0" marL="0" rtl="0" algn="l">
              <a:spcBef>
                <a:spcPts val="0"/>
              </a:spcBef>
              <a:spcAft>
                <a:spcPts val="0"/>
              </a:spcAft>
              <a:buNone/>
            </a:pPr>
            <a:r>
              <a:rPr lang="es" sz="1200">
                <a:solidFill>
                  <a:srgbClr val="888888"/>
                </a:solidFill>
                <a:latin typeface="Montserrat"/>
                <a:ea typeface="Montserrat"/>
                <a:cs typeface="Montserrat"/>
                <a:sym typeface="Montserrat"/>
              </a:rPr>
              <a:t>paulina.fernandez@aldeasinfantiles.cl</a:t>
            </a:r>
            <a:endParaRPr sz="1200">
              <a:solidFill>
                <a:srgbClr val="888888"/>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rPr b="1" lang="es" sz="1200">
                <a:solidFill>
                  <a:srgbClr val="9C1FF2"/>
                </a:solidFill>
                <a:latin typeface="Bree Serif"/>
                <a:ea typeface="Bree Serif"/>
                <a:cs typeface="Bree Serif"/>
                <a:sym typeface="Bree Serif"/>
              </a:rPr>
              <a:t>Carolina Velasco (PUC)</a:t>
            </a:r>
            <a:endParaRPr b="1" sz="1200">
              <a:solidFill>
                <a:srgbClr val="9C1FF2"/>
              </a:solidFill>
              <a:latin typeface="Bree Serif"/>
              <a:ea typeface="Bree Serif"/>
              <a:cs typeface="Bree Serif"/>
              <a:sym typeface="Bree Serif"/>
            </a:endParaRPr>
          </a:p>
          <a:p>
            <a:pPr indent="0" lvl="0" marL="0" rtl="0" algn="l">
              <a:spcBef>
                <a:spcPts val="0"/>
              </a:spcBef>
              <a:spcAft>
                <a:spcPts val="0"/>
              </a:spcAft>
              <a:buNone/>
            </a:pPr>
            <a:r>
              <a:rPr lang="es" sz="1200">
                <a:solidFill>
                  <a:srgbClr val="888888"/>
                </a:solidFill>
                <a:latin typeface="Montserrat"/>
                <a:ea typeface="Montserrat"/>
                <a:cs typeface="Montserrat"/>
                <a:sym typeface="Montserrat"/>
              </a:rPr>
              <a:t>mvelascoh@uc.cl</a:t>
            </a:r>
            <a:endParaRPr sz="1200">
              <a:solidFill>
                <a:srgbClr val="888888"/>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rPr b="1" lang="es" sz="1200">
                <a:solidFill>
                  <a:srgbClr val="9C1FF2"/>
                </a:solidFill>
                <a:latin typeface="Bree Serif"/>
                <a:ea typeface="Bree Serif"/>
                <a:cs typeface="Bree Serif"/>
                <a:sym typeface="Bree Serif"/>
              </a:rPr>
              <a:t>Fernanda Pérez (Bci)</a:t>
            </a:r>
            <a:endParaRPr b="1" sz="1200">
              <a:solidFill>
                <a:srgbClr val="9C1FF2"/>
              </a:solidFill>
              <a:latin typeface="Bree Serif"/>
              <a:ea typeface="Bree Serif"/>
              <a:cs typeface="Bree Serif"/>
              <a:sym typeface="Bree Serif"/>
            </a:endParaRPr>
          </a:p>
          <a:p>
            <a:pPr indent="0" lvl="0" marL="0" rtl="0" algn="l">
              <a:spcBef>
                <a:spcPts val="0"/>
              </a:spcBef>
              <a:spcAft>
                <a:spcPts val="0"/>
              </a:spcAft>
              <a:buNone/>
            </a:pPr>
            <a:r>
              <a:rPr lang="es" sz="1200">
                <a:solidFill>
                  <a:srgbClr val="888888"/>
                </a:solidFill>
                <a:latin typeface="Montserrat"/>
                <a:ea typeface="Montserrat"/>
                <a:cs typeface="Montserrat"/>
                <a:sym typeface="Montserrat"/>
              </a:rPr>
              <a:t>fernanda.perez@bci.cl</a:t>
            </a:r>
            <a:endParaRPr sz="1200">
              <a:solidFill>
                <a:srgbClr val="888888"/>
              </a:solidFill>
              <a:latin typeface="Montserrat"/>
              <a:ea typeface="Montserrat"/>
              <a:cs typeface="Montserrat"/>
              <a:sym typeface="Montserrat"/>
            </a:endParaRPr>
          </a:p>
          <a:p>
            <a:pPr indent="0" lvl="0" marL="0" rtl="0" algn="l">
              <a:spcBef>
                <a:spcPts val="0"/>
              </a:spcBef>
              <a:spcAft>
                <a:spcPts val="0"/>
              </a:spcAft>
              <a:buNone/>
            </a:pPr>
            <a:r>
              <a:t/>
            </a:r>
            <a:endParaRPr b="1" sz="1000">
              <a:solidFill>
                <a:srgbClr val="9C1FF2"/>
              </a:solidFill>
              <a:latin typeface="Helvetica Neue"/>
              <a:ea typeface="Helvetica Neue"/>
              <a:cs typeface="Helvetica Neue"/>
              <a:sym typeface="Helvetica Neue"/>
            </a:endParaRPr>
          </a:p>
          <a:p>
            <a:pPr indent="0" lvl="0" marL="0" rtl="0" algn="l">
              <a:spcBef>
                <a:spcPts val="0"/>
              </a:spcBef>
              <a:spcAft>
                <a:spcPts val="0"/>
              </a:spcAft>
              <a:buNone/>
            </a:pPr>
            <a:r>
              <a:t/>
            </a:r>
            <a:endParaRPr b="1" sz="1000">
              <a:solidFill>
                <a:srgbClr val="9C1FF2"/>
              </a:solidFill>
              <a:latin typeface="Helvetica Neue"/>
              <a:ea typeface="Helvetica Neue"/>
              <a:cs typeface="Helvetica Neue"/>
              <a:sym typeface="Helvetica Neue"/>
            </a:endParaRPr>
          </a:p>
          <a:p>
            <a:pPr indent="0" lvl="0" marL="0" rtl="0" algn="ctr">
              <a:spcBef>
                <a:spcPts val="0"/>
              </a:spcBef>
              <a:spcAft>
                <a:spcPts val="0"/>
              </a:spcAft>
              <a:buNone/>
            </a:pPr>
            <a:r>
              <a:t/>
            </a:r>
            <a:endParaRPr b="1" sz="1000">
              <a:solidFill>
                <a:srgbClr val="9C1FF2"/>
              </a:solidFill>
              <a:latin typeface="Helvetica Neue"/>
              <a:ea typeface="Helvetica Neue"/>
              <a:cs typeface="Helvetica Neue"/>
              <a:sym typeface="Helvetica Neue"/>
            </a:endParaRPr>
          </a:p>
        </p:txBody>
      </p:sp>
      <p:pic>
        <p:nvPicPr>
          <p:cNvPr id="1078" name="Google Shape;1078;p72"/>
          <p:cNvPicPr preferRelativeResize="0"/>
          <p:nvPr/>
        </p:nvPicPr>
        <p:blipFill>
          <a:blip r:embed="rId3">
            <a:alphaModFix/>
          </a:blip>
          <a:stretch>
            <a:fillRect/>
          </a:stretch>
        </p:blipFill>
        <p:spPr>
          <a:xfrm>
            <a:off x="6492050" y="1039600"/>
            <a:ext cx="2190750" cy="35718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DEF0F5"/>
        </a:solidFill>
      </p:bgPr>
    </p:bg>
    <p:spTree>
      <p:nvGrpSpPr>
        <p:cNvPr id="1082" name="Shape 1082"/>
        <p:cNvGrpSpPr/>
        <p:nvPr/>
      </p:nvGrpSpPr>
      <p:grpSpPr>
        <a:xfrm>
          <a:off x="0" y="0"/>
          <a:ext cx="0" cy="0"/>
          <a:chOff x="0" y="0"/>
          <a:chExt cx="0" cy="0"/>
        </a:xfrm>
      </p:grpSpPr>
      <p:sp>
        <p:nvSpPr>
          <p:cNvPr id="1083" name="Google Shape;1083;p73"/>
          <p:cNvSpPr txBox="1"/>
          <p:nvPr>
            <p:ph type="title"/>
          </p:nvPr>
        </p:nvSpPr>
        <p:spPr>
          <a:xfrm>
            <a:off x="351396" y="434175"/>
            <a:ext cx="6805200" cy="1185300"/>
          </a:xfrm>
          <a:prstGeom prst="rect">
            <a:avLst/>
          </a:prstGeom>
          <a:noFill/>
          <a:ln>
            <a:noFill/>
          </a:ln>
        </p:spPr>
        <p:txBody>
          <a:bodyPr anchorCtr="0" anchor="t" bIns="0" lIns="0" spcFirstLastPara="1" rIns="0" wrap="square" tIns="5475">
            <a:noAutofit/>
          </a:bodyPr>
          <a:lstStyle/>
          <a:p>
            <a:pPr indent="0" lvl="0" marL="0" rtl="0" algn="l">
              <a:lnSpc>
                <a:spcPct val="105285"/>
              </a:lnSpc>
              <a:spcBef>
                <a:spcPts val="0"/>
              </a:spcBef>
              <a:spcAft>
                <a:spcPts val="0"/>
              </a:spcAft>
              <a:buNone/>
            </a:pPr>
            <a:r>
              <a:rPr lang="es">
                <a:solidFill>
                  <a:srgbClr val="FA5936"/>
                </a:solidFill>
                <a:latin typeface="Bitter"/>
                <a:ea typeface="Bitter"/>
                <a:cs typeface="Bitter"/>
                <a:sym typeface="Bitter"/>
              </a:rPr>
              <a:t>Síntesis de resultados</a:t>
            </a:r>
            <a:endParaRPr>
              <a:solidFill>
                <a:srgbClr val="FA5936"/>
              </a:solidFill>
              <a:latin typeface="Bitter"/>
              <a:ea typeface="Bitter"/>
              <a:cs typeface="Bitter"/>
              <a:sym typeface="Bitter"/>
            </a:endParaRPr>
          </a:p>
          <a:p>
            <a:pPr indent="0" lvl="0" marL="0" rtl="0" algn="l">
              <a:lnSpc>
                <a:spcPct val="105285"/>
              </a:lnSpc>
              <a:spcBef>
                <a:spcPts val="0"/>
              </a:spcBef>
              <a:spcAft>
                <a:spcPts val="0"/>
              </a:spcAft>
              <a:buNone/>
            </a:pPr>
            <a:r>
              <a:rPr lang="es" sz="4400">
                <a:solidFill>
                  <a:srgbClr val="FA5936"/>
                </a:solidFill>
                <a:latin typeface="Bitter"/>
                <a:ea typeface="Bitter"/>
                <a:cs typeface="Bitter"/>
                <a:sym typeface="Bitter"/>
              </a:rPr>
              <a:t>Fase diagnóstico</a:t>
            </a:r>
            <a:endParaRPr sz="4400">
              <a:latin typeface="Bitter"/>
              <a:ea typeface="Bitter"/>
              <a:cs typeface="Bitter"/>
              <a:sym typeface="Bitter"/>
            </a:endParaRPr>
          </a:p>
        </p:txBody>
      </p:sp>
      <p:pic>
        <p:nvPicPr>
          <p:cNvPr id="1084" name="Google Shape;1084;p73"/>
          <p:cNvPicPr preferRelativeResize="0"/>
          <p:nvPr/>
        </p:nvPicPr>
        <p:blipFill>
          <a:blip r:embed="rId3">
            <a:alphaModFix/>
          </a:blip>
          <a:stretch>
            <a:fillRect/>
          </a:stretch>
        </p:blipFill>
        <p:spPr>
          <a:xfrm>
            <a:off x="8344150" y="171875"/>
            <a:ext cx="623225" cy="932125"/>
          </a:xfrm>
          <a:prstGeom prst="rect">
            <a:avLst/>
          </a:prstGeom>
          <a:noFill/>
          <a:ln>
            <a:noFill/>
          </a:ln>
        </p:spPr>
      </p:pic>
      <p:pic>
        <p:nvPicPr>
          <p:cNvPr id="1085" name="Google Shape;1085;p73"/>
          <p:cNvPicPr preferRelativeResize="0"/>
          <p:nvPr/>
        </p:nvPicPr>
        <p:blipFill>
          <a:blip r:embed="rId4">
            <a:alphaModFix/>
          </a:blip>
          <a:stretch>
            <a:fillRect/>
          </a:stretch>
        </p:blipFill>
        <p:spPr>
          <a:xfrm>
            <a:off x="152400" y="1771875"/>
            <a:ext cx="7230294" cy="3219225"/>
          </a:xfrm>
          <a:prstGeom prst="rect">
            <a:avLst/>
          </a:prstGeom>
          <a:noFill/>
          <a:ln>
            <a:noFill/>
          </a:ln>
        </p:spPr>
      </p:pic>
      <p:sp>
        <p:nvSpPr>
          <p:cNvPr id="1086" name="Google Shape;1086;p73"/>
          <p:cNvSpPr txBox="1"/>
          <p:nvPr>
            <p:ph type="title"/>
          </p:nvPr>
        </p:nvSpPr>
        <p:spPr>
          <a:xfrm>
            <a:off x="7306872" y="4661400"/>
            <a:ext cx="1660500" cy="367800"/>
          </a:xfrm>
          <a:prstGeom prst="rect">
            <a:avLst/>
          </a:prstGeom>
          <a:noFill/>
          <a:ln>
            <a:noFill/>
          </a:ln>
        </p:spPr>
        <p:txBody>
          <a:bodyPr anchorCtr="0" anchor="t" bIns="0" lIns="0" spcFirstLastPara="1" rIns="0" wrap="square" tIns="5475">
            <a:noAutofit/>
          </a:bodyPr>
          <a:lstStyle/>
          <a:p>
            <a:pPr indent="0" lvl="0" marL="0" rtl="0" algn="r">
              <a:lnSpc>
                <a:spcPct val="105285"/>
              </a:lnSpc>
              <a:spcBef>
                <a:spcPts val="0"/>
              </a:spcBef>
              <a:spcAft>
                <a:spcPts val="0"/>
              </a:spcAft>
              <a:buNone/>
            </a:pPr>
            <a:r>
              <a:rPr lang="es" sz="1500">
                <a:solidFill>
                  <a:srgbClr val="21217F"/>
                </a:solidFill>
                <a:latin typeface="Bitter"/>
                <a:ea typeface="Bitter"/>
                <a:cs typeface="Bitter"/>
                <a:sym typeface="Bitter"/>
              </a:rPr>
              <a:t>Mayo 2020</a:t>
            </a:r>
            <a:endParaRPr sz="3300">
              <a:solidFill>
                <a:srgbClr val="21217F"/>
              </a:solidFill>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3" name="Shape 153"/>
        <p:cNvGrpSpPr/>
        <p:nvPr/>
      </p:nvGrpSpPr>
      <p:grpSpPr>
        <a:xfrm>
          <a:off x="0" y="0"/>
          <a:ext cx="0" cy="0"/>
          <a:chOff x="0" y="0"/>
          <a:chExt cx="0" cy="0"/>
        </a:xfrm>
      </p:grpSpPr>
      <p:sp>
        <p:nvSpPr>
          <p:cNvPr id="154" name="Google Shape;154;p27"/>
          <p:cNvSpPr/>
          <p:nvPr/>
        </p:nvSpPr>
        <p:spPr>
          <a:xfrm>
            <a:off x="8777289" y="295851"/>
            <a:ext cx="66000" cy="6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55" name="Google Shape;155;p27"/>
          <p:cNvSpPr txBox="1"/>
          <p:nvPr/>
        </p:nvSpPr>
        <p:spPr>
          <a:xfrm flipH="1">
            <a:off x="675200" y="721137"/>
            <a:ext cx="1655700" cy="240600"/>
          </a:xfrm>
          <a:prstGeom prst="rect">
            <a:avLst/>
          </a:prstGeom>
          <a:noFill/>
          <a:ln>
            <a:noFill/>
          </a:ln>
        </p:spPr>
        <p:txBody>
          <a:bodyPr anchorCtr="0" anchor="t" bIns="0" lIns="0" spcFirstLastPara="1" rIns="0" wrap="square" tIns="5775">
            <a:noAutofit/>
          </a:bodyPr>
          <a:lstStyle/>
          <a:p>
            <a:pPr indent="0" lvl="0" marL="0" marR="0" rtl="0" algn="l">
              <a:lnSpc>
                <a:spcPct val="100000"/>
              </a:lnSpc>
              <a:spcBef>
                <a:spcPts val="0"/>
              </a:spcBef>
              <a:spcAft>
                <a:spcPts val="0"/>
              </a:spcAft>
              <a:buNone/>
            </a:pPr>
            <a:r>
              <a:rPr b="1" lang="es" sz="1200">
                <a:solidFill>
                  <a:srgbClr val="FA5936"/>
                </a:solidFill>
                <a:latin typeface="Bitter"/>
                <a:ea typeface="Bitter"/>
                <a:cs typeface="Bitter"/>
                <a:sym typeface="Bitter"/>
              </a:rPr>
              <a:t>Encuesta</a:t>
            </a:r>
            <a:endParaRPr sz="1200">
              <a:latin typeface="Bitter"/>
              <a:ea typeface="Bitter"/>
              <a:cs typeface="Bitter"/>
              <a:sym typeface="Bitter"/>
            </a:endParaRPr>
          </a:p>
        </p:txBody>
      </p:sp>
      <p:sp>
        <p:nvSpPr>
          <p:cNvPr id="156" name="Google Shape;156;p27"/>
          <p:cNvSpPr txBox="1"/>
          <p:nvPr/>
        </p:nvSpPr>
        <p:spPr>
          <a:xfrm>
            <a:off x="675201" y="2681375"/>
            <a:ext cx="952500" cy="240600"/>
          </a:xfrm>
          <a:prstGeom prst="rect">
            <a:avLst/>
          </a:prstGeom>
          <a:noFill/>
          <a:ln>
            <a:noFill/>
          </a:ln>
        </p:spPr>
        <p:txBody>
          <a:bodyPr anchorCtr="0" anchor="t" bIns="0" lIns="0" spcFirstLastPara="1" rIns="0" wrap="square" tIns="5775">
            <a:noAutofit/>
          </a:bodyPr>
          <a:lstStyle/>
          <a:p>
            <a:pPr indent="0" lvl="0" marL="0" marR="0" rtl="0" algn="l">
              <a:lnSpc>
                <a:spcPct val="100000"/>
              </a:lnSpc>
              <a:spcBef>
                <a:spcPts val="0"/>
              </a:spcBef>
              <a:spcAft>
                <a:spcPts val="0"/>
              </a:spcAft>
              <a:buNone/>
            </a:pPr>
            <a:r>
              <a:rPr b="1" lang="es" sz="1200">
                <a:solidFill>
                  <a:srgbClr val="F20A66"/>
                </a:solidFill>
                <a:latin typeface="Bitter"/>
                <a:ea typeface="Bitter"/>
                <a:cs typeface="Bitter"/>
                <a:sym typeface="Bitter"/>
              </a:rPr>
              <a:t>Entrevista</a:t>
            </a:r>
            <a:endParaRPr sz="1200">
              <a:latin typeface="Bitter"/>
              <a:ea typeface="Bitter"/>
              <a:cs typeface="Bitter"/>
              <a:sym typeface="Bitter"/>
            </a:endParaRPr>
          </a:p>
        </p:txBody>
      </p:sp>
      <p:sp>
        <p:nvSpPr>
          <p:cNvPr id="157" name="Google Shape;157;p27"/>
          <p:cNvSpPr txBox="1"/>
          <p:nvPr/>
        </p:nvSpPr>
        <p:spPr>
          <a:xfrm>
            <a:off x="2033675" y="1394666"/>
            <a:ext cx="2182800" cy="391200"/>
          </a:xfrm>
          <a:prstGeom prst="rect">
            <a:avLst/>
          </a:prstGeom>
          <a:noFill/>
          <a:ln>
            <a:noFill/>
          </a:ln>
        </p:spPr>
        <p:txBody>
          <a:bodyPr anchorCtr="0" anchor="t" bIns="0" lIns="0" spcFirstLastPara="1" rIns="0" wrap="square" tIns="26550">
            <a:noAutofit/>
          </a:bodyPr>
          <a:lstStyle/>
          <a:p>
            <a:pPr indent="0" lvl="0" marL="0" marR="0" rtl="0" algn="l">
              <a:lnSpc>
                <a:spcPct val="100000"/>
              </a:lnSpc>
              <a:spcBef>
                <a:spcPts val="100"/>
              </a:spcBef>
              <a:spcAft>
                <a:spcPts val="0"/>
              </a:spcAft>
              <a:buNone/>
            </a:pPr>
            <a:r>
              <a:rPr lang="es" sz="900">
                <a:solidFill>
                  <a:srgbClr val="888888"/>
                </a:solidFill>
                <a:latin typeface="Montserrat"/>
                <a:ea typeface="Montserrat"/>
                <a:cs typeface="Montserrat"/>
                <a:sym typeface="Montserrat"/>
              </a:rPr>
              <a:t>Directores/as, dupla psicosocial, ETD, otros  técnicos y profesionales, otros oficios (de OCAS a  nivel nacional). </a:t>
            </a:r>
            <a:endParaRPr sz="900">
              <a:solidFill>
                <a:srgbClr val="888888"/>
              </a:solidFill>
              <a:latin typeface="Montserrat"/>
              <a:ea typeface="Montserrat"/>
              <a:cs typeface="Montserrat"/>
              <a:sym typeface="Montserrat"/>
            </a:endParaRPr>
          </a:p>
          <a:p>
            <a:pPr indent="0" lvl="0" marL="0" marR="0" rtl="0" algn="l">
              <a:lnSpc>
                <a:spcPct val="100000"/>
              </a:lnSpc>
              <a:spcBef>
                <a:spcPts val="100"/>
              </a:spcBef>
              <a:spcAft>
                <a:spcPts val="0"/>
              </a:spcAft>
              <a:buNone/>
            </a:pPr>
            <a:r>
              <a:t/>
            </a:r>
            <a:endParaRPr sz="900">
              <a:solidFill>
                <a:srgbClr val="888888"/>
              </a:solidFill>
              <a:latin typeface="Montserrat"/>
              <a:ea typeface="Montserrat"/>
              <a:cs typeface="Montserrat"/>
              <a:sym typeface="Montserrat"/>
            </a:endParaRPr>
          </a:p>
        </p:txBody>
      </p:sp>
      <p:sp>
        <p:nvSpPr>
          <p:cNvPr id="158" name="Google Shape;158;p27"/>
          <p:cNvSpPr txBox="1"/>
          <p:nvPr/>
        </p:nvSpPr>
        <p:spPr>
          <a:xfrm>
            <a:off x="751400" y="899350"/>
            <a:ext cx="2749200" cy="3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888888"/>
                </a:solidFill>
                <a:latin typeface="Montserrat"/>
                <a:ea typeface="Montserrat"/>
                <a:cs typeface="Montserrat"/>
                <a:sym typeface="Montserrat"/>
              </a:rPr>
              <a:t>Se realizó un cuestionario online autoaplicado en el que participaron:</a:t>
            </a:r>
            <a:endParaRPr sz="900">
              <a:solidFill>
                <a:srgbClr val="888888"/>
              </a:solidFill>
              <a:latin typeface="Montserrat"/>
              <a:ea typeface="Montserrat"/>
              <a:cs typeface="Montserrat"/>
              <a:sym typeface="Montserrat"/>
            </a:endParaRPr>
          </a:p>
        </p:txBody>
      </p:sp>
      <p:sp>
        <p:nvSpPr>
          <p:cNvPr id="159" name="Google Shape;159;p27"/>
          <p:cNvSpPr/>
          <p:nvPr/>
        </p:nvSpPr>
        <p:spPr>
          <a:xfrm>
            <a:off x="855925" y="1357575"/>
            <a:ext cx="1074300" cy="574800"/>
          </a:xfrm>
          <a:prstGeom prst="rect">
            <a:avLst/>
          </a:prstGeom>
          <a:solidFill>
            <a:srgbClr val="FA59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nvSpPr>
        <p:spPr>
          <a:xfrm>
            <a:off x="762475" y="2208988"/>
            <a:ext cx="1458600" cy="2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800">
                <a:solidFill>
                  <a:srgbClr val="D99466"/>
                </a:solidFill>
                <a:latin typeface="Bitter"/>
                <a:ea typeface="Bitter"/>
                <a:cs typeface="Bitter"/>
                <a:sym typeface="Bitter"/>
              </a:rPr>
              <a:t>Tasa de respuesta</a:t>
            </a:r>
            <a:endParaRPr b="1" sz="800">
              <a:solidFill>
                <a:srgbClr val="D99466"/>
              </a:solidFill>
              <a:latin typeface="Bitter"/>
              <a:ea typeface="Bitter"/>
              <a:cs typeface="Bitter"/>
              <a:sym typeface="Bitter"/>
            </a:endParaRPr>
          </a:p>
        </p:txBody>
      </p:sp>
      <p:sp>
        <p:nvSpPr>
          <p:cNvPr id="161" name="Google Shape;161;p27"/>
          <p:cNvSpPr txBox="1"/>
          <p:nvPr>
            <p:ph type="title"/>
          </p:nvPr>
        </p:nvSpPr>
        <p:spPr>
          <a:xfrm>
            <a:off x="872166" y="1898784"/>
            <a:ext cx="952500" cy="473100"/>
          </a:xfrm>
          <a:prstGeom prst="rect">
            <a:avLst/>
          </a:prstGeom>
          <a:noFill/>
          <a:ln>
            <a:noFill/>
          </a:ln>
        </p:spPr>
        <p:txBody>
          <a:bodyPr anchorCtr="0" anchor="ctr" bIns="0" lIns="0" spcFirstLastPara="1" rIns="0" wrap="square" tIns="5775">
            <a:noAutofit/>
          </a:bodyPr>
          <a:lstStyle/>
          <a:p>
            <a:pPr indent="0" lvl="0" marL="0" rtl="0" algn="l">
              <a:lnSpc>
                <a:spcPct val="100000"/>
              </a:lnSpc>
              <a:spcBef>
                <a:spcPts val="0"/>
              </a:spcBef>
              <a:spcAft>
                <a:spcPts val="0"/>
              </a:spcAft>
              <a:buNone/>
            </a:pPr>
            <a:r>
              <a:rPr b="1" lang="es" sz="1800">
                <a:solidFill>
                  <a:srgbClr val="FCD608"/>
                </a:solidFill>
                <a:latin typeface="Bitter"/>
                <a:ea typeface="Bitter"/>
                <a:cs typeface="Bitter"/>
                <a:sym typeface="Bitter"/>
              </a:rPr>
              <a:t>17,5%</a:t>
            </a:r>
            <a:endParaRPr sz="1800">
              <a:solidFill>
                <a:srgbClr val="FCD608"/>
              </a:solidFill>
              <a:latin typeface="Bitter"/>
              <a:ea typeface="Bitter"/>
              <a:cs typeface="Bitter"/>
              <a:sym typeface="Bitter"/>
            </a:endParaRPr>
          </a:p>
        </p:txBody>
      </p:sp>
      <p:cxnSp>
        <p:nvCxnSpPr>
          <p:cNvPr id="162" name="Google Shape;162;p27"/>
          <p:cNvCxnSpPr/>
          <p:nvPr/>
        </p:nvCxnSpPr>
        <p:spPr>
          <a:xfrm>
            <a:off x="4469359" y="502728"/>
            <a:ext cx="0" cy="4225500"/>
          </a:xfrm>
          <a:prstGeom prst="straightConnector1">
            <a:avLst/>
          </a:prstGeom>
          <a:noFill/>
          <a:ln cap="flat" cmpd="sng" w="9525">
            <a:solidFill>
              <a:srgbClr val="888888"/>
            </a:solidFill>
            <a:prstDash val="solid"/>
            <a:round/>
            <a:headEnd len="med" w="med" type="none"/>
            <a:tailEnd len="med" w="med" type="none"/>
          </a:ln>
        </p:spPr>
      </p:cxnSp>
      <p:sp>
        <p:nvSpPr>
          <p:cNvPr id="163" name="Google Shape;163;p27"/>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164" name="Google Shape;164;p27"/>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4FC9A3"/>
                </a:solidFill>
                <a:latin typeface="Bitter"/>
                <a:ea typeface="Bitter"/>
                <a:cs typeface="Bitter"/>
                <a:sym typeface="Bitter"/>
              </a:rPr>
              <a:t>Técnicas utilizadas:</a:t>
            </a:r>
            <a:endParaRPr b="1" i="1" sz="1200">
              <a:solidFill>
                <a:srgbClr val="4FC9A3"/>
              </a:solidFill>
              <a:latin typeface="Bitter"/>
              <a:ea typeface="Bitter"/>
              <a:cs typeface="Bitter"/>
              <a:sym typeface="Bitter"/>
            </a:endParaRPr>
          </a:p>
        </p:txBody>
      </p:sp>
      <p:sp>
        <p:nvSpPr>
          <p:cNvPr id="165" name="Google Shape;165;p27"/>
          <p:cNvSpPr txBox="1"/>
          <p:nvPr/>
        </p:nvSpPr>
        <p:spPr>
          <a:xfrm>
            <a:off x="885952" y="1391114"/>
            <a:ext cx="1014300" cy="54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200">
                <a:solidFill>
                  <a:srgbClr val="FFFFFF"/>
                </a:solidFill>
                <a:latin typeface="Bitter"/>
                <a:ea typeface="Bitter"/>
                <a:cs typeface="Bitter"/>
                <a:sym typeface="Bitter"/>
              </a:rPr>
              <a:t>8</a:t>
            </a:r>
            <a:r>
              <a:rPr b="1" lang="es" sz="3200">
                <a:solidFill>
                  <a:srgbClr val="FFFFFF"/>
                </a:solidFill>
                <a:latin typeface="Bitter"/>
                <a:ea typeface="Bitter"/>
                <a:cs typeface="Bitter"/>
                <a:sym typeface="Bitter"/>
              </a:rPr>
              <a:t>56</a:t>
            </a:r>
            <a:endParaRPr>
              <a:latin typeface="Times New Roman"/>
              <a:ea typeface="Times New Roman"/>
              <a:cs typeface="Times New Roman"/>
              <a:sym typeface="Times New Roman"/>
            </a:endParaRPr>
          </a:p>
        </p:txBody>
      </p:sp>
      <p:sp>
        <p:nvSpPr>
          <p:cNvPr id="166" name="Google Shape;166;p27"/>
          <p:cNvSpPr/>
          <p:nvPr/>
        </p:nvSpPr>
        <p:spPr>
          <a:xfrm>
            <a:off x="885950" y="3193650"/>
            <a:ext cx="1074300" cy="574800"/>
          </a:xfrm>
          <a:prstGeom prst="rect">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txBox="1"/>
          <p:nvPr/>
        </p:nvSpPr>
        <p:spPr>
          <a:xfrm>
            <a:off x="915977" y="3227189"/>
            <a:ext cx="1014300" cy="54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3200">
                <a:solidFill>
                  <a:srgbClr val="FFFFFF"/>
                </a:solidFill>
                <a:latin typeface="Bitter"/>
                <a:ea typeface="Bitter"/>
                <a:cs typeface="Bitter"/>
                <a:sym typeface="Bitter"/>
              </a:rPr>
              <a:t>45</a:t>
            </a:r>
            <a:endParaRPr>
              <a:latin typeface="Times New Roman"/>
              <a:ea typeface="Times New Roman"/>
              <a:cs typeface="Times New Roman"/>
              <a:sym typeface="Times New Roman"/>
            </a:endParaRPr>
          </a:p>
        </p:txBody>
      </p:sp>
      <p:sp>
        <p:nvSpPr>
          <p:cNvPr id="168" name="Google Shape;168;p27"/>
          <p:cNvSpPr txBox="1"/>
          <p:nvPr/>
        </p:nvSpPr>
        <p:spPr>
          <a:xfrm>
            <a:off x="785900" y="2845775"/>
            <a:ext cx="24264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888888"/>
                </a:solidFill>
                <a:latin typeface="Montserrat"/>
                <a:ea typeface="Montserrat"/>
                <a:cs typeface="Montserrat"/>
                <a:sym typeface="Montserrat"/>
              </a:rPr>
              <a:t>Se realizaron:</a:t>
            </a:r>
            <a:endParaRPr sz="900">
              <a:solidFill>
                <a:srgbClr val="888888"/>
              </a:solidFill>
              <a:latin typeface="Montserrat"/>
              <a:ea typeface="Montserrat"/>
              <a:cs typeface="Montserrat"/>
              <a:sym typeface="Montserrat"/>
            </a:endParaRPr>
          </a:p>
        </p:txBody>
      </p:sp>
      <p:sp>
        <p:nvSpPr>
          <p:cNvPr id="169" name="Google Shape;169;p27"/>
          <p:cNvSpPr txBox="1"/>
          <p:nvPr/>
        </p:nvSpPr>
        <p:spPr>
          <a:xfrm>
            <a:off x="2045675" y="3193650"/>
            <a:ext cx="2272800" cy="478800"/>
          </a:xfrm>
          <a:prstGeom prst="rect">
            <a:avLst/>
          </a:prstGeom>
          <a:noFill/>
          <a:ln>
            <a:noFill/>
          </a:ln>
        </p:spPr>
        <p:txBody>
          <a:bodyPr anchorCtr="0" anchor="t" bIns="0" lIns="0" spcFirstLastPara="1" rIns="0" wrap="square" tIns="26550">
            <a:noAutofit/>
          </a:bodyPr>
          <a:lstStyle/>
          <a:p>
            <a:pPr indent="0" lvl="0" marL="0" marR="0" rtl="0" algn="l">
              <a:lnSpc>
                <a:spcPct val="100000"/>
              </a:lnSpc>
              <a:spcBef>
                <a:spcPts val="100"/>
              </a:spcBef>
              <a:spcAft>
                <a:spcPts val="0"/>
              </a:spcAft>
              <a:buNone/>
            </a:pPr>
            <a:r>
              <a:rPr lang="es" sz="900">
                <a:solidFill>
                  <a:srgbClr val="888888"/>
                </a:solidFill>
                <a:latin typeface="Montserrat"/>
                <a:ea typeface="Montserrat"/>
                <a:cs typeface="Montserrat"/>
                <a:sym typeface="Montserrat"/>
              </a:rPr>
              <a:t>Entrevistas individuales y grupales semi-estructuradas realizadas de manera virtual y  presencial. </a:t>
            </a:r>
            <a:endParaRPr sz="900">
              <a:solidFill>
                <a:srgbClr val="888888"/>
              </a:solidFill>
              <a:latin typeface="Montserrat"/>
              <a:ea typeface="Montserrat"/>
              <a:cs typeface="Montserrat"/>
              <a:sym typeface="Montserrat"/>
            </a:endParaRPr>
          </a:p>
        </p:txBody>
      </p:sp>
      <p:sp>
        <p:nvSpPr>
          <p:cNvPr id="170" name="Google Shape;170;p27"/>
          <p:cNvSpPr txBox="1"/>
          <p:nvPr/>
        </p:nvSpPr>
        <p:spPr>
          <a:xfrm>
            <a:off x="1935987" y="2208988"/>
            <a:ext cx="1458600" cy="27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800">
                <a:solidFill>
                  <a:srgbClr val="D99466"/>
                </a:solidFill>
                <a:latin typeface="Bitter"/>
                <a:ea typeface="Bitter"/>
                <a:cs typeface="Bitter"/>
                <a:sym typeface="Bitter"/>
              </a:rPr>
              <a:t>Margen de error</a:t>
            </a:r>
            <a:endParaRPr b="1" sz="800">
              <a:solidFill>
                <a:srgbClr val="D99466"/>
              </a:solidFill>
              <a:latin typeface="Bitter"/>
              <a:ea typeface="Bitter"/>
              <a:cs typeface="Bitter"/>
              <a:sym typeface="Bitter"/>
            </a:endParaRPr>
          </a:p>
        </p:txBody>
      </p:sp>
      <p:sp>
        <p:nvSpPr>
          <p:cNvPr id="171" name="Google Shape;171;p27"/>
          <p:cNvSpPr txBox="1"/>
          <p:nvPr>
            <p:ph type="title"/>
          </p:nvPr>
        </p:nvSpPr>
        <p:spPr>
          <a:xfrm>
            <a:off x="2045677" y="1898784"/>
            <a:ext cx="952500" cy="473100"/>
          </a:xfrm>
          <a:prstGeom prst="rect">
            <a:avLst/>
          </a:prstGeom>
          <a:noFill/>
          <a:ln>
            <a:noFill/>
          </a:ln>
        </p:spPr>
        <p:txBody>
          <a:bodyPr anchorCtr="0" anchor="ctr" bIns="0" lIns="0" spcFirstLastPara="1" rIns="0" wrap="square" tIns="5775">
            <a:noAutofit/>
          </a:bodyPr>
          <a:lstStyle/>
          <a:p>
            <a:pPr indent="0" lvl="0" marL="0" rtl="0" algn="l">
              <a:lnSpc>
                <a:spcPct val="100000"/>
              </a:lnSpc>
              <a:spcBef>
                <a:spcPts val="0"/>
              </a:spcBef>
              <a:spcAft>
                <a:spcPts val="0"/>
              </a:spcAft>
              <a:buNone/>
            </a:pPr>
            <a:r>
              <a:rPr b="1" lang="es" sz="1800">
                <a:solidFill>
                  <a:srgbClr val="FCD608"/>
                </a:solidFill>
                <a:latin typeface="Bitter"/>
                <a:ea typeface="Bitter"/>
                <a:cs typeface="Bitter"/>
                <a:sym typeface="Bitter"/>
              </a:rPr>
              <a:t>3,04%</a:t>
            </a:r>
            <a:endParaRPr sz="1800">
              <a:solidFill>
                <a:srgbClr val="FCD608"/>
              </a:solidFill>
              <a:latin typeface="Bitter"/>
              <a:ea typeface="Bitter"/>
              <a:cs typeface="Bitter"/>
              <a:sym typeface="Bitter"/>
            </a:endParaRPr>
          </a:p>
        </p:txBody>
      </p:sp>
      <p:sp>
        <p:nvSpPr>
          <p:cNvPr id="172" name="Google Shape;172;p27"/>
          <p:cNvSpPr txBox="1"/>
          <p:nvPr/>
        </p:nvSpPr>
        <p:spPr>
          <a:xfrm>
            <a:off x="4853525" y="797325"/>
            <a:ext cx="32943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sz="1200">
                <a:solidFill>
                  <a:srgbClr val="0F7AFF"/>
                </a:solidFill>
                <a:latin typeface="Bitter"/>
                <a:ea typeface="Bitter"/>
                <a:cs typeface="Bitter"/>
                <a:sym typeface="Bitter"/>
              </a:rPr>
              <a:t>Información sociodemográfica:</a:t>
            </a:r>
            <a:endParaRPr b="1" sz="1200">
              <a:solidFill>
                <a:srgbClr val="0F7AFF"/>
              </a:solidFill>
              <a:latin typeface="Bitter"/>
              <a:ea typeface="Bitter"/>
              <a:cs typeface="Bitter"/>
              <a:sym typeface="Bitter"/>
            </a:endParaRPr>
          </a:p>
          <a:p>
            <a:pPr indent="0" lvl="0" marL="0" marR="0" rtl="0" algn="l">
              <a:lnSpc>
                <a:spcPct val="115000"/>
              </a:lnSpc>
              <a:spcBef>
                <a:spcPts val="100"/>
              </a:spcBef>
              <a:spcAft>
                <a:spcPts val="0"/>
              </a:spcAft>
              <a:buClr>
                <a:schemeClr val="dk1"/>
              </a:buClr>
              <a:buSzPts val="1100"/>
              <a:buFont typeface="Arial"/>
              <a:buNone/>
            </a:pPr>
            <a:r>
              <a:rPr lang="es" sz="900">
                <a:solidFill>
                  <a:srgbClr val="888888"/>
                </a:solidFill>
                <a:latin typeface="Montserrat"/>
                <a:ea typeface="Montserrat"/>
                <a:cs typeface="Montserrat"/>
                <a:sym typeface="Montserrat"/>
              </a:rPr>
              <a:t>Sistematización de información sociodemográfica disponible respecto a los NNA en residencias, los/as trabajadores/as, y las residencias.</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900">
              <a:solidFill>
                <a:srgbClr val="888888"/>
              </a:solidFill>
              <a:latin typeface="Montserrat"/>
              <a:ea typeface="Montserrat"/>
              <a:cs typeface="Montserrat"/>
              <a:sym typeface="Montserrat"/>
            </a:endParaRPr>
          </a:p>
        </p:txBody>
      </p:sp>
      <p:sp>
        <p:nvSpPr>
          <p:cNvPr id="173" name="Google Shape;173;p27"/>
          <p:cNvSpPr txBox="1"/>
          <p:nvPr/>
        </p:nvSpPr>
        <p:spPr>
          <a:xfrm>
            <a:off x="4879450" y="1812075"/>
            <a:ext cx="32685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sz="1200">
                <a:solidFill>
                  <a:srgbClr val="9C1FF2"/>
                </a:solidFill>
                <a:latin typeface="Bitter"/>
                <a:ea typeface="Bitter"/>
                <a:cs typeface="Bitter"/>
                <a:sym typeface="Bitter"/>
              </a:rPr>
              <a:t>Mapa de actores y redes:</a:t>
            </a:r>
            <a:endParaRPr b="1" sz="1200">
              <a:solidFill>
                <a:srgbClr val="9C1FF2"/>
              </a:solidFill>
              <a:latin typeface="Bitter"/>
              <a:ea typeface="Bitter"/>
              <a:cs typeface="Bitter"/>
              <a:sym typeface="Bitter"/>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Se hizo un catastro de </a:t>
            </a:r>
            <a:r>
              <a:rPr b="1" lang="es">
                <a:solidFill>
                  <a:srgbClr val="888888"/>
                </a:solidFill>
                <a:latin typeface="Montserrat"/>
                <a:ea typeface="Montserrat"/>
                <a:cs typeface="Montserrat"/>
                <a:sym typeface="Montserrat"/>
              </a:rPr>
              <a:t>214 </a:t>
            </a:r>
            <a:r>
              <a:rPr lang="es" sz="900">
                <a:solidFill>
                  <a:srgbClr val="888888"/>
                </a:solidFill>
                <a:latin typeface="Montserrat"/>
                <a:ea typeface="Montserrat"/>
                <a:cs typeface="Montserrat"/>
                <a:sym typeface="Montserrat"/>
              </a:rPr>
              <a:t>actores que rodean las residencias y la formación de las mismas, agrupándolos en </a:t>
            </a:r>
            <a:r>
              <a:rPr b="1" lang="es" sz="900">
                <a:solidFill>
                  <a:srgbClr val="888888"/>
                </a:solidFill>
                <a:latin typeface="Montserrat"/>
                <a:ea typeface="Montserrat"/>
                <a:cs typeface="Montserrat"/>
                <a:sym typeface="Montserrat"/>
              </a:rPr>
              <a:t>14 categorías</a:t>
            </a:r>
            <a:r>
              <a:rPr lang="es" sz="900">
                <a:solidFill>
                  <a:srgbClr val="888888"/>
                </a:solidFill>
                <a:latin typeface="Montserrat"/>
                <a:ea typeface="Montserrat"/>
                <a:cs typeface="Montserrat"/>
                <a:sym typeface="Montserrat"/>
              </a:rPr>
              <a:t>.</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900">
              <a:solidFill>
                <a:srgbClr val="888888"/>
              </a:solidFill>
              <a:latin typeface="Montserrat"/>
              <a:ea typeface="Montserrat"/>
              <a:cs typeface="Montserrat"/>
              <a:sym typeface="Montserrat"/>
            </a:endParaRPr>
          </a:p>
        </p:txBody>
      </p:sp>
      <p:sp>
        <p:nvSpPr>
          <p:cNvPr id="174" name="Google Shape;174;p27"/>
          <p:cNvSpPr txBox="1"/>
          <p:nvPr/>
        </p:nvSpPr>
        <p:spPr>
          <a:xfrm>
            <a:off x="4879450" y="2998175"/>
            <a:ext cx="32685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b="1" lang="es" sz="1200">
                <a:solidFill>
                  <a:srgbClr val="A4DB3B"/>
                </a:solidFill>
                <a:latin typeface="Bitter"/>
                <a:ea typeface="Bitter"/>
                <a:cs typeface="Bitter"/>
                <a:sym typeface="Bitter"/>
              </a:rPr>
              <a:t>Revisión bibliográfica:</a:t>
            </a:r>
            <a:endParaRPr b="1" sz="1200">
              <a:solidFill>
                <a:srgbClr val="A4DB3B"/>
              </a:solidFill>
              <a:latin typeface="Bitter"/>
              <a:ea typeface="Bitter"/>
              <a:cs typeface="Bitter"/>
              <a:sym typeface="Bitter"/>
            </a:endParaRPr>
          </a:p>
          <a:p>
            <a:pPr indent="0" lvl="0" marL="0" marR="0" rtl="0" algn="l">
              <a:lnSpc>
                <a:spcPct val="115000"/>
              </a:lnSpc>
              <a:spcBef>
                <a:spcPts val="100"/>
              </a:spcBef>
              <a:spcAft>
                <a:spcPts val="0"/>
              </a:spcAft>
              <a:buSzPts val="1100"/>
              <a:buNone/>
            </a:pPr>
            <a:r>
              <a:rPr b="1" lang="es" sz="900">
                <a:solidFill>
                  <a:srgbClr val="888888"/>
                </a:solidFill>
                <a:latin typeface="Montserrat"/>
                <a:ea typeface="Montserrat"/>
                <a:cs typeface="Montserrat"/>
                <a:sym typeface="Montserrat"/>
              </a:rPr>
              <a:t>Se analizaron fuentes y evidencia en temáticas relacionadas:</a:t>
            </a:r>
            <a:endParaRPr b="1"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 NNA en acogimiento alternativo</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 Necesidades de capacitación a nivel internacional</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 Evaluación de resultados de actividades de formación</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SzPts val="1100"/>
              <a:buNone/>
            </a:pPr>
            <a:r>
              <a:rPr lang="es" sz="900">
                <a:solidFill>
                  <a:srgbClr val="888888"/>
                </a:solidFill>
                <a:latin typeface="Montserrat"/>
                <a:ea typeface="Montserrat"/>
                <a:cs typeface="Montserrat"/>
                <a:sym typeface="Montserrat"/>
              </a:rPr>
              <a:t>● Sistemas de formación para trabajadores</a:t>
            </a:r>
            <a:endParaRPr sz="900">
              <a:solidFill>
                <a:srgbClr val="888888"/>
              </a:solidFill>
              <a:latin typeface="Montserrat"/>
              <a:ea typeface="Montserrat"/>
              <a:cs typeface="Montserrat"/>
              <a:sym typeface="Montserrat"/>
            </a:endParaRPr>
          </a:p>
          <a:p>
            <a:pPr indent="0" lvl="0" marL="0" marR="0" rtl="0" algn="l">
              <a:lnSpc>
                <a:spcPct val="115000"/>
              </a:lnSpc>
              <a:spcBef>
                <a:spcPts val="100"/>
              </a:spcBef>
              <a:spcAft>
                <a:spcPts val="0"/>
              </a:spcAft>
              <a:buNone/>
            </a:pPr>
            <a:r>
              <a:t/>
            </a:r>
            <a:endParaRPr sz="900">
              <a:solidFill>
                <a:srgbClr val="888888"/>
              </a:solidFill>
              <a:latin typeface="Montserrat"/>
              <a:ea typeface="Montserrat"/>
              <a:cs typeface="Montserrat"/>
              <a:sym typeface="Montserrat"/>
            </a:endParaRPr>
          </a:p>
        </p:txBody>
      </p:sp>
      <p:sp>
        <p:nvSpPr>
          <p:cNvPr id="175" name="Google Shape;175;p27"/>
          <p:cNvSpPr txBox="1"/>
          <p:nvPr/>
        </p:nvSpPr>
        <p:spPr>
          <a:xfrm>
            <a:off x="758225" y="3875725"/>
            <a:ext cx="3458100" cy="9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F20A66"/>
                </a:solidFill>
                <a:latin typeface="Bitter"/>
                <a:ea typeface="Bitter"/>
                <a:cs typeface="Bitter"/>
                <a:sym typeface="Bitter"/>
              </a:rPr>
              <a:t>Participantes:</a:t>
            </a:r>
            <a:endParaRPr b="1" sz="1000">
              <a:solidFill>
                <a:srgbClr val="F20A66"/>
              </a:solidFill>
              <a:latin typeface="Bitter"/>
              <a:ea typeface="Bitter"/>
              <a:cs typeface="Bitter"/>
              <a:sym typeface="Bitter"/>
            </a:endParaRPr>
          </a:p>
          <a:p>
            <a:pPr indent="0" lvl="0" marL="0" rtl="0" algn="l">
              <a:spcBef>
                <a:spcPts val="100"/>
              </a:spcBef>
              <a:spcAft>
                <a:spcPts val="0"/>
              </a:spcAft>
              <a:buNone/>
            </a:pPr>
            <a:r>
              <a:rPr lang="es" sz="900">
                <a:solidFill>
                  <a:srgbClr val="888888"/>
                </a:solidFill>
                <a:latin typeface="Montserrat"/>
                <a:ea typeface="Montserrat"/>
                <a:cs typeface="Montserrat"/>
                <a:sym typeface="Montserrat"/>
              </a:rPr>
              <a:t>Egresados/as, trabajadores de residencias, instituciones  de capacitación, directores regionales de Sename,  funcionarios de direcciones regionales y especialistas en  formación de OCAS. </a:t>
            </a:r>
            <a:endParaRPr/>
          </a:p>
        </p:txBody>
      </p:sp>
      <p:sp>
        <p:nvSpPr>
          <p:cNvPr id="176" name="Google Shape;176;p27"/>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9C1FF2"/>
                </a:solidFill>
                <a:latin typeface="Bitter"/>
                <a:ea typeface="Bitter"/>
                <a:cs typeface="Bitter"/>
                <a:sym typeface="Bitter"/>
              </a:rPr>
              <a:t>6</a:t>
            </a:r>
            <a:endParaRPr sz="1500">
              <a:latin typeface="Bitter"/>
              <a:ea typeface="Bitter"/>
              <a:cs typeface="Bitter"/>
              <a:sym typeface="Bit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55CF2"/>
        </a:solidFill>
      </p:bgPr>
    </p:bg>
    <p:spTree>
      <p:nvGrpSpPr>
        <p:cNvPr id="180" name="Shape 180"/>
        <p:cNvGrpSpPr/>
        <p:nvPr/>
      </p:nvGrpSpPr>
      <p:grpSpPr>
        <a:xfrm>
          <a:off x="0" y="0"/>
          <a:ext cx="0" cy="0"/>
          <a:chOff x="0" y="0"/>
          <a:chExt cx="0" cy="0"/>
        </a:xfrm>
      </p:grpSpPr>
      <p:sp>
        <p:nvSpPr>
          <p:cNvPr id="181" name="Google Shape;181;p28"/>
          <p:cNvSpPr txBox="1"/>
          <p:nvPr/>
        </p:nvSpPr>
        <p:spPr>
          <a:xfrm>
            <a:off x="4909125" y="1122100"/>
            <a:ext cx="4006800" cy="1325100"/>
          </a:xfrm>
          <a:prstGeom prst="rect">
            <a:avLst/>
          </a:prstGeom>
          <a:noFill/>
          <a:ln>
            <a:noFill/>
          </a:ln>
        </p:spPr>
        <p:txBody>
          <a:bodyPr anchorCtr="0" anchor="t" bIns="0" lIns="0" spcFirstLastPara="1" rIns="0" wrap="square" tIns="235075">
            <a:noAutofit/>
          </a:bodyPr>
          <a:lstStyle/>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Enfoque</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de la </a:t>
            </a:r>
            <a:endParaRPr sz="4500">
              <a:solidFill>
                <a:srgbClr val="FFFFFF"/>
              </a:solidFill>
              <a:latin typeface="Bitter"/>
              <a:ea typeface="Bitter"/>
              <a:cs typeface="Bitter"/>
              <a:sym typeface="Bitter"/>
            </a:endParaRPr>
          </a:p>
          <a:p>
            <a:pPr indent="0" lvl="0" marL="0" marR="0" rtl="0" algn="l">
              <a:lnSpc>
                <a:spcPct val="100000"/>
              </a:lnSpc>
              <a:spcBef>
                <a:spcPts val="0"/>
              </a:spcBef>
              <a:spcAft>
                <a:spcPts val="0"/>
              </a:spcAft>
              <a:buNone/>
            </a:pPr>
            <a:r>
              <a:rPr lang="es" sz="4500">
                <a:solidFill>
                  <a:srgbClr val="FFFFFF"/>
                </a:solidFill>
                <a:latin typeface="Bitter"/>
                <a:ea typeface="Bitter"/>
                <a:cs typeface="Bitter"/>
                <a:sym typeface="Bitter"/>
              </a:rPr>
              <a:t>investigación</a:t>
            </a:r>
            <a:endParaRPr sz="4500">
              <a:solidFill>
                <a:srgbClr val="FFFFFF"/>
              </a:solidFill>
              <a:latin typeface="Bitter"/>
              <a:ea typeface="Bitter"/>
              <a:cs typeface="Bitter"/>
              <a:sym typeface="Bitter"/>
            </a:endParaRPr>
          </a:p>
        </p:txBody>
      </p:sp>
      <p:sp>
        <p:nvSpPr>
          <p:cNvPr id="182" name="Google Shape;182;p28"/>
          <p:cNvSpPr txBox="1"/>
          <p:nvPr/>
        </p:nvSpPr>
        <p:spPr>
          <a:xfrm>
            <a:off x="4909126" y="918225"/>
            <a:ext cx="2442600" cy="411900"/>
          </a:xfrm>
          <a:prstGeom prst="rect">
            <a:avLst/>
          </a:prstGeom>
          <a:noFill/>
          <a:ln>
            <a:noFill/>
          </a:ln>
        </p:spPr>
        <p:txBody>
          <a:bodyPr anchorCtr="0" anchor="b" bIns="0" lIns="0" spcFirstLastPara="1" rIns="0" wrap="square" tIns="6925">
            <a:noAutofit/>
          </a:bodyPr>
          <a:lstStyle/>
          <a:p>
            <a:pPr indent="0" lvl="0" marL="0" marR="0" rtl="0" algn="l">
              <a:lnSpc>
                <a:spcPct val="100000"/>
              </a:lnSpc>
              <a:spcBef>
                <a:spcPts val="0"/>
              </a:spcBef>
              <a:spcAft>
                <a:spcPts val="0"/>
              </a:spcAft>
              <a:buNone/>
            </a:pPr>
            <a:r>
              <a:rPr lang="es">
                <a:solidFill>
                  <a:srgbClr val="FFFFFF"/>
                </a:solidFill>
                <a:latin typeface="Bitter"/>
                <a:ea typeface="Bitter"/>
                <a:cs typeface="Bitter"/>
                <a:sym typeface="Bitter"/>
              </a:rPr>
              <a:t>Nuevos futuros</a:t>
            </a:r>
            <a:endParaRPr>
              <a:latin typeface="Bitter"/>
              <a:ea typeface="Bitter"/>
              <a:cs typeface="Bitter"/>
              <a:sym typeface="Bitter"/>
            </a:endParaRPr>
          </a:p>
        </p:txBody>
      </p:sp>
      <p:sp>
        <p:nvSpPr>
          <p:cNvPr id="183" name="Google Shape;183;p28"/>
          <p:cNvSpPr txBox="1"/>
          <p:nvPr/>
        </p:nvSpPr>
        <p:spPr>
          <a:xfrm>
            <a:off x="8751844" y="4577331"/>
            <a:ext cx="1200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FFFFF"/>
                </a:solidFill>
                <a:latin typeface="Bitter"/>
                <a:ea typeface="Bitter"/>
                <a:cs typeface="Bitter"/>
                <a:sym typeface="Bitter"/>
              </a:rPr>
              <a:t>7</a:t>
            </a:r>
            <a:endParaRPr sz="1500">
              <a:solidFill>
                <a:srgbClr val="FFFFFF"/>
              </a:solidFill>
              <a:latin typeface="Bitter"/>
              <a:ea typeface="Bitter"/>
              <a:cs typeface="Bitter"/>
              <a:sym typeface="Bitter"/>
            </a:endParaRPr>
          </a:p>
        </p:txBody>
      </p:sp>
      <p:pic>
        <p:nvPicPr>
          <p:cNvPr id="184" name="Google Shape;184;p28"/>
          <p:cNvPicPr preferRelativeResize="0"/>
          <p:nvPr/>
        </p:nvPicPr>
        <p:blipFill>
          <a:blip r:embed="rId3">
            <a:alphaModFix/>
          </a:blip>
          <a:stretch>
            <a:fillRect/>
          </a:stretch>
        </p:blipFill>
        <p:spPr>
          <a:xfrm>
            <a:off x="775675" y="146800"/>
            <a:ext cx="2505075" cy="45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29"/>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190" name="Google Shape;190;p29"/>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055CF2"/>
                </a:solidFill>
                <a:latin typeface="Bitter"/>
                <a:ea typeface="Bitter"/>
                <a:cs typeface="Bitter"/>
                <a:sym typeface="Bitter"/>
              </a:rPr>
              <a:t>Enfoque de la investigación:</a:t>
            </a:r>
            <a:endParaRPr b="1" i="1" sz="1200">
              <a:solidFill>
                <a:srgbClr val="055CF2"/>
              </a:solidFill>
              <a:latin typeface="Bitter"/>
              <a:ea typeface="Bitter"/>
              <a:cs typeface="Bitter"/>
              <a:sym typeface="Bitter"/>
            </a:endParaRPr>
          </a:p>
        </p:txBody>
      </p:sp>
      <p:sp>
        <p:nvSpPr>
          <p:cNvPr id="191" name="Google Shape;191;p29"/>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8</a:t>
            </a:r>
            <a:endParaRPr sz="1500">
              <a:solidFill>
                <a:srgbClr val="F20A66"/>
              </a:solidFill>
              <a:latin typeface="Bitter"/>
              <a:ea typeface="Bitter"/>
              <a:cs typeface="Bitter"/>
              <a:sym typeface="Bitter"/>
            </a:endParaRPr>
          </a:p>
        </p:txBody>
      </p:sp>
      <p:sp>
        <p:nvSpPr>
          <p:cNvPr id="192" name="Google Shape;192;p29"/>
          <p:cNvSpPr txBox="1"/>
          <p:nvPr/>
        </p:nvSpPr>
        <p:spPr>
          <a:xfrm>
            <a:off x="4594675" y="1274638"/>
            <a:ext cx="29982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sz="900">
                <a:solidFill>
                  <a:srgbClr val="888888"/>
                </a:solidFill>
                <a:latin typeface="Montserrat"/>
                <a:ea typeface="Montserrat"/>
                <a:cs typeface="Montserrat"/>
                <a:sym typeface="Montserrat"/>
              </a:rPr>
              <a:t>Comprender a los niños, niñas y adolescentes y sus familias, y las condiciones y situaciones que han vivido.</a:t>
            </a:r>
            <a:endParaRPr sz="900">
              <a:solidFill>
                <a:srgbClr val="888888"/>
              </a:solidFill>
              <a:latin typeface="Montserrat"/>
              <a:ea typeface="Montserrat"/>
              <a:cs typeface="Montserrat"/>
              <a:sym typeface="Montserrat"/>
            </a:endParaRPr>
          </a:p>
        </p:txBody>
      </p:sp>
      <p:sp>
        <p:nvSpPr>
          <p:cNvPr id="193" name="Google Shape;193;p29"/>
          <p:cNvSpPr txBox="1"/>
          <p:nvPr/>
        </p:nvSpPr>
        <p:spPr>
          <a:xfrm>
            <a:off x="4632475" y="2121913"/>
            <a:ext cx="2998200" cy="3912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sz="900">
                <a:solidFill>
                  <a:srgbClr val="888888"/>
                </a:solidFill>
                <a:latin typeface="Montserrat"/>
                <a:ea typeface="Montserrat"/>
                <a:cs typeface="Montserrat"/>
                <a:sym typeface="Montserrat"/>
              </a:rPr>
              <a:t>Comprender a las personas que intervienen y se relacionan con los NNA; los problemas, necesidades y experiencias a los que se enfrentan en el ejercicio de su labor.</a:t>
            </a:r>
            <a:endParaRPr sz="900">
              <a:solidFill>
                <a:srgbClr val="888888"/>
              </a:solidFill>
              <a:latin typeface="Montserrat"/>
              <a:ea typeface="Montserrat"/>
              <a:cs typeface="Montserrat"/>
              <a:sym typeface="Montserrat"/>
            </a:endParaRPr>
          </a:p>
        </p:txBody>
      </p:sp>
      <p:sp>
        <p:nvSpPr>
          <p:cNvPr id="194" name="Google Shape;194;p29"/>
          <p:cNvSpPr txBox="1"/>
          <p:nvPr/>
        </p:nvSpPr>
        <p:spPr>
          <a:xfrm>
            <a:off x="4632475" y="3049063"/>
            <a:ext cx="2998200" cy="391200"/>
          </a:xfrm>
          <a:prstGeom prst="rect">
            <a:avLst/>
          </a:prstGeom>
          <a:noFill/>
          <a:ln>
            <a:noFill/>
          </a:ln>
        </p:spPr>
        <p:txBody>
          <a:bodyPr anchorCtr="0" anchor="t" bIns="0" lIns="0" spcFirstLastPara="1" rIns="0" wrap="square" tIns="26550">
            <a:noAutofit/>
          </a:bodyPr>
          <a:lstStyle/>
          <a:p>
            <a:pPr indent="0" lvl="0" marL="0" rtl="0" algn="l">
              <a:lnSpc>
                <a:spcPct val="115000"/>
              </a:lnSpc>
              <a:spcBef>
                <a:spcPts val="100"/>
              </a:spcBef>
              <a:spcAft>
                <a:spcPts val="0"/>
              </a:spcAft>
              <a:buNone/>
            </a:pPr>
            <a:r>
              <a:rPr lang="es" sz="900">
                <a:solidFill>
                  <a:srgbClr val="888888"/>
                </a:solidFill>
                <a:latin typeface="Montserrat"/>
                <a:ea typeface="Montserrat"/>
                <a:cs typeface="Montserrat"/>
                <a:sym typeface="Montserrat"/>
              </a:rPr>
              <a:t>Comprender cómo funcionan las residencias y el territorio donde se insertan.</a:t>
            </a:r>
            <a:endParaRPr sz="900">
              <a:solidFill>
                <a:srgbClr val="888888"/>
              </a:solidFill>
              <a:latin typeface="Montserrat"/>
              <a:ea typeface="Montserrat"/>
              <a:cs typeface="Montserrat"/>
              <a:sym typeface="Montserrat"/>
            </a:endParaRPr>
          </a:p>
        </p:txBody>
      </p:sp>
      <p:sp>
        <p:nvSpPr>
          <p:cNvPr id="195" name="Google Shape;195;p29"/>
          <p:cNvSpPr txBox="1"/>
          <p:nvPr/>
        </p:nvSpPr>
        <p:spPr>
          <a:xfrm>
            <a:off x="4632475" y="3854513"/>
            <a:ext cx="2998200" cy="391200"/>
          </a:xfrm>
          <a:prstGeom prst="rect">
            <a:avLst/>
          </a:prstGeom>
          <a:noFill/>
          <a:ln>
            <a:noFill/>
          </a:ln>
        </p:spPr>
        <p:txBody>
          <a:bodyPr anchorCtr="0" anchor="t" bIns="0" lIns="0" spcFirstLastPara="1" rIns="0" wrap="square" tIns="26550">
            <a:noAutofit/>
          </a:bodyPr>
          <a:lstStyle/>
          <a:p>
            <a:pPr indent="0" lvl="0" marL="0" rtl="0" algn="l">
              <a:lnSpc>
                <a:spcPct val="115000"/>
              </a:lnSpc>
              <a:spcBef>
                <a:spcPts val="100"/>
              </a:spcBef>
              <a:spcAft>
                <a:spcPts val="0"/>
              </a:spcAft>
              <a:buNone/>
            </a:pPr>
            <a:r>
              <a:rPr lang="es" sz="900">
                <a:solidFill>
                  <a:srgbClr val="888888"/>
                </a:solidFill>
                <a:latin typeface="Montserrat"/>
                <a:ea typeface="Montserrat"/>
                <a:cs typeface="Montserrat"/>
                <a:sym typeface="Montserrat"/>
              </a:rPr>
              <a:t>Comprender el contexto en el que se enmarca el sistema de protección de niñez.</a:t>
            </a:r>
            <a:endParaRPr sz="900">
              <a:solidFill>
                <a:srgbClr val="888888"/>
              </a:solidFill>
              <a:latin typeface="Montserrat"/>
              <a:ea typeface="Montserrat"/>
              <a:cs typeface="Montserrat"/>
              <a:sym typeface="Montserrat"/>
            </a:endParaRPr>
          </a:p>
        </p:txBody>
      </p:sp>
      <p:sp>
        <p:nvSpPr>
          <p:cNvPr id="196" name="Google Shape;196;p29"/>
          <p:cNvSpPr/>
          <p:nvPr/>
        </p:nvSpPr>
        <p:spPr>
          <a:xfrm>
            <a:off x="614575" y="620980"/>
            <a:ext cx="3156506" cy="4278401"/>
          </a:xfrm>
          <a:custGeom>
            <a:rect b="b" l="l" r="r" t="t"/>
            <a:pathLst>
              <a:path extrusionOk="0" h="9403080" w="6937375">
                <a:moveTo>
                  <a:pt x="0" y="9402855"/>
                </a:moveTo>
                <a:lnTo>
                  <a:pt x="6936961" y="9402855"/>
                </a:lnTo>
                <a:lnTo>
                  <a:pt x="6936961" y="0"/>
                </a:lnTo>
                <a:lnTo>
                  <a:pt x="0" y="0"/>
                </a:lnTo>
                <a:lnTo>
                  <a:pt x="0" y="9402855"/>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97" name="Google Shape;197;p29"/>
          <p:cNvSpPr/>
          <p:nvPr/>
        </p:nvSpPr>
        <p:spPr>
          <a:xfrm>
            <a:off x="3071812" y="848865"/>
            <a:ext cx="1758109" cy="0"/>
          </a:xfrm>
          <a:custGeom>
            <a:rect b="b" l="l" r="r" t="t"/>
            <a:pathLst>
              <a:path extrusionOk="0" h="120000" w="3863975">
                <a:moveTo>
                  <a:pt x="0" y="0"/>
                </a:moveTo>
                <a:lnTo>
                  <a:pt x="3863756" y="0"/>
                </a:lnTo>
              </a:path>
            </a:pathLst>
          </a:custGeom>
          <a:noFill/>
          <a:ln cap="flat" cmpd="sng" w="83750">
            <a:solidFill>
              <a:srgbClr val="FCD60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800"/>
          </a:p>
        </p:txBody>
      </p:sp>
      <p:sp>
        <p:nvSpPr>
          <p:cNvPr id="198" name="Google Shape;198;p29"/>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txBox="1"/>
          <p:nvPr/>
        </p:nvSpPr>
        <p:spPr>
          <a:xfrm>
            <a:off x="874625" y="2728075"/>
            <a:ext cx="25785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None/>
            </a:pPr>
            <a:r>
              <a:rPr lang="es">
                <a:solidFill>
                  <a:srgbClr val="FFFFFF"/>
                </a:solidFill>
                <a:latin typeface="Bitter"/>
                <a:ea typeface="Bitter"/>
                <a:cs typeface="Bitter"/>
                <a:sym typeface="Bitter"/>
              </a:rPr>
              <a:t>Para la presentación de los resultados de la fase diagnóstico, nos basaremos en el  </a:t>
            </a:r>
            <a:r>
              <a:rPr b="1" lang="es">
                <a:solidFill>
                  <a:srgbClr val="FFEE4D"/>
                </a:solidFill>
                <a:latin typeface="Bitter"/>
                <a:ea typeface="Bitter"/>
                <a:cs typeface="Bitter"/>
                <a:sym typeface="Bitter"/>
              </a:rPr>
              <a:t>enfoque ecológico,</a:t>
            </a:r>
            <a:r>
              <a:rPr lang="es">
                <a:solidFill>
                  <a:srgbClr val="FFEE4D"/>
                </a:solidFill>
                <a:latin typeface="Bitter"/>
                <a:ea typeface="Bitter"/>
                <a:cs typeface="Bitter"/>
                <a:sym typeface="Bitter"/>
              </a:rPr>
              <a:t> </a:t>
            </a:r>
            <a:r>
              <a:rPr lang="es">
                <a:solidFill>
                  <a:srgbClr val="FFFFFF"/>
                </a:solidFill>
                <a:latin typeface="Bitter"/>
                <a:ea typeface="Bitter"/>
                <a:cs typeface="Bitter"/>
                <a:sym typeface="Bitter"/>
              </a:rPr>
              <a:t>que sugiere que el  desarrollo del ser humano solo se puede  entender en su contexto social. </a:t>
            </a:r>
            <a:endParaRPr>
              <a:solidFill>
                <a:srgbClr val="FFFFFF"/>
              </a:solidFill>
              <a:latin typeface="Bitter"/>
              <a:ea typeface="Bitter"/>
              <a:cs typeface="Bitter"/>
              <a:sym typeface="Bitter"/>
            </a:endParaRPr>
          </a:p>
          <a:p>
            <a:pPr indent="0" lvl="0" marL="0" marR="0" rtl="0" algn="l">
              <a:lnSpc>
                <a:spcPct val="115000"/>
              </a:lnSpc>
              <a:spcBef>
                <a:spcPts val="100"/>
              </a:spcBef>
              <a:spcAft>
                <a:spcPts val="0"/>
              </a:spcAft>
              <a:buNone/>
            </a:pPr>
            <a:r>
              <a:t/>
            </a:r>
            <a:endParaRPr>
              <a:solidFill>
                <a:srgbClr val="FFFFFF"/>
              </a:solidFill>
              <a:latin typeface="Bitter"/>
              <a:ea typeface="Bitter"/>
              <a:cs typeface="Bitter"/>
              <a:sym typeface="Bitter"/>
            </a:endParaRPr>
          </a:p>
        </p:txBody>
      </p:sp>
      <p:sp>
        <p:nvSpPr>
          <p:cNvPr id="200" name="Google Shape;200;p29"/>
          <p:cNvSpPr/>
          <p:nvPr/>
        </p:nvSpPr>
        <p:spPr>
          <a:xfrm>
            <a:off x="915578" y="1035248"/>
            <a:ext cx="1195500" cy="1195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9E234"/>
              </a:solidFill>
            </a:endParaRPr>
          </a:p>
        </p:txBody>
      </p:sp>
      <p:cxnSp>
        <p:nvCxnSpPr>
          <p:cNvPr id="201" name="Google Shape;201;p29"/>
          <p:cNvCxnSpPr/>
          <p:nvPr/>
        </p:nvCxnSpPr>
        <p:spPr>
          <a:xfrm>
            <a:off x="4463175" y="1436600"/>
            <a:ext cx="0" cy="680700"/>
          </a:xfrm>
          <a:prstGeom prst="straightConnector1">
            <a:avLst/>
          </a:prstGeom>
          <a:noFill/>
          <a:ln cap="flat" cmpd="sng" w="9525">
            <a:solidFill>
              <a:schemeClr val="accent6"/>
            </a:solidFill>
            <a:prstDash val="solid"/>
            <a:round/>
            <a:headEnd len="med" w="med" type="none"/>
            <a:tailEnd len="med" w="med" type="triangle"/>
          </a:ln>
        </p:spPr>
      </p:cxnSp>
      <p:cxnSp>
        <p:nvCxnSpPr>
          <p:cNvPr id="202" name="Google Shape;202;p29"/>
          <p:cNvCxnSpPr/>
          <p:nvPr/>
        </p:nvCxnSpPr>
        <p:spPr>
          <a:xfrm>
            <a:off x="4463175" y="2401013"/>
            <a:ext cx="0" cy="680700"/>
          </a:xfrm>
          <a:prstGeom prst="straightConnector1">
            <a:avLst/>
          </a:prstGeom>
          <a:noFill/>
          <a:ln cap="flat" cmpd="sng" w="9525">
            <a:solidFill>
              <a:schemeClr val="accent6"/>
            </a:solidFill>
            <a:prstDash val="solid"/>
            <a:round/>
            <a:headEnd len="med" w="med" type="none"/>
            <a:tailEnd len="med" w="med" type="triangle"/>
          </a:ln>
        </p:spPr>
      </p:cxnSp>
      <p:cxnSp>
        <p:nvCxnSpPr>
          <p:cNvPr id="203" name="Google Shape;203;p29"/>
          <p:cNvCxnSpPr/>
          <p:nvPr/>
        </p:nvCxnSpPr>
        <p:spPr>
          <a:xfrm>
            <a:off x="4463175" y="3365425"/>
            <a:ext cx="0" cy="680700"/>
          </a:xfrm>
          <a:prstGeom prst="straightConnector1">
            <a:avLst/>
          </a:prstGeom>
          <a:noFill/>
          <a:ln cap="flat" cmpd="sng" w="9525">
            <a:solidFill>
              <a:schemeClr val="accent6"/>
            </a:solidFill>
            <a:prstDash val="solid"/>
            <a:round/>
            <a:headEnd len="med" w="med" type="none"/>
            <a:tailEnd len="med" w="med" type="triangle"/>
          </a:ln>
        </p:spPr>
      </p:cxnSp>
      <p:pic>
        <p:nvPicPr>
          <p:cNvPr id="204" name="Google Shape;204;p29"/>
          <p:cNvPicPr preferRelativeResize="0"/>
          <p:nvPr/>
        </p:nvPicPr>
        <p:blipFill>
          <a:blip r:embed="rId3">
            <a:alphaModFix/>
          </a:blip>
          <a:stretch>
            <a:fillRect/>
          </a:stretch>
        </p:blipFill>
        <p:spPr>
          <a:xfrm>
            <a:off x="1107125" y="1193575"/>
            <a:ext cx="812399" cy="812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30"/>
          <p:cNvSpPr txBox="1"/>
          <p:nvPr/>
        </p:nvSpPr>
        <p:spPr>
          <a:xfrm rot="-5400000">
            <a:off x="7713675" y="2531998"/>
            <a:ext cx="2196600" cy="795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None/>
            </a:pPr>
            <a:r>
              <a:rPr lang="es" sz="700">
                <a:solidFill>
                  <a:srgbClr val="2E75FF"/>
                </a:solidFill>
                <a:latin typeface="Montserrat Light"/>
                <a:ea typeface="Montserrat Light"/>
                <a:cs typeface="Montserrat Light"/>
                <a:sym typeface="Montserrat Light"/>
              </a:rPr>
              <a:t>Síntesis de resultados  Fase Diagnóstico</a:t>
            </a:r>
            <a:endParaRPr sz="700">
              <a:latin typeface="Montserrat Light"/>
              <a:ea typeface="Montserrat Light"/>
              <a:cs typeface="Montserrat Light"/>
              <a:sym typeface="Montserrat Light"/>
            </a:endParaRPr>
          </a:p>
        </p:txBody>
      </p:sp>
      <p:sp>
        <p:nvSpPr>
          <p:cNvPr id="210" name="Google Shape;210;p30"/>
          <p:cNvSpPr txBox="1"/>
          <p:nvPr/>
        </p:nvSpPr>
        <p:spPr>
          <a:xfrm>
            <a:off x="577175" y="229775"/>
            <a:ext cx="3231300" cy="3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s" sz="1200">
                <a:solidFill>
                  <a:srgbClr val="055CF2"/>
                </a:solidFill>
                <a:latin typeface="Bitter"/>
                <a:ea typeface="Bitter"/>
                <a:cs typeface="Bitter"/>
                <a:sym typeface="Bitter"/>
              </a:rPr>
              <a:t>Enfoque de la investigación:</a:t>
            </a:r>
            <a:endParaRPr b="1" i="1" sz="1200">
              <a:solidFill>
                <a:srgbClr val="055CF2"/>
              </a:solidFill>
              <a:latin typeface="Bitter"/>
              <a:ea typeface="Bitter"/>
              <a:cs typeface="Bitter"/>
              <a:sym typeface="Bitter"/>
            </a:endParaRPr>
          </a:p>
        </p:txBody>
      </p:sp>
      <p:sp>
        <p:nvSpPr>
          <p:cNvPr id="211" name="Google Shape;211;p30"/>
          <p:cNvSpPr txBox="1"/>
          <p:nvPr/>
        </p:nvSpPr>
        <p:spPr>
          <a:xfrm>
            <a:off x="8656552" y="4577325"/>
            <a:ext cx="215400" cy="240300"/>
          </a:xfrm>
          <a:prstGeom prst="rect">
            <a:avLst/>
          </a:prstGeom>
          <a:noFill/>
          <a:ln>
            <a:noFill/>
          </a:ln>
        </p:spPr>
        <p:txBody>
          <a:bodyPr anchorCtr="0" anchor="t" bIns="0" lIns="0" spcFirstLastPara="1" rIns="0" wrap="square" tIns="5475">
            <a:noAutofit/>
          </a:bodyPr>
          <a:lstStyle/>
          <a:p>
            <a:pPr indent="0" lvl="0" marL="0" marR="0" rtl="0" algn="l">
              <a:lnSpc>
                <a:spcPct val="100000"/>
              </a:lnSpc>
              <a:spcBef>
                <a:spcPts val="0"/>
              </a:spcBef>
              <a:spcAft>
                <a:spcPts val="0"/>
              </a:spcAft>
              <a:buNone/>
            </a:pPr>
            <a:r>
              <a:rPr lang="es" sz="1500">
                <a:solidFill>
                  <a:srgbClr val="F20A66"/>
                </a:solidFill>
                <a:latin typeface="Bitter"/>
                <a:ea typeface="Bitter"/>
                <a:cs typeface="Bitter"/>
                <a:sym typeface="Bitter"/>
              </a:rPr>
              <a:t>9</a:t>
            </a:r>
            <a:endParaRPr sz="1500">
              <a:solidFill>
                <a:srgbClr val="F20A66"/>
              </a:solidFill>
              <a:latin typeface="Bitter"/>
              <a:ea typeface="Bitter"/>
              <a:cs typeface="Bitter"/>
              <a:sym typeface="Bitter"/>
            </a:endParaRPr>
          </a:p>
        </p:txBody>
      </p:sp>
      <p:sp>
        <p:nvSpPr>
          <p:cNvPr id="212" name="Google Shape;212;p30"/>
          <p:cNvSpPr/>
          <p:nvPr/>
        </p:nvSpPr>
        <p:spPr>
          <a:xfrm>
            <a:off x="8761375" y="254600"/>
            <a:ext cx="57300" cy="57300"/>
          </a:xfrm>
          <a:prstGeom prst="ellipse">
            <a:avLst/>
          </a:prstGeom>
          <a:solidFill>
            <a:srgbClr val="F20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0"/>
          <p:cNvSpPr txBox="1"/>
          <p:nvPr/>
        </p:nvSpPr>
        <p:spPr>
          <a:xfrm>
            <a:off x="3457500" y="993451"/>
            <a:ext cx="3231300" cy="812400"/>
          </a:xfrm>
          <a:prstGeom prst="rect">
            <a:avLst/>
          </a:prstGeom>
          <a:noFill/>
          <a:ln>
            <a:noFill/>
          </a:ln>
        </p:spPr>
        <p:txBody>
          <a:bodyPr anchorCtr="0" anchor="t" bIns="0" lIns="0" spcFirstLastPara="1" rIns="0" wrap="square" tIns="26550">
            <a:noAutofit/>
          </a:bodyPr>
          <a:lstStyle/>
          <a:p>
            <a:pPr indent="0" lvl="0" marL="0" marR="0" rtl="0" algn="l">
              <a:lnSpc>
                <a:spcPct val="115000"/>
              </a:lnSpc>
              <a:spcBef>
                <a:spcPts val="100"/>
              </a:spcBef>
              <a:spcAft>
                <a:spcPts val="0"/>
              </a:spcAft>
              <a:buSzPts val="1100"/>
              <a:buNone/>
            </a:pPr>
            <a:r>
              <a:rPr lang="es" sz="1200">
                <a:solidFill>
                  <a:srgbClr val="888888"/>
                </a:solidFill>
                <a:latin typeface="Bitter"/>
                <a:ea typeface="Bitter"/>
                <a:cs typeface="Bitter"/>
                <a:sym typeface="Bitter"/>
              </a:rPr>
              <a:t>Considerando lo anterior, se construyeron </a:t>
            </a:r>
            <a:endParaRPr sz="1200">
              <a:solidFill>
                <a:srgbClr val="888888"/>
              </a:solidFill>
              <a:latin typeface="Bitter"/>
              <a:ea typeface="Bitter"/>
              <a:cs typeface="Bitter"/>
              <a:sym typeface="Bitter"/>
            </a:endParaRPr>
          </a:p>
          <a:p>
            <a:pPr indent="0" lvl="0" marL="0" marR="0" rtl="0" algn="l">
              <a:lnSpc>
                <a:spcPct val="115000"/>
              </a:lnSpc>
              <a:spcBef>
                <a:spcPts val="100"/>
              </a:spcBef>
              <a:spcAft>
                <a:spcPts val="0"/>
              </a:spcAft>
              <a:buClr>
                <a:schemeClr val="dk1"/>
              </a:buClr>
              <a:buSzPts val="1100"/>
              <a:buFont typeface="Arial"/>
              <a:buNone/>
            </a:pPr>
            <a:r>
              <a:rPr b="1" lang="es" sz="1200">
                <a:solidFill>
                  <a:srgbClr val="F20A66"/>
                </a:solidFill>
                <a:latin typeface="Bitter"/>
                <a:ea typeface="Bitter"/>
                <a:cs typeface="Bitter"/>
                <a:sym typeface="Bitter"/>
              </a:rPr>
              <a:t>4 diferentes niveles</a:t>
            </a:r>
            <a:r>
              <a:rPr b="1" lang="es" sz="1200">
                <a:solidFill>
                  <a:schemeClr val="accent6"/>
                </a:solidFill>
                <a:latin typeface="Bitter"/>
                <a:ea typeface="Bitter"/>
                <a:cs typeface="Bitter"/>
                <a:sym typeface="Bitter"/>
              </a:rPr>
              <a:t> </a:t>
            </a:r>
            <a:r>
              <a:rPr lang="es" sz="1200">
                <a:solidFill>
                  <a:srgbClr val="888888"/>
                </a:solidFill>
                <a:latin typeface="Bitter"/>
                <a:ea typeface="Bitter"/>
                <a:cs typeface="Bitter"/>
                <a:sym typeface="Bitter"/>
              </a:rPr>
              <a:t>en torno a los niños, niñas y adolescentes.</a:t>
            </a:r>
            <a:endParaRPr sz="1200">
              <a:solidFill>
                <a:srgbClr val="888888"/>
              </a:solidFill>
              <a:latin typeface="Bitter"/>
              <a:ea typeface="Bitter"/>
              <a:cs typeface="Bitter"/>
              <a:sym typeface="Bitter"/>
            </a:endParaRPr>
          </a:p>
          <a:p>
            <a:pPr indent="0" lvl="0" marL="0" marR="0" rtl="0" algn="l">
              <a:lnSpc>
                <a:spcPct val="115000"/>
              </a:lnSpc>
              <a:spcBef>
                <a:spcPts val="100"/>
              </a:spcBef>
              <a:spcAft>
                <a:spcPts val="0"/>
              </a:spcAft>
              <a:buNone/>
            </a:pPr>
            <a:r>
              <a:t/>
            </a:r>
            <a:endParaRPr sz="1200">
              <a:solidFill>
                <a:srgbClr val="888888"/>
              </a:solidFill>
              <a:latin typeface="Bitter"/>
              <a:ea typeface="Bitter"/>
              <a:cs typeface="Bitter"/>
              <a:sym typeface="Bitter"/>
            </a:endParaRPr>
          </a:p>
        </p:txBody>
      </p:sp>
      <p:sp>
        <p:nvSpPr>
          <p:cNvPr id="214" name="Google Shape;214;p30"/>
          <p:cNvSpPr/>
          <p:nvPr/>
        </p:nvSpPr>
        <p:spPr>
          <a:xfrm>
            <a:off x="-634800" y="1130764"/>
            <a:ext cx="3753300" cy="3753300"/>
          </a:xfrm>
          <a:prstGeom prst="ellipse">
            <a:avLst/>
          </a:prstGeom>
          <a:solidFill>
            <a:srgbClr val="FFFFFF"/>
          </a:solidFill>
          <a:ln cap="flat" cmpd="sng" w="28575">
            <a:solidFill>
              <a:srgbClr val="DEF0F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0"/>
          <p:cNvSpPr/>
          <p:nvPr/>
        </p:nvSpPr>
        <p:spPr>
          <a:xfrm>
            <a:off x="-214923" y="1550641"/>
            <a:ext cx="2913600" cy="2913600"/>
          </a:xfrm>
          <a:prstGeom prst="ellipse">
            <a:avLst/>
          </a:prstGeom>
          <a:solidFill>
            <a:srgbClr val="FFFFFF"/>
          </a:solidFill>
          <a:ln cap="flat" cmpd="sng" w="28575">
            <a:solidFill>
              <a:srgbClr val="E5FF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
          <p:cNvSpPr/>
          <p:nvPr/>
        </p:nvSpPr>
        <p:spPr>
          <a:xfrm>
            <a:off x="243187" y="2008779"/>
            <a:ext cx="1997400" cy="1997400"/>
          </a:xfrm>
          <a:prstGeom prst="ellipse">
            <a:avLst/>
          </a:prstGeom>
          <a:solidFill>
            <a:srgbClr val="FFFFFF"/>
          </a:solidFill>
          <a:ln cap="flat" cmpd="sng" w="28575">
            <a:solidFill>
              <a:srgbClr val="4FC9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txBox="1"/>
          <p:nvPr/>
        </p:nvSpPr>
        <p:spPr>
          <a:xfrm>
            <a:off x="4037075" y="2002445"/>
            <a:ext cx="1872600" cy="1908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000">
                <a:solidFill>
                  <a:srgbClr val="414140"/>
                </a:solidFill>
                <a:latin typeface="Bitter"/>
                <a:ea typeface="Bitter"/>
                <a:cs typeface="Bitter"/>
                <a:sym typeface="Bitter"/>
              </a:rPr>
              <a:t>Contexto político-social </a:t>
            </a:r>
            <a:endParaRPr b="1" sz="1000">
              <a:solidFill>
                <a:srgbClr val="414140"/>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000">
              <a:solidFill>
                <a:srgbClr val="414140"/>
              </a:solidFill>
              <a:latin typeface="Bitter"/>
              <a:ea typeface="Bitter"/>
              <a:cs typeface="Bitter"/>
              <a:sym typeface="Bitter"/>
            </a:endParaRPr>
          </a:p>
        </p:txBody>
      </p:sp>
      <p:sp>
        <p:nvSpPr>
          <p:cNvPr id="218" name="Google Shape;218;p30"/>
          <p:cNvSpPr txBox="1"/>
          <p:nvPr/>
        </p:nvSpPr>
        <p:spPr>
          <a:xfrm>
            <a:off x="4037082" y="2440433"/>
            <a:ext cx="1972800" cy="3183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000">
                <a:solidFill>
                  <a:srgbClr val="414140"/>
                </a:solidFill>
                <a:latin typeface="Bitter"/>
                <a:ea typeface="Bitter"/>
                <a:cs typeface="Bitter"/>
                <a:sym typeface="Bitter"/>
              </a:rPr>
              <a:t>Contexto de las residencias </a:t>
            </a:r>
            <a:endParaRPr b="1" sz="1000">
              <a:solidFill>
                <a:srgbClr val="414140"/>
              </a:solidFill>
              <a:latin typeface="Bitter"/>
              <a:ea typeface="Bitter"/>
              <a:cs typeface="Bitter"/>
              <a:sym typeface="Bitter"/>
            </a:endParaRPr>
          </a:p>
          <a:p>
            <a:pPr indent="0" lvl="0" marL="0" marR="0" rtl="0" algn="l">
              <a:lnSpc>
                <a:spcPct val="115000"/>
              </a:lnSpc>
              <a:spcBef>
                <a:spcPts val="100"/>
              </a:spcBef>
              <a:spcAft>
                <a:spcPts val="0"/>
              </a:spcAft>
              <a:buNone/>
            </a:pPr>
            <a:r>
              <a:t/>
            </a:r>
            <a:endParaRPr b="1" sz="1000">
              <a:solidFill>
                <a:srgbClr val="414140"/>
              </a:solidFill>
              <a:latin typeface="Bitter"/>
              <a:ea typeface="Bitter"/>
              <a:cs typeface="Bitter"/>
              <a:sym typeface="Bitter"/>
            </a:endParaRPr>
          </a:p>
        </p:txBody>
      </p:sp>
      <p:sp>
        <p:nvSpPr>
          <p:cNvPr id="219" name="Google Shape;219;p30"/>
          <p:cNvSpPr txBox="1"/>
          <p:nvPr/>
        </p:nvSpPr>
        <p:spPr>
          <a:xfrm>
            <a:off x="4037082" y="2790497"/>
            <a:ext cx="2359500" cy="3183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000">
                <a:solidFill>
                  <a:srgbClr val="414140"/>
                </a:solidFill>
                <a:latin typeface="Bitter"/>
                <a:ea typeface="Bitter"/>
                <a:cs typeface="Bitter"/>
                <a:sym typeface="Bitter"/>
              </a:rPr>
              <a:t>Trabajadores de las residencias</a:t>
            </a:r>
            <a:endParaRPr b="1" sz="1000">
              <a:solidFill>
                <a:srgbClr val="414140"/>
              </a:solidFill>
              <a:latin typeface="Bitter"/>
              <a:ea typeface="Bitter"/>
              <a:cs typeface="Bitter"/>
              <a:sym typeface="Bitter"/>
            </a:endParaRPr>
          </a:p>
        </p:txBody>
      </p:sp>
      <p:sp>
        <p:nvSpPr>
          <p:cNvPr id="220" name="Google Shape;220;p30"/>
          <p:cNvSpPr txBox="1"/>
          <p:nvPr/>
        </p:nvSpPr>
        <p:spPr>
          <a:xfrm>
            <a:off x="4037082" y="3252561"/>
            <a:ext cx="2216400" cy="318300"/>
          </a:xfrm>
          <a:prstGeom prst="rect">
            <a:avLst/>
          </a:prstGeom>
          <a:noFill/>
          <a:ln>
            <a:noFill/>
          </a:ln>
        </p:spPr>
        <p:txBody>
          <a:bodyPr anchorCtr="0" anchor="ctr" bIns="0" lIns="0" spcFirstLastPara="1" rIns="0" wrap="square" tIns="26550">
            <a:noAutofit/>
          </a:bodyPr>
          <a:lstStyle/>
          <a:p>
            <a:pPr indent="0" lvl="0" marL="0" marR="0" rtl="0" algn="l">
              <a:lnSpc>
                <a:spcPct val="115000"/>
              </a:lnSpc>
              <a:spcBef>
                <a:spcPts val="100"/>
              </a:spcBef>
              <a:spcAft>
                <a:spcPts val="0"/>
              </a:spcAft>
              <a:buNone/>
            </a:pPr>
            <a:r>
              <a:rPr b="1" lang="es" sz="1000">
                <a:solidFill>
                  <a:srgbClr val="414140"/>
                </a:solidFill>
                <a:latin typeface="Bitter"/>
                <a:ea typeface="Bitter"/>
                <a:cs typeface="Bitter"/>
                <a:sym typeface="Bitter"/>
              </a:rPr>
              <a:t>Niños, niñas y adolescentes</a:t>
            </a:r>
            <a:endParaRPr b="1" sz="1000">
              <a:solidFill>
                <a:srgbClr val="414140"/>
              </a:solidFill>
              <a:latin typeface="Bitter"/>
              <a:ea typeface="Bitter"/>
              <a:cs typeface="Bitter"/>
              <a:sym typeface="Bitter"/>
            </a:endParaRPr>
          </a:p>
        </p:txBody>
      </p:sp>
      <p:cxnSp>
        <p:nvCxnSpPr>
          <p:cNvPr id="221" name="Google Shape;221;p30"/>
          <p:cNvCxnSpPr/>
          <p:nvPr/>
        </p:nvCxnSpPr>
        <p:spPr>
          <a:xfrm flipH="1" rot="10800000">
            <a:off x="2858411" y="2023164"/>
            <a:ext cx="1053300" cy="5400"/>
          </a:xfrm>
          <a:prstGeom prst="straightConnector1">
            <a:avLst/>
          </a:prstGeom>
          <a:noFill/>
          <a:ln cap="flat" cmpd="sng" w="19050">
            <a:solidFill>
              <a:srgbClr val="DEF0F5"/>
            </a:solidFill>
            <a:prstDash val="solid"/>
            <a:round/>
            <a:headEnd len="med" w="med" type="none"/>
            <a:tailEnd len="med" w="med" type="oval"/>
          </a:ln>
        </p:spPr>
      </p:cxnSp>
      <p:cxnSp>
        <p:nvCxnSpPr>
          <p:cNvPr id="222" name="Google Shape;222;p30"/>
          <p:cNvCxnSpPr/>
          <p:nvPr/>
        </p:nvCxnSpPr>
        <p:spPr>
          <a:xfrm flipH="1" rot="10800000">
            <a:off x="2622000" y="2485214"/>
            <a:ext cx="1296600" cy="9000"/>
          </a:xfrm>
          <a:prstGeom prst="straightConnector1">
            <a:avLst/>
          </a:prstGeom>
          <a:noFill/>
          <a:ln cap="flat" cmpd="sng" w="19050">
            <a:solidFill>
              <a:srgbClr val="E5FF63"/>
            </a:solidFill>
            <a:prstDash val="solid"/>
            <a:round/>
            <a:headEnd len="med" w="med" type="none"/>
            <a:tailEnd len="med" w="med" type="oval"/>
          </a:ln>
        </p:spPr>
      </p:cxnSp>
      <p:cxnSp>
        <p:nvCxnSpPr>
          <p:cNvPr id="223" name="Google Shape;223;p30"/>
          <p:cNvCxnSpPr/>
          <p:nvPr/>
        </p:nvCxnSpPr>
        <p:spPr>
          <a:xfrm flipH="1" rot="10800000">
            <a:off x="2244100" y="2950851"/>
            <a:ext cx="1674600" cy="1800"/>
          </a:xfrm>
          <a:prstGeom prst="straightConnector1">
            <a:avLst/>
          </a:prstGeom>
          <a:noFill/>
          <a:ln cap="flat" cmpd="sng" w="19050">
            <a:solidFill>
              <a:srgbClr val="4FC9A3"/>
            </a:solidFill>
            <a:prstDash val="solid"/>
            <a:round/>
            <a:headEnd len="med" w="med" type="none"/>
            <a:tailEnd len="med" w="med" type="oval"/>
          </a:ln>
        </p:spPr>
      </p:cxnSp>
      <p:cxnSp>
        <p:nvCxnSpPr>
          <p:cNvPr id="224" name="Google Shape;224;p30"/>
          <p:cNvCxnSpPr/>
          <p:nvPr/>
        </p:nvCxnSpPr>
        <p:spPr>
          <a:xfrm flipH="1" rot="10800000">
            <a:off x="1499075" y="3409214"/>
            <a:ext cx="2419500" cy="1800"/>
          </a:xfrm>
          <a:prstGeom prst="straightConnector1">
            <a:avLst/>
          </a:prstGeom>
          <a:noFill/>
          <a:ln cap="flat" cmpd="sng" w="19050">
            <a:solidFill>
              <a:srgbClr val="2EA9FF"/>
            </a:solidFill>
            <a:prstDash val="solid"/>
            <a:round/>
            <a:headEnd len="med" w="med" type="none"/>
            <a:tailEnd len="med" w="med" type="oval"/>
          </a:ln>
        </p:spPr>
      </p:cxnSp>
      <p:sp>
        <p:nvSpPr>
          <p:cNvPr id="225" name="Google Shape;225;p30"/>
          <p:cNvSpPr/>
          <p:nvPr/>
        </p:nvSpPr>
        <p:spPr>
          <a:xfrm>
            <a:off x="715201" y="2480826"/>
            <a:ext cx="1053300" cy="1053300"/>
          </a:xfrm>
          <a:prstGeom prst="ellipse">
            <a:avLst/>
          </a:prstGeom>
          <a:solidFill>
            <a:srgbClr val="FFFFFF"/>
          </a:solidFill>
          <a:ln cap="flat" cmpd="sng" w="28575">
            <a:solidFill>
              <a:srgbClr val="2EA9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6" name="Google Shape;226;p30"/>
          <p:cNvPicPr preferRelativeResize="0"/>
          <p:nvPr/>
        </p:nvPicPr>
        <p:blipFill>
          <a:blip r:embed="rId3">
            <a:alphaModFix/>
          </a:blip>
          <a:stretch>
            <a:fillRect/>
          </a:stretch>
        </p:blipFill>
        <p:spPr>
          <a:xfrm>
            <a:off x="6443900" y="2704725"/>
            <a:ext cx="1778625" cy="32227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